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72" r:id="rId12"/>
    <p:sldId id="273" r:id="rId13"/>
    <p:sldId id="263" r:id="rId14"/>
    <p:sldId id="275" r:id="rId15"/>
    <p:sldId id="274" r:id="rId16"/>
    <p:sldId id="265" r:id="rId17"/>
    <p:sldId id="268" r:id="rId18"/>
    <p:sldId id="269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Sheet1!$A$1:$A$12</c:f>
              <c:strCache>
                <c:ptCount val="12"/>
                <c:pt idx="0">
                  <c:v>&lt;c01&gt;</c:v>
                </c:pt>
                <c:pt idx="1">
                  <c:v>&lt;c02&gt;</c:v>
                </c:pt>
                <c:pt idx="2">
                  <c:v>&lt;c03&gt;</c:v>
                </c:pt>
                <c:pt idx="3">
                  <c:v>&lt;c04&gt;</c:v>
                </c:pt>
                <c:pt idx="4">
                  <c:v>&lt;c05&gt;</c:v>
                </c:pt>
                <c:pt idx="5">
                  <c:v>&lt;c06&gt;</c:v>
                </c:pt>
                <c:pt idx="6">
                  <c:v>&lt;c07&gt;</c:v>
                </c:pt>
                <c:pt idx="7">
                  <c:v>&lt;c08&gt;</c:v>
                </c:pt>
                <c:pt idx="8">
                  <c:v>&lt;c09&gt;</c:v>
                </c:pt>
                <c:pt idx="9">
                  <c:v>&lt;c10&gt;</c:v>
                </c:pt>
                <c:pt idx="10">
                  <c:v>&lt;c11&gt;</c:v>
                </c:pt>
                <c:pt idx="11">
                  <c:v>&lt;c12&gt;</c:v>
                </c:pt>
              </c:strCache>
            </c:strRef>
          </c:cat>
          <c:val>
            <c:numRef>
              <c:f>Sheet1!$B$1:$B$12</c:f>
              <c:numCache>
                <c:formatCode>#,##0</c:formatCode>
                <c:ptCount val="12"/>
                <c:pt idx="0">
                  <c:v>31792</c:v>
                </c:pt>
                <c:pt idx="1">
                  <c:v>189148</c:v>
                </c:pt>
                <c:pt idx="2">
                  <c:v>239029</c:v>
                </c:pt>
                <c:pt idx="3">
                  <c:v>104161</c:v>
                </c:pt>
                <c:pt idx="4">
                  <c:v>31306</c:v>
                </c:pt>
                <c:pt idx="5">
                  <c:v>10820</c:v>
                </c:pt>
                <c:pt idx="6" formatCode="General">
                  <c:v>3127</c:v>
                </c:pt>
                <c:pt idx="7" formatCode="General">
                  <c:v>1546</c:v>
                </c:pt>
                <c:pt idx="8" formatCode="General">
                  <c:v>485</c:v>
                </c:pt>
                <c:pt idx="9" formatCode="General">
                  <c:v>10</c:v>
                </c:pt>
                <c:pt idx="10" formatCode="General">
                  <c:v>0</c:v>
                </c:pt>
                <c:pt idx="11" formatCode="General">
                  <c:v>0</c:v>
                </c:pt>
              </c:numCache>
            </c:numRef>
          </c:val>
        </c:ser>
        <c:marker val="1"/>
        <c:axId val="46150784"/>
        <c:axId val="46152320"/>
      </c:lineChart>
      <c:catAx>
        <c:axId val="46150784"/>
        <c:scaling>
          <c:orientation val="minMax"/>
        </c:scaling>
        <c:axPos val="b"/>
        <c:tickLblPos val="nextTo"/>
        <c:crossAx val="46152320"/>
        <c:crosses val="autoZero"/>
        <c:auto val="1"/>
        <c:lblAlgn val="ctr"/>
        <c:lblOffset val="100"/>
      </c:catAx>
      <c:valAx>
        <c:axId val="46152320"/>
        <c:scaling>
          <c:orientation val="minMax"/>
        </c:scaling>
        <c:axPos val="l"/>
        <c:majorGridlines/>
        <c:numFmt formatCode="#,##0" sourceLinked="1"/>
        <c:tickLblPos val="nextTo"/>
        <c:crossAx val="46150784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EE5E3-6015-4226-9743-E39D46F30148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58729409-0C1D-46EF-B9AD-0C84FCE069E6}">
      <dgm:prSet phldrT="[Text]"/>
      <dgm:spPr/>
      <dgm:t>
        <a:bodyPr/>
        <a:lstStyle/>
        <a:p>
          <a:r>
            <a:rPr lang="en-US" dirty="0" smtClean="0"/>
            <a:t>30KB</a:t>
          </a:r>
          <a:endParaRPr lang="en-US" dirty="0"/>
        </a:p>
      </dgm:t>
    </dgm:pt>
    <dgm:pt modelId="{C7DB1376-047F-41DD-B36A-BA0EE8D79FA1}" type="parTrans" cxnId="{9D6894AE-4CCC-4E3F-9D3D-ECB9A5130D1C}">
      <dgm:prSet/>
      <dgm:spPr/>
      <dgm:t>
        <a:bodyPr/>
        <a:lstStyle/>
        <a:p>
          <a:endParaRPr lang="en-US"/>
        </a:p>
      </dgm:t>
    </dgm:pt>
    <dgm:pt modelId="{F7ACE7AB-D208-4DC9-ACDB-4E383E10AFCA}" type="sibTrans" cxnId="{9D6894AE-4CCC-4E3F-9D3D-ECB9A5130D1C}">
      <dgm:prSet/>
      <dgm:spPr/>
      <dgm:t>
        <a:bodyPr/>
        <a:lstStyle/>
        <a:p>
          <a:endParaRPr lang="en-US"/>
        </a:p>
      </dgm:t>
    </dgm:pt>
    <dgm:pt modelId="{57A64CE4-8EE6-4A48-8C65-4A2914E6531A}">
      <dgm:prSet phldrT="[Text]"/>
      <dgm:spPr/>
      <dgm:t>
        <a:bodyPr/>
        <a:lstStyle/>
        <a:p>
          <a:r>
            <a:rPr lang="en-US" dirty="0" smtClean="0"/>
            <a:t>5,292 KB</a:t>
          </a:r>
          <a:endParaRPr lang="en-US" dirty="0"/>
        </a:p>
      </dgm:t>
    </dgm:pt>
    <dgm:pt modelId="{81B55B03-03E2-4883-ACA1-D9085B83321A}" type="parTrans" cxnId="{F3910266-A8F4-4DA7-86CE-9EF683505D29}">
      <dgm:prSet/>
      <dgm:spPr/>
      <dgm:t>
        <a:bodyPr/>
        <a:lstStyle/>
        <a:p>
          <a:endParaRPr lang="en-US"/>
        </a:p>
      </dgm:t>
    </dgm:pt>
    <dgm:pt modelId="{4BCA5129-E5A3-4BE4-ABBF-943C481D8DB1}" type="sibTrans" cxnId="{F3910266-A8F4-4DA7-86CE-9EF683505D29}">
      <dgm:prSet/>
      <dgm:spPr/>
      <dgm:t>
        <a:bodyPr/>
        <a:lstStyle/>
        <a:p>
          <a:endParaRPr lang="en-US"/>
        </a:p>
      </dgm:t>
    </dgm:pt>
    <dgm:pt modelId="{D3685493-722F-4720-AF8C-78E0DEB158C8}">
      <dgm:prSet phldrT="[Text]"/>
      <dgm:spPr/>
      <dgm:t>
        <a:bodyPr/>
        <a:lstStyle/>
        <a:p>
          <a:r>
            <a:rPr lang="en-US" dirty="0" smtClean="0"/>
            <a:t>12,0333KB</a:t>
          </a:r>
          <a:endParaRPr lang="en-US" dirty="0"/>
        </a:p>
      </dgm:t>
    </dgm:pt>
    <dgm:pt modelId="{00A327B3-50F6-47C2-A4EC-DDD76EAEEDDF}" type="parTrans" cxnId="{C50C32D3-5DD2-4554-8447-2166DC48BFE5}">
      <dgm:prSet/>
      <dgm:spPr/>
      <dgm:t>
        <a:bodyPr/>
        <a:lstStyle/>
        <a:p>
          <a:endParaRPr lang="en-US"/>
        </a:p>
      </dgm:t>
    </dgm:pt>
    <dgm:pt modelId="{45521BD6-3D8C-499C-B219-09436418F230}" type="sibTrans" cxnId="{C50C32D3-5DD2-4554-8447-2166DC48BFE5}">
      <dgm:prSet/>
      <dgm:spPr/>
      <dgm:t>
        <a:bodyPr/>
        <a:lstStyle/>
        <a:p>
          <a:endParaRPr lang="en-US"/>
        </a:p>
      </dgm:t>
    </dgm:pt>
    <dgm:pt modelId="{61E0BF3A-B603-4A94-A0A4-FCAAA81A80AC}" type="pres">
      <dgm:prSet presAssocID="{C89EE5E3-6015-4226-9743-E39D46F30148}" presName="Name0" presStyleCnt="0">
        <dgm:presLayoutVars>
          <dgm:dir/>
          <dgm:resizeHandles val="exact"/>
        </dgm:presLayoutVars>
      </dgm:prSet>
      <dgm:spPr/>
    </dgm:pt>
    <dgm:pt modelId="{57AB211C-6A2B-4025-A675-62AEAC1B35AF}" type="pres">
      <dgm:prSet presAssocID="{58729409-0C1D-46EF-B9AD-0C84FCE069E6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AA52A-4315-45EE-A8C0-66CFC4E36C33}" type="pres">
      <dgm:prSet presAssocID="{F7ACE7AB-D208-4DC9-ACDB-4E383E10AFCA}" presName="parSpace" presStyleCnt="0"/>
      <dgm:spPr/>
    </dgm:pt>
    <dgm:pt modelId="{D6EB39A7-9AEC-4D20-9140-F54DF0E867AB}" type="pres">
      <dgm:prSet presAssocID="{57A64CE4-8EE6-4A48-8C65-4A2914E6531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3287D-A3AE-4A09-A165-299FF82A099A}" type="pres">
      <dgm:prSet presAssocID="{4BCA5129-E5A3-4BE4-ABBF-943C481D8DB1}" presName="parSpace" presStyleCnt="0"/>
      <dgm:spPr/>
    </dgm:pt>
    <dgm:pt modelId="{52D58684-C993-4BAE-9F15-EA86CAAFDA2A}" type="pres">
      <dgm:prSet presAssocID="{D3685493-722F-4720-AF8C-78E0DEB158C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04E9E9-2E12-41F0-BC25-3D4D3C20529D}" type="presOf" srcId="{58729409-0C1D-46EF-B9AD-0C84FCE069E6}" destId="{57AB211C-6A2B-4025-A675-62AEAC1B35AF}" srcOrd="0" destOrd="0" presId="urn:microsoft.com/office/officeart/2005/8/layout/hChevron3"/>
    <dgm:cxn modelId="{C50C32D3-5DD2-4554-8447-2166DC48BFE5}" srcId="{C89EE5E3-6015-4226-9743-E39D46F30148}" destId="{D3685493-722F-4720-AF8C-78E0DEB158C8}" srcOrd="2" destOrd="0" parTransId="{00A327B3-50F6-47C2-A4EC-DDD76EAEEDDF}" sibTransId="{45521BD6-3D8C-499C-B219-09436418F230}"/>
    <dgm:cxn modelId="{BA1A6305-8ABD-4D82-9F00-BCCAEAD61645}" type="presOf" srcId="{57A64CE4-8EE6-4A48-8C65-4A2914E6531A}" destId="{D6EB39A7-9AEC-4D20-9140-F54DF0E867AB}" srcOrd="0" destOrd="0" presId="urn:microsoft.com/office/officeart/2005/8/layout/hChevron3"/>
    <dgm:cxn modelId="{F3910266-A8F4-4DA7-86CE-9EF683505D29}" srcId="{C89EE5E3-6015-4226-9743-E39D46F30148}" destId="{57A64CE4-8EE6-4A48-8C65-4A2914E6531A}" srcOrd="1" destOrd="0" parTransId="{81B55B03-03E2-4883-ACA1-D9085B83321A}" sibTransId="{4BCA5129-E5A3-4BE4-ABBF-943C481D8DB1}"/>
    <dgm:cxn modelId="{81187555-3714-4774-911F-CDB3A1EA4AC9}" type="presOf" srcId="{C89EE5E3-6015-4226-9743-E39D46F30148}" destId="{61E0BF3A-B603-4A94-A0A4-FCAAA81A80AC}" srcOrd="0" destOrd="0" presId="urn:microsoft.com/office/officeart/2005/8/layout/hChevron3"/>
    <dgm:cxn modelId="{9D6894AE-4CCC-4E3F-9D3D-ECB9A5130D1C}" srcId="{C89EE5E3-6015-4226-9743-E39D46F30148}" destId="{58729409-0C1D-46EF-B9AD-0C84FCE069E6}" srcOrd="0" destOrd="0" parTransId="{C7DB1376-047F-41DD-B36A-BA0EE8D79FA1}" sibTransId="{F7ACE7AB-D208-4DC9-ACDB-4E383E10AFCA}"/>
    <dgm:cxn modelId="{5396753B-FEBB-4E1F-B7F1-DBCA5101A0D5}" type="presOf" srcId="{D3685493-722F-4720-AF8C-78E0DEB158C8}" destId="{52D58684-C993-4BAE-9F15-EA86CAAFDA2A}" srcOrd="0" destOrd="0" presId="urn:microsoft.com/office/officeart/2005/8/layout/hChevron3"/>
    <dgm:cxn modelId="{787778A2-13C5-43C2-BDE1-71D2400308A6}" type="presParOf" srcId="{61E0BF3A-B603-4A94-A0A4-FCAAA81A80AC}" destId="{57AB211C-6A2B-4025-A675-62AEAC1B35AF}" srcOrd="0" destOrd="0" presId="urn:microsoft.com/office/officeart/2005/8/layout/hChevron3"/>
    <dgm:cxn modelId="{8EA1C954-9C70-48E2-A08A-708280564360}" type="presParOf" srcId="{61E0BF3A-B603-4A94-A0A4-FCAAA81A80AC}" destId="{6DBAA52A-4315-45EE-A8C0-66CFC4E36C33}" srcOrd="1" destOrd="0" presId="urn:microsoft.com/office/officeart/2005/8/layout/hChevron3"/>
    <dgm:cxn modelId="{1CCEA98B-55F7-45E9-A50E-2D17BE2E6266}" type="presParOf" srcId="{61E0BF3A-B603-4A94-A0A4-FCAAA81A80AC}" destId="{D6EB39A7-9AEC-4D20-9140-F54DF0E867AB}" srcOrd="2" destOrd="0" presId="urn:microsoft.com/office/officeart/2005/8/layout/hChevron3"/>
    <dgm:cxn modelId="{415DA404-D6C3-44E8-A3E7-7F0EA89F6196}" type="presParOf" srcId="{61E0BF3A-B603-4A94-A0A4-FCAAA81A80AC}" destId="{6803287D-A3AE-4A09-A165-299FF82A099A}" srcOrd="3" destOrd="0" presId="urn:microsoft.com/office/officeart/2005/8/layout/hChevron3"/>
    <dgm:cxn modelId="{9FC6D424-4970-4349-A822-B93B2E8CD282}" type="presParOf" srcId="{61E0BF3A-B603-4A94-A0A4-FCAAA81A80AC}" destId="{52D58684-C993-4BAE-9F15-EA86CAAFDA2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AB211C-6A2B-4025-A675-62AEAC1B35AF}">
      <dsp:nvSpPr>
        <dsp:cNvPr id="0" name=""/>
        <dsp:cNvSpPr/>
      </dsp:nvSpPr>
      <dsp:spPr>
        <a:xfrm>
          <a:off x="2678" y="560189"/>
          <a:ext cx="2342554" cy="93702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30KB</a:t>
          </a:r>
          <a:endParaRPr lang="en-US" sz="2000" kern="1200" dirty="0"/>
        </a:p>
      </dsp:txBody>
      <dsp:txXfrm>
        <a:off x="2678" y="560189"/>
        <a:ext cx="2342554" cy="937021"/>
      </dsp:txXfrm>
    </dsp:sp>
    <dsp:sp modelId="{D6EB39A7-9AEC-4D20-9140-F54DF0E867AB}">
      <dsp:nvSpPr>
        <dsp:cNvPr id="0" name=""/>
        <dsp:cNvSpPr/>
      </dsp:nvSpPr>
      <dsp:spPr>
        <a:xfrm>
          <a:off x="1876722" y="560189"/>
          <a:ext cx="2342554" cy="937021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5,292 KB</a:t>
          </a:r>
          <a:endParaRPr lang="en-US" sz="2000" kern="1200" dirty="0"/>
        </a:p>
      </dsp:txBody>
      <dsp:txXfrm>
        <a:off x="1876722" y="560189"/>
        <a:ext cx="2342554" cy="937021"/>
      </dsp:txXfrm>
    </dsp:sp>
    <dsp:sp modelId="{52D58684-C993-4BAE-9F15-EA86CAAFDA2A}">
      <dsp:nvSpPr>
        <dsp:cNvPr id="0" name=""/>
        <dsp:cNvSpPr/>
      </dsp:nvSpPr>
      <dsp:spPr>
        <a:xfrm>
          <a:off x="3750766" y="560189"/>
          <a:ext cx="2342554" cy="93702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12,0333KB</a:t>
          </a:r>
          <a:endParaRPr lang="en-US" sz="2000" kern="1200" dirty="0"/>
        </a:p>
      </dsp:txBody>
      <dsp:txXfrm>
        <a:off x="3750766" y="560189"/>
        <a:ext cx="2342554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AEB72-6914-4A19-A4C7-AE4341C89D74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3996B-F362-476E-99BA-53F29D790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96B-F362-476E-99BA-53F29D7903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DA5787-2DDA-48CB-A496-6970672C09C2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AA39AD-FDAA-4504-994C-CA76137C3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Katherine M. </a:t>
            </a:r>
            <a:r>
              <a:rPr lang="en-US" dirty="0" err="1" smtClean="0"/>
              <a:t>Wisser</a:t>
            </a:r>
            <a:r>
              <a:rPr lang="en-US" dirty="0" smtClean="0"/>
              <a:t> &amp; Jackie Dean</a:t>
            </a:r>
          </a:p>
          <a:p>
            <a:r>
              <a:rPr lang="en-US" dirty="0" smtClean="0"/>
              <a:t>August 2011</a:t>
            </a:r>
          </a:p>
          <a:p>
            <a:r>
              <a:rPr lang="en-US" dirty="0" smtClean="0"/>
              <a:t>EAD Roundtable and EAD Forum</a:t>
            </a:r>
          </a:p>
          <a:p>
            <a:r>
              <a:rPr lang="en-US" dirty="0" smtClean="0"/>
              <a:t>Society of American Archivists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EAD Tag Usage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elements within the &lt;</a:t>
            </a:r>
            <a:r>
              <a:rPr lang="en-US" dirty="0" err="1" smtClean="0"/>
              <a:t>archdesc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4287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arrangement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65.5%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bibliography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bioghist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87.3%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controlaccess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3,543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85.0%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fileplan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odd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relatedmaterial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scopecontent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93.4%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separatedmaterial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14.8%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dsc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76400" y="3048000"/>
          <a:ext cx="6378180" cy="1737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</a:tblGrid>
              <a:tr h="250466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baseline="0" dirty="0" err="1" smtClean="0"/>
                        <a:t>dsc</a:t>
                      </a:r>
                      <a:r>
                        <a:rPr lang="en-US" baseline="0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90.3%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&lt;</a:t>
                      </a:r>
                      <a:r>
                        <a:rPr lang="en-US" dirty="0" err="1" smtClean="0"/>
                        <a:t>dsc</a:t>
                      </a:r>
                      <a:r>
                        <a:rPr lang="en-US" dirty="0" smtClean="0"/>
                        <a:t>&gt;s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2.4%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No &lt;</a:t>
                      </a:r>
                      <a:r>
                        <a:rPr lang="en-US" dirty="0" err="1" smtClean="0"/>
                        <a:t>dsc</a:t>
                      </a:r>
                      <a:r>
                        <a:rPr lang="en-US" dirty="0" smtClean="0"/>
                        <a:t>&gt;s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2209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(n=1,136)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@type for &lt;</a:t>
            </a:r>
            <a:r>
              <a:rPr lang="en-US" dirty="0" err="1" smtClean="0"/>
              <a:t>dsc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47800" y="1828800"/>
          <a:ext cx="6378180" cy="448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</a:tblGrid>
              <a:tr h="250466">
                <a:tc>
                  <a:txBody>
                    <a:bodyPr/>
                    <a:lstStyle/>
                    <a:p>
                      <a:r>
                        <a:rPr lang="en-US" dirty="0" smtClean="0"/>
                        <a:t>@type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&lt;</a:t>
                      </a:r>
                      <a:r>
                        <a:rPr lang="en-US" dirty="0" err="1" smtClean="0"/>
                        <a:t>dsc</a:t>
                      </a:r>
                      <a:r>
                        <a:rPr lang="en-US" dirty="0" smtClean="0"/>
                        <a:t>&gt;s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97.2%</a:t>
                      </a:r>
                    </a:p>
                    <a:p>
                      <a:pPr algn="r"/>
                      <a:r>
                        <a:rPr lang="en-US" dirty="0" smtClean="0"/>
                        <a:t>(n=1,136)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no type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8.1%</a:t>
                      </a:r>
                    </a:p>
                    <a:p>
                      <a:pPr algn="r"/>
                      <a:r>
                        <a:rPr lang="en-US" dirty="0" smtClean="0"/>
                        <a:t>(n=1,105)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analyticover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5.1%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r"/>
                      <a:r>
                        <a:rPr lang="en-US" baseline="0" dirty="0" smtClean="0"/>
                        <a:t>(n=1,105)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combined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66.5% </a:t>
                      </a:r>
                    </a:p>
                    <a:p>
                      <a:pPr algn="r"/>
                      <a:r>
                        <a:rPr lang="en-US" dirty="0" smtClean="0"/>
                        <a:t>(n=1,105)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in-depth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16.7%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r"/>
                      <a:r>
                        <a:rPr lang="en-US" baseline="0" dirty="0" smtClean="0"/>
                        <a:t>(n=1,105)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othertype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3.5% </a:t>
                      </a:r>
                    </a:p>
                    <a:p>
                      <a:pPr algn="r"/>
                      <a:r>
                        <a:rPr lang="en-US" dirty="0" smtClean="0"/>
                        <a:t>(n=1,105)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&lt;c&gt;-&lt;c12&gt; (n=1,053)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447800"/>
          <a:ext cx="7848600" cy="4658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113,133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31,792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88.0%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189,148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72.5%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239,029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41.8%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104,161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31,306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10,820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3,127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1,546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248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011 = 0					c012 = 0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14400" y="1066800"/>
          <a:ext cx="7391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for @level within &lt;</a:t>
            </a:r>
            <a:r>
              <a:rPr lang="en-US" dirty="0" err="1" smtClean="0"/>
              <a:t>dsc</a:t>
            </a:r>
            <a:r>
              <a:rPr lang="en-US" dirty="0" smtClean="0"/>
              <a:t>&gt; (n=1,053)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4658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@level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1,535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recordgrp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8,390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subfonds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subgrp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subseries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14,962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35.3%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357,262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56.9%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130,178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24.2%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otherlevel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25,877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9.1%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within the &lt;c&gt;-&lt;c12&gt;/&lt;did&gt; (n=1,053)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4658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7,128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container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704,884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82.5%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langmaterial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10,078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materialspec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8,395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20,549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physdesc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124,763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11,354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repository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2,651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470,673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90.6%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233,952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697,246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98.9%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elements within the &lt;c&gt;-&lt;c12&gt; (n=1,053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200" dirty="0" smtClean="0"/>
              <a:t>*Note: in the presentation at SAA the number for </a:t>
            </a:r>
            <a:r>
              <a:rPr lang="en-US" sz="1200" dirty="0" err="1" smtClean="0"/>
              <a:t>prefercite</a:t>
            </a:r>
            <a:r>
              <a:rPr lang="en-US" sz="1200" dirty="0" smtClean="0"/>
              <a:t> was erroneously reported as the </a:t>
            </a:r>
            <a:r>
              <a:rPr lang="en-US" sz="1200" dirty="0" err="1" smtClean="0"/>
              <a:t>archdesc</a:t>
            </a:r>
            <a:r>
              <a:rPr lang="en-US" sz="1200" dirty="0" smtClean="0"/>
              <a:t>-level value.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accessrestrict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6,727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accruals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acqinfo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altformavail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5,518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appraisal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custodhist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5,504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originalsloc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otherfindaid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phystech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prefercite</a:t>
                      </a:r>
                      <a:r>
                        <a:rPr lang="en-US" sz="1600" dirty="0" smtClean="0"/>
                        <a:t> 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processinfo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userestrict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3.2%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elements within the &lt;c&gt;-&lt;c12&gt; (n=1,053)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4287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arrangement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19.0%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bibliography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1,435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bioghist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controlaccess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58,366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fileplan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2,943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odd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16,525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relatedmaterial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1,701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scopecontent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110,648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61.3%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separatedmaterial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tags in &lt;</a:t>
            </a:r>
            <a:r>
              <a:rPr lang="en-US" dirty="0" err="1" smtClean="0"/>
              <a:t>dsc</a:t>
            </a:r>
            <a:r>
              <a:rPr lang="en-US" dirty="0" smtClean="0"/>
              <a:t>&gt; (n=1,053)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57400"/>
          <a:ext cx="8504240" cy="3881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famname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genreform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28,082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66,197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28,767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initial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1,136 finding aids</a:t>
            </a:r>
          </a:p>
          <a:p>
            <a:endParaRPr lang="en-US" dirty="0" smtClean="0"/>
          </a:p>
          <a:p>
            <a:r>
              <a:rPr lang="en-US" dirty="0" smtClean="0"/>
              <a:t>108 repositories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76400" y="3124200"/>
          <a:ext cx="6096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3352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Sizes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56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Mean: 273.22 KB, Median: 50 KB, Mode: 11 KB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Archival Objects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57400"/>
          <a:ext cx="8504240" cy="2397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daogrp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5,503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attributes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0" y="1905000"/>
          <a:ext cx="5943600" cy="3200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81200"/>
                <a:gridCol w="1981200"/>
                <a:gridCol w="1981200"/>
              </a:tblGrid>
              <a:tr h="250466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calendar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193,658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certainty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5,101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datechar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4,229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i="0" dirty="0" smtClean="0"/>
                        <a:t>era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193,669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i="0" dirty="0" smtClean="0"/>
                        <a:t>type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111,125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type=“inclusive”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110,744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type=“bulk”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relatedencoding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504240" cy="4521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62200"/>
                <a:gridCol w="1600200"/>
                <a:gridCol w="2133600"/>
                <a:gridCol w="2408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@</a:t>
                      </a:r>
                      <a:r>
                        <a:rPr lang="en-US" dirty="0" err="1" smtClean="0"/>
                        <a:t>relatedencoding</a:t>
                      </a:r>
                      <a:r>
                        <a:rPr lang="en-US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all @</a:t>
                      </a:r>
                      <a:r>
                        <a:rPr lang="en-US" dirty="0" err="1" smtClean="0"/>
                        <a:t>relatedencoding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relatedencoding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Dublin</a:t>
                      </a:r>
                      <a:r>
                        <a:rPr lang="en-US" baseline="0" dirty="0" smtClean="0"/>
                        <a:t>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ISAD(G)v2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MidosaXML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Number of @</a:t>
                      </a:r>
                      <a:r>
                        <a:rPr lang="en-US" b="1" dirty="0" err="1" smtClean="0"/>
                        <a:t>relatedencoding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Number</a:t>
                      </a:r>
                      <a:r>
                        <a:rPr lang="en-US" b="1" baseline="0" dirty="0" smtClean="0"/>
                        <a:t> in Sample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%</a:t>
                      </a:r>
                      <a:r>
                        <a:rPr lang="en-US" b="1" baseline="0" dirty="0" smtClean="0"/>
                        <a:t> with </a:t>
                      </a:r>
                      <a:r>
                        <a:rPr lang="en-US" b="1" baseline="0" dirty="0" err="1" smtClean="0"/>
                        <a:t>relatedencoding</a:t>
                      </a:r>
                      <a:r>
                        <a:rPr lang="en-US" b="1" baseline="0" dirty="0" smtClean="0"/>
                        <a:t> (n=885)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@ in sample (n=1,136)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eadheader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57400"/>
          <a:ext cx="8504240" cy="2397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filedesc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profiledesc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revisiondesc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filedesc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57400"/>
          <a:ext cx="8504240" cy="2768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editionstmt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notestmt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publicationstmt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seriesstmt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Titlestmt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534400" cy="758825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profiledesc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304800" y="1219200"/>
          <a:ext cx="8504240" cy="2026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Descrules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Langusage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92.2%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3429000"/>
            <a:ext cx="8534400" cy="7588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</a:t>
            </a:r>
            <a:r>
              <a:rPr lang="en-US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revision</a:t>
            </a:r>
            <a:r>
              <a:rPr kumimoji="0" lang="en-US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1000" y="4343400"/>
          <a:ext cx="8504240" cy="165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 unique</a:t>
                      </a:r>
                      <a:r>
                        <a:rPr lang="en-US" baseline="0" dirty="0" smtClean="0"/>
                        <a:t> finding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76400" y="3048000"/>
          <a:ext cx="6378180" cy="1737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</a:tblGrid>
              <a:tr h="250466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in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 Sample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titlepage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92.8%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dirty="0" smtClean="0"/>
                        <a:t>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2.2%</a:t>
                      </a:r>
                      <a:endParaRPr lang="en-US" dirty="0"/>
                    </a:p>
                  </a:txBody>
                  <a:tcPr/>
                </a:tc>
              </a:tr>
              <a:tr h="145111">
                <a:tc>
                  <a:txBody>
                    <a:bodyPr/>
                    <a:lstStyle/>
                    <a:p>
                      <a:r>
                        <a:rPr lang="en-US" i="1" dirty="0" smtClean="0"/>
                        <a:t>empty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2209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(n=279)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for @level within &lt;</a:t>
            </a:r>
            <a:r>
              <a:rPr lang="en-US" dirty="0" err="1" smtClean="0"/>
              <a:t>archdesc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47800" y="1524000"/>
          <a:ext cx="6378180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@level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90.9%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recordgrp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subfonds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subgrp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subseries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otherlevel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1,136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within the &lt;</a:t>
            </a:r>
            <a:r>
              <a:rPr lang="en-US" dirty="0" err="1" smtClean="0"/>
              <a:t>archdesc</a:t>
            </a:r>
            <a:r>
              <a:rPr lang="en-US" dirty="0" smtClean="0"/>
              <a:t>&gt;/&lt;did&gt;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4658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984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86.6%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container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langmaterial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89.9%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materialspec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1,216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89.0%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physdesc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27.8%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repository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99.6%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1,651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1,024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90.1%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unittitle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1,582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100.0%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elements within the &lt;</a:t>
            </a:r>
            <a:r>
              <a:rPr lang="en-US" dirty="0" err="1" smtClean="0"/>
              <a:t>archdesc</a:t>
            </a:r>
            <a:r>
              <a:rPr lang="en-US" dirty="0" smtClean="0"/>
              <a:t>&gt;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848600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in</a:t>
                      </a:r>
                      <a:r>
                        <a:rPr lang="en-US" sz="1600" baseline="0" dirty="0" smtClean="0"/>
                        <a:t> Sample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Unique finding aids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 in Sample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accessrestrict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86.2%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accruals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acqinfo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796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68.0%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altformavail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12.7%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appraisal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custodhist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14.1%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originalsloc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otherfindaid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11.9%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phystech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prefercite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85.4%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processinfo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56.8%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userestrict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68.3%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</TotalTime>
  <Words>1157</Words>
  <Application>Microsoft Office PowerPoint</Application>
  <PresentationFormat>On-screen Show (4:3)</PresentationFormat>
  <Paragraphs>689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EAD Tag Usage</vt:lpstr>
      <vt:lpstr>Some initial numbers</vt:lpstr>
      <vt:lpstr>&lt;eadheader&gt;</vt:lpstr>
      <vt:lpstr>&lt;filedesc&gt;</vt:lpstr>
      <vt:lpstr>&lt;profiledesc&gt;</vt:lpstr>
      <vt:lpstr>&lt;frontmatter&gt;</vt:lpstr>
      <vt:lpstr>Values for @level within &lt;archdesc&gt;</vt:lpstr>
      <vt:lpstr>Elements within the &lt;archdesc&gt;/&lt;did&gt;</vt:lpstr>
      <vt:lpstr>Other elements within the &lt;archdesc&gt;</vt:lpstr>
      <vt:lpstr>Other elements within the &lt;archdesc&gt;</vt:lpstr>
      <vt:lpstr>&lt;dsc&gt;</vt:lpstr>
      <vt:lpstr>@type for &lt;dsc&gt;</vt:lpstr>
      <vt:lpstr>&lt;c&gt;-&lt;c12&gt; (n=1,053)</vt:lpstr>
      <vt:lpstr>Slide 14</vt:lpstr>
      <vt:lpstr>Values for @level within &lt;dsc&gt; (n=1,053)</vt:lpstr>
      <vt:lpstr>Elements within the &lt;c&gt;-&lt;c12&gt;/&lt;did&gt; (n=1,053)</vt:lpstr>
      <vt:lpstr>Other elements within the &lt;c&gt;-&lt;c12&gt; (n=1,053) *Note: in the presentation at SAA the number for prefercite was erroneously reported as the archdesc-level value.</vt:lpstr>
      <vt:lpstr>Other elements within the &lt;c&gt;-&lt;c12&gt; (n=1,053)</vt:lpstr>
      <vt:lpstr>Content tags in &lt;dsc&gt; (n=1,053)</vt:lpstr>
      <vt:lpstr>Digital Archival Objects</vt:lpstr>
      <vt:lpstr>Date attributes</vt:lpstr>
      <vt:lpstr>@relatedencoding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 Tag Usage</dc:title>
  <dc:creator>kathy</dc:creator>
  <cp:lastModifiedBy>kathy</cp:lastModifiedBy>
  <cp:revision>18</cp:revision>
  <dcterms:created xsi:type="dcterms:W3CDTF">2011-08-24T11:26:54Z</dcterms:created>
  <dcterms:modified xsi:type="dcterms:W3CDTF">2011-10-01T21:34:49Z</dcterms:modified>
</cp:coreProperties>
</file>