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CD845-2F33-45B5-B061-538F97887B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6DD99-02BC-4B9A-947E-72ADF3047CDA}">
      <dgm:prSet phldrT="[Text]"/>
      <dgm:spPr/>
      <dgm:t>
        <a:bodyPr/>
        <a:lstStyle/>
        <a:p>
          <a:r>
            <a:rPr lang="en-US" dirty="0" smtClean="0"/>
            <a:t>TS-EAD Created</a:t>
          </a:r>
          <a:endParaRPr lang="en-US" dirty="0"/>
        </a:p>
      </dgm:t>
    </dgm:pt>
    <dgm:pt modelId="{7A16586E-66D7-4FB0-9698-6F16C4D06CEE}" type="parTrans" cxnId="{F942AA68-DE14-4718-BC71-90F1BBE7FBE5}">
      <dgm:prSet/>
      <dgm:spPr/>
      <dgm:t>
        <a:bodyPr/>
        <a:lstStyle/>
        <a:p>
          <a:endParaRPr lang="en-US"/>
        </a:p>
      </dgm:t>
    </dgm:pt>
    <dgm:pt modelId="{6E338C8A-EC84-4CC1-ACD8-CF8EAA0A43B7}" type="sibTrans" cxnId="{F942AA68-DE14-4718-BC71-90F1BBE7FBE5}">
      <dgm:prSet/>
      <dgm:spPr/>
      <dgm:t>
        <a:bodyPr/>
        <a:lstStyle/>
        <a:p>
          <a:endParaRPr lang="en-US"/>
        </a:p>
      </dgm:t>
    </dgm:pt>
    <dgm:pt modelId="{BBB8C325-B46D-4E78-BB82-35882C1C68BA}">
      <dgm:prSet phldrT="[Text]"/>
      <dgm:spPr/>
      <dgm:t>
        <a:bodyPr/>
        <a:lstStyle/>
        <a:p>
          <a:r>
            <a:rPr lang="en-US" dirty="0" smtClean="0"/>
            <a:t>February 2010</a:t>
          </a:r>
          <a:endParaRPr lang="en-US" dirty="0"/>
        </a:p>
      </dgm:t>
    </dgm:pt>
    <dgm:pt modelId="{5F96A345-8D40-4576-8976-13383832474D}" type="parTrans" cxnId="{1AA05336-45A3-49B3-A33B-D70377465A0D}">
      <dgm:prSet/>
      <dgm:spPr/>
      <dgm:t>
        <a:bodyPr/>
        <a:lstStyle/>
        <a:p>
          <a:endParaRPr lang="en-US"/>
        </a:p>
      </dgm:t>
    </dgm:pt>
    <dgm:pt modelId="{1FC619E9-01DE-493D-8BA4-5A31664BFC9E}" type="sibTrans" cxnId="{1AA05336-45A3-49B3-A33B-D70377465A0D}">
      <dgm:prSet/>
      <dgm:spPr/>
      <dgm:t>
        <a:bodyPr/>
        <a:lstStyle/>
        <a:p>
          <a:endParaRPr lang="en-US"/>
        </a:p>
      </dgm:t>
    </dgm:pt>
    <dgm:pt modelId="{0E214524-BD3A-4224-9FA3-0DA563668CC4}">
      <dgm:prSet phldrT="[Text]"/>
      <dgm:spPr/>
      <dgm:t>
        <a:bodyPr/>
        <a:lstStyle/>
        <a:p>
          <a:r>
            <a:rPr lang="en-US" dirty="0" smtClean="0"/>
            <a:t>2010 Annual Meeting</a:t>
          </a:r>
          <a:endParaRPr lang="en-US" dirty="0"/>
        </a:p>
      </dgm:t>
    </dgm:pt>
    <dgm:pt modelId="{F13014BA-AD22-4F34-B104-62DDB2C297C4}" type="parTrans" cxnId="{EF7218F5-4E5E-46E9-BB9D-13313284C2F3}">
      <dgm:prSet/>
      <dgm:spPr/>
      <dgm:t>
        <a:bodyPr/>
        <a:lstStyle/>
        <a:p>
          <a:endParaRPr lang="en-US"/>
        </a:p>
      </dgm:t>
    </dgm:pt>
    <dgm:pt modelId="{606266A9-B9D6-4DD5-A7DF-60198FFD884F}" type="sibTrans" cxnId="{EF7218F5-4E5E-46E9-BB9D-13313284C2F3}">
      <dgm:prSet/>
      <dgm:spPr/>
      <dgm:t>
        <a:bodyPr/>
        <a:lstStyle/>
        <a:p>
          <a:endParaRPr lang="en-US"/>
        </a:p>
      </dgm:t>
    </dgm:pt>
    <dgm:pt modelId="{16A2B37C-B3BA-4813-A46C-E6DF6862C166}">
      <dgm:prSet phldrT="[Text]"/>
      <dgm:spPr/>
      <dgm:t>
        <a:bodyPr/>
        <a:lstStyle/>
        <a:p>
          <a:r>
            <a:rPr lang="en-US" dirty="0" smtClean="0"/>
            <a:t>Timeline for revision</a:t>
          </a:r>
          <a:endParaRPr lang="en-US" dirty="0"/>
        </a:p>
      </dgm:t>
    </dgm:pt>
    <dgm:pt modelId="{9E00AA29-2C38-4D36-AF8B-5AE4CA6BA3D8}" type="parTrans" cxnId="{9DE7B757-60EC-4722-B048-3BB824B30394}">
      <dgm:prSet/>
      <dgm:spPr/>
      <dgm:t>
        <a:bodyPr/>
        <a:lstStyle/>
        <a:p>
          <a:endParaRPr lang="en-US"/>
        </a:p>
      </dgm:t>
    </dgm:pt>
    <dgm:pt modelId="{46C16F3E-3BC4-4F4C-8EFE-B5536F7C0D09}" type="sibTrans" cxnId="{9DE7B757-60EC-4722-B048-3BB824B30394}">
      <dgm:prSet/>
      <dgm:spPr/>
      <dgm:t>
        <a:bodyPr/>
        <a:lstStyle/>
        <a:p>
          <a:endParaRPr lang="en-US"/>
        </a:p>
      </dgm:t>
    </dgm:pt>
    <dgm:pt modelId="{E1D8259F-7D49-4AE5-AB8D-187DB1B163EF}">
      <dgm:prSet phldrT="[Text]"/>
      <dgm:spPr/>
      <dgm:t>
        <a:bodyPr/>
        <a:lstStyle/>
        <a:p>
          <a:r>
            <a:rPr lang="en-US" dirty="0" smtClean="0"/>
            <a:t>Initial goals</a:t>
          </a:r>
          <a:endParaRPr lang="en-US" dirty="0"/>
        </a:p>
      </dgm:t>
    </dgm:pt>
    <dgm:pt modelId="{0173BE4F-1F7A-4054-A6FB-92C5015F0E29}" type="parTrans" cxnId="{7EA3729B-43FA-4F82-B13C-1C10874C5A63}">
      <dgm:prSet/>
      <dgm:spPr/>
      <dgm:t>
        <a:bodyPr/>
        <a:lstStyle/>
        <a:p>
          <a:endParaRPr lang="en-US"/>
        </a:p>
      </dgm:t>
    </dgm:pt>
    <dgm:pt modelId="{EAF67224-3296-4252-AC4C-7C96AD3B00EF}" type="sibTrans" cxnId="{7EA3729B-43FA-4F82-B13C-1C10874C5A63}">
      <dgm:prSet/>
      <dgm:spPr/>
      <dgm:t>
        <a:bodyPr/>
        <a:lstStyle/>
        <a:p>
          <a:endParaRPr lang="en-US"/>
        </a:p>
      </dgm:t>
    </dgm:pt>
    <dgm:pt modelId="{46C21C40-185F-4CCC-9F8D-9F7AA37F45A7}" type="pres">
      <dgm:prSet presAssocID="{136CD845-2F33-45B5-B061-538F97887BF6}" presName="linear" presStyleCnt="0">
        <dgm:presLayoutVars>
          <dgm:animLvl val="lvl"/>
          <dgm:resizeHandles val="exact"/>
        </dgm:presLayoutVars>
      </dgm:prSet>
      <dgm:spPr/>
    </dgm:pt>
    <dgm:pt modelId="{CFBC6168-2FC0-455A-B092-FD606B9DBE0B}" type="pres">
      <dgm:prSet presAssocID="{A2E6DD99-02BC-4B9A-947E-72ADF3047C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7A9C8-4A78-49C2-A1C0-52FCA27F65CD}" type="pres">
      <dgm:prSet presAssocID="{A2E6DD99-02BC-4B9A-947E-72ADF3047C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27AA4-988A-4DF7-AF99-836AE25369D7}" type="pres">
      <dgm:prSet presAssocID="{0E214524-BD3A-4224-9FA3-0DA563668CC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C1975BC-9EE3-44F4-B30C-8E12EE66535B}" type="pres">
      <dgm:prSet presAssocID="{0E214524-BD3A-4224-9FA3-0DA563668CC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C3FD428-B5D6-46B2-9549-ECEDA4062E01}" type="presOf" srcId="{0E214524-BD3A-4224-9FA3-0DA563668CC4}" destId="{46827AA4-988A-4DF7-AF99-836AE25369D7}" srcOrd="0" destOrd="0" presId="urn:microsoft.com/office/officeart/2005/8/layout/vList2"/>
    <dgm:cxn modelId="{CB6B87C0-38D1-4738-A096-AB708A7ACC57}" type="presOf" srcId="{E1D8259F-7D49-4AE5-AB8D-187DB1B163EF}" destId="{3C1975BC-9EE3-44F4-B30C-8E12EE66535B}" srcOrd="0" destOrd="1" presId="urn:microsoft.com/office/officeart/2005/8/layout/vList2"/>
    <dgm:cxn modelId="{E902CB09-E25B-4CDC-98F3-A4962FB1E822}" type="presOf" srcId="{BBB8C325-B46D-4E78-BB82-35882C1C68BA}" destId="{3FB7A9C8-4A78-49C2-A1C0-52FCA27F65CD}" srcOrd="0" destOrd="0" presId="urn:microsoft.com/office/officeart/2005/8/layout/vList2"/>
    <dgm:cxn modelId="{1AA05336-45A3-49B3-A33B-D70377465A0D}" srcId="{A2E6DD99-02BC-4B9A-947E-72ADF3047CDA}" destId="{BBB8C325-B46D-4E78-BB82-35882C1C68BA}" srcOrd="0" destOrd="0" parTransId="{5F96A345-8D40-4576-8976-13383832474D}" sibTransId="{1FC619E9-01DE-493D-8BA4-5A31664BFC9E}"/>
    <dgm:cxn modelId="{7EA3729B-43FA-4F82-B13C-1C10874C5A63}" srcId="{0E214524-BD3A-4224-9FA3-0DA563668CC4}" destId="{E1D8259F-7D49-4AE5-AB8D-187DB1B163EF}" srcOrd="1" destOrd="0" parTransId="{0173BE4F-1F7A-4054-A6FB-92C5015F0E29}" sibTransId="{EAF67224-3296-4252-AC4C-7C96AD3B00EF}"/>
    <dgm:cxn modelId="{9DE7B757-60EC-4722-B048-3BB824B30394}" srcId="{0E214524-BD3A-4224-9FA3-0DA563668CC4}" destId="{16A2B37C-B3BA-4813-A46C-E6DF6862C166}" srcOrd="0" destOrd="0" parTransId="{9E00AA29-2C38-4D36-AF8B-5AE4CA6BA3D8}" sibTransId="{46C16F3E-3BC4-4F4C-8EFE-B5536F7C0D09}"/>
    <dgm:cxn modelId="{5AAE8E48-FE4D-47A4-8716-131A95B7DF8D}" type="presOf" srcId="{A2E6DD99-02BC-4B9A-947E-72ADF3047CDA}" destId="{CFBC6168-2FC0-455A-B092-FD606B9DBE0B}" srcOrd="0" destOrd="0" presId="urn:microsoft.com/office/officeart/2005/8/layout/vList2"/>
    <dgm:cxn modelId="{73DA312E-F6E5-48CE-9DBC-568947EDC140}" type="presOf" srcId="{16A2B37C-B3BA-4813-A46C-E6DF6862C166}" destId="{3C1975BC-9EE3-44F4-B30C-8E12EE66535B}" srcOrd="0" destOrd="0" presId="urn:microsoft.com/office/officeart/2005/8/layout/vList2"/>
    <dgm:cxn modelId="{F942AA68-DE14-4718-BC71-90F1BBE7FBE5}" srcId="{136CD845-2F33-45B5-B061-538F97887BF6}" destId="{A2E6DD99-02BC-4B9A-947E-72ADF3047CDA}" srcOrd="0" destOrd="0" parTransId="{7A16586E-66D7-4FB0-9698-6F16C4D06CEE}" sibTransId="{6E338C8A-EC84-4CC1-ACD8-CF8EAA0A43B7}"/>
    <dgm:cxn modelId="{C45B71F0-9826-4D42-9D61-9907345AAC6E}" type="presOf" srcId="{136CD845-2F33-45B5-B061-538F97887BF6}" destId="{46C21C40-185F-4CCC-9F8D-9F7AA37F45A7}" srcOrd="0" destOrd="0" presId="urn:microsoft.com/office/officeart/2005/8/layout/vList2"/>
    <dgm:cxn modelId="{EF7218F5-4E5E-46E9-BB9D-13313284C2F3}" srcId="{136CD845-2F33-45B5-B061-538F97887BF6}" destId="{0E214524-BD3A-4224-9FA3-0DA563668CC4}" srcOrd="1" destOrd="0" parTransId="{F13014BA-AD22-4F34-B104-62DDB2C297C4}" sibTransId="{606266A9-B9D6-4DD5-A7DF-60198FFD884F}"/>
    <dgm:cxn modelId="{8155DC92-F3C2-41D1-9B18-E2E89EEF947A}" type="presParOf" srcId="{46C21C40-185F-4CCC-9F8D-9F7AA37F45A7}" destId="{CFBC6168-2FC0-455A-B092-FD606B9DBE0B}" srcOrd="0" destOrd="0" presId="urn:microsoft.com/office/officeart/2005/8/layout/vList2"/>
    <dgm:cxn modelId="{C95EFEEA-67AB-4CDE-A3F6-0FDE5D4A6CDA}" type="presParOf" srcId="{46C21C40-185F-4CCC-9F8D-9F7AA37F45A7}" destId="{3FB7A9C8-4A78-49C2-A1C0-52FCA27F65CD}" srcOrd="1" destOrd="0" presId="urn:microsoft.com/office/officeart/2005/8/layout/vList2"/>
    <dgm:cxn modelId="{477667FB-BA93-4329-B2DD-E9AA9DDF88DC}" type="presParOf" srcId="{46C21C40-185F-4CCC-9F8D-9F7AA37F45A7}" destId="{46827AA4-988A-4DF7-AF99-836AE25369D7}" srcOrd="2" destOrd="0" presId="urn:microsoft.com/office/officeart/2005/8/layout/vList2"/>
    <dgm:cxn modelId="{50D0DACA-B0AF-4540-8B3F-529384DE9F85}" type="presParOf" srcId="{46C21C40-185F-4CCC-9F8D-9F7AA37F45A7}" destId="{3C1975BC-9EE3-44F4-B30C-8E12EE6653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C6168-2FC0-455A-B092-FD606B9DBE0B}">
      <dsp:nvSpPr>
        <dsp:cNvPr id="0" name=""/>
        <dsp:cNvSpPr/>
      </dsp:nvSpPr>
      <dsp:spPr>
        <a:xfrm>
          <a:off x="0" y="38099"/>
          <a:ext cx="83058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TS-EAD Created</a:t>
          </a:r>
          <a:endParaRPr lang="en-US" sz="6500" kern="1200" dirty="0"/>
        </a:p>
      </dsp:txBody>
      <dsp:txXfrm>
        <a:off x="0" y="38099"/>
        <a:ext cx="8305800" cy="1559025"/>
      </dsp:txXfrm>
    </dsp:sp>
    <dsp:sp modelId="{3FB7A9C8-4A78-49C2-A1C0-52FCA27F65CD}">
      <dsp:nvSpPr>
        <dsp:cNvPr id="0" name=""/>
        <dsp:cNvSpPr/>
      </dsp:nvSpPr>
      <dsp:spPr>
        <a:xfrm>
          <a:off x="0" y="1597124"/>
          <a:ext cx="8305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5100" kern="1200" dirty="0" smtClean="0"/>
            <a:t>February 2010</a:t>
          </a:r>
          <a:endParaRPr lang="en-US" sz="5100" kern="1200" dirty="0"/>
        </a:p>
      </dsp:txBody>
      <dsp:txXfrm>
        <a:off x="0" y="1597124"/>
        <a:ext cx="8305800" cy="1076400"/>
      </dsp:txXfrm>
    </dsp:sp>
    <dsp:sp modelId="{46827AA4-988A-4DF7-AF99-836AE25369D7}">
      <dsp:nvSpPr>
        <dsp:cNvPr id="0" name=""/>
        <dsp:cNvSpPr/>
      </dsp:nvSpPr>
      <dsp:spPr>
        <a:xfrm>
          <a:off x="0" y="2673525"/>
          <a:ext cx="83058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2010 Annual Meeting</a:t>
          </a:r>
          <a:endParaRPr lang="en-US" sz="6500" kern="1200" dirty="0"/>
        </a:p>
      </dsp:txBody>
      <dsp:txXfrm>
        <a:off x="0" y="2673525"/>
        <a:ext cx="8305800" cy="1559025"/>
      </dsp:txXfrm>
    </dsp:sp>
    <dsp:sp modelId="{3C1975BC-9EE3-44F4-B30C-8E12EE66535B}">
      <dsp:nvSpPr>
        <dsp:cNvPr id="0" name=""/>
        <dsp:cNvSpPr/>
      </dsp:nvSpPr>
      <dsp:spPr>
        <a:xfrm>
          <a:off x="0" y="4232550"/>
          <a:ext cx="8305800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5100" kern="1200" dirty="0" smtClean="0"/>
            <a:t>Timeline for revision</a:t>
          </a:r>
          <a:endParaRPr lang="en-US" sz="5100" kern="1200" dirty="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5100" kern="1200" dirty="0" smtClean="0"/>
            <a:t>Initial goals</a:t>
          </a:r>
          <a:endParaRPr lang="en-US" sz="5100" kern="1200" dirty="0"/>
        </a:p>
      </dsp:txBody>
      <dsp:txXfrm>
        <a:off x="0" y="4232550"/>
        <a:ext cx="8305800" cy="174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9184-F1D4-4AA2-847B-3AB1E8B41B57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401B-FA40-4CA0-91C4-9B5ED8F5A2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EAD Revision Plan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Meeting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Update/Summary for distribution</a:t>
            </a:r>
          </a:p>
          <a:p>
            <a:r>
              <a:rPr lang="en-US" dirty="0" smtClean="0"/>
              <a:t>Roadmap for Schema Development Team</a:t>
            </a:r>
          </a:p>
          <a:p>
            <a:r>
              <a:rPr lang="en-US" dirty="0" smtClean="0"/>
              <a:t>Name?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Migration Path</a:t>
            </a:r>
          </a:p>
          <a:p>
            <a:r>
              <a:rPr lang="en-US" sz="4400" dirty="0" smtClean="0"/>
              <a:t>Interoperability</a:t>
            </a:r>
          </a:p>
          <a:p>
            <a:r>
              <a:rPr lang="en-US" sz="4400" dirty="0" smtClean="0"/>
              <a:t>Interchange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revision of EAD will support the migration of data from finding aids encoded in EAD 2002 (DTD and Schema)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revised EAD will </a:t>
            </a:r>
            <a:r>
              <a:rPr lang="en-US" dirty="0"/>
              <a:t>interact with other standards in standardized and transparent </a:t>
            </a:r>
            <a:r>
              <a:rPr lang="en-US" dirty="0" smtClean="0"/>
              <a:t>way.</a:t>
            </a:r>
          </a:p>
          <a:p>
            <a:pPr lvl="1"/>
            <a:r>
              <a:rPr lang="en-US" dirty="0" smtClean="0"/>
              <a:t>Better support the semantics of relationships</a:t>
            </a:r>
          </a:p>
          <a:p>
            <a:pPr lvl="1"/>
            <a:r>
              <a:rPr lang="en-US" dirty="0" smtClean="0"/>
              <a:t>Simplify linking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revised EAD will privilege elements and design features that support data interchange over pure presentation.</a:t>
            </a:r>
          </a:p>
          <a:p>
            <a:pPr lvl="1"/>
            <a:r>
              <a:rPr lang="en-US" dirty="0" smtClean="0"/>
              <a:t>Simplify</a:t>
            </a:r>
          </a:p>
          <a:p>
            <a:pPr lvl="1"/>
            <a:r>
              <a:rPr lang="en-US" dirty="0" smtClean="0"/>
              <a:t>Avoid Ambiguity</a:t>
            </a:r>
          </a:p>
          <a:p>
            <a:pPr lvl="1"/>
            <a:r>
              <a:rPr lang="en-US" dirty="0" smtClean="0"/>
              <a:t>Promote more uniform and predictable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2012: TS-EAD Working Meeting</a:t>
            </a:r>
          </a:p>
          <a:p>
            <a:r>
              <a:rPr lang="en-US" dirty="0" smtClean="0"/>
              <a:t>April 2012: SDT Working Meeting</a:t>
            </a:r>
          </a:p>
          <a:p>
            <a:r>
              <a:rPr lang="en-US" dirty="0" smtClean="0"/>
              <a:t>Late 2012: Release draft schema</a:t>
            </a:r>
          </a:p>
          <a:p>
            <a:r>
              <a:rPr lang="en-US" dirty="0" smtClean="0"/>
              <a:t>Winter 2012/2013: Second comment period</a:t>
            </a:r>
          </a:p>
          <a:p>
            <a:r>
              <a:rPr lang="en-US" dirty="0" smtClean="0"/>
              <a:t>Winter 2013: Tag Library editorial team meeting [subject to funding]</a:t>
            </a:r>
          </a:p>
          <a:p>
            <a:r>
              <a:rPr lang="en-US" dirty="0" smtClean="0"/>
              <a:t>Summer 2013: Publish revised 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4572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Revision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October 2010: Call for comments</a:t>
            </a:r>
          </a:p>
          <a:p>
            <a:pPr lvl="0"/>
            <a:r>
              <a:rPr lang="en-US" dirty="0"/>
              <a:t>February 28, 2011: Deadline for comments</a:t>
            </a:r>
          </a:p>
          <a:p>
            <a:pPr lvl="0"/>
            <a:r>
              <a:rPr lang="en-US" dirty="0"/>
              <a:t>August 2011: Discussion forum at SAA Annual Meeting</a:t>
            </a:r>
          </a:p>
          <a:p>
            <a:pPr lvl="0"/>
            <a:r>
              <a:rPr lang="en-US" dirty="0"/>
              <a:t>Spring 2012: Working meeting of TS-EAD </a:t>
            </a:r>
          </a:p>
          <a:p>
            <a:pPr lvl="0"/>
            <a:r>
              <a:rPr lang="en-US" dirty="0"/>
              <a:t>December 2012: Release of draft schema for testing and comment</a:t>
            </a:r>
          </a:p>
          <a:p>
            <a:pPr lvl="0"/>
            <a:r>
              <a:rPr lang="en-US" dirty="0"/>
              <a:t>August 2013: Publish revised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Issue a call for comments</a:t>
            </a:r>
          </a:p>
          <a:p>
            <a:pPr lvl="0"/>
            <a:r>
              <a:rPr lang="en-US" dirty="0"/>
              <a:t>Pursue funding to support the revision</a:t>
            </a:r>
          </a:p>
          <a:p>
            <a:pPr lvl="0"/>
            <a:r>
              <a:rPr lang="en-US" dirty="0"/>
              <a:t>Schedule a working meeting</a:t>
            </a:r>
          </a:p>
          <a:p>
            <a:pPr lvl="0"/>
            <a:r>
              <a:rPr lang="en-US" dirty="0"/>
              <a:t>Plan a forum on the revision of EAD at the 2011 SAA Annual </a:t>
            </a:r>
            <a:r>
              <a:rPr lang="en-US" dirty="0" smtClean="0"/>
              <a:t>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438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127 Comments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Nationaal</a:t>
            </a:r>
            <a:r>
              <a:rPr lang="en-US" dirty="0" smtClean="0"/>
              <a:t> </a:t>
            </a:r>
            <a:r>
              <a:rPr lang="en-US" dirty="0" err="1" smtClean="0"/>
              <a:t>Archief</a:t>
            </a:r>
            <a:r>
              <a:rPr lang="en-US" dirty="0" smtClean="0"/>
              <a:t> of the Netherlands</a:t>
            </a:r>
          </a:p>
          <a:p>
            <a:r>
              <a:rPr lang="en-US" dirty="0"/>
              <a:t>Gladys </a:t>
            </a:r>
            <a:r>
              <a:rPr lang="en-US" dirty="0" err="1"/>
              <a:t>Krieble</a:t>
            </a:r>
            <a:r>
              <a:rPr lang="en-US" dirty="0"/>
              <a:t> </a:t>
            </a:r>
            <a:r>
              <a:rPr lang="en-US" dirty="0" err="1"/>
              <a:t>Delmas</a:t>
            </a:r>
            <a:r>
              <a:rPr lang="en-US" dirty="0"/>
              <a:t> </a:t>
            </a:r>
            <a:r>
              <a:rPr lang="en-US" dirty="0" smtClean="0"/>
              <a:t>Foundation</a:t>
            </a:r>
          </a:p>
          <a:p>
            <a:r>
              <a:rPr lang="en-US" dirty="0" smtClean="0"/>
              <a:t>National Endowment for the Humanities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Working Meeting: </a:t>
            </a:r>
          </a:p>
          <a:p>
            <a:pPr algn="ctr"/>
            <a:r>
              <a:rPr lang="en-US" sz="4800" dirty="0" smtClean="0"/>
              <a:t>March 7-9, 2012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Revision Forum</a:t>
            </a:r>
          </a:p>
          <a:p>
            <a:pPr algn="ctr"/>
            <a:r>
              <a:rPr lang="en-US" sz="4800" dirty="0" smtClean="0"/>
              <a:t>[That’s  you!]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Meeting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 comments</a:t>
            </a:r>
          </a:p>
          <a:p>
            <a:r>
              <a:rPr lang="en-US" dirty="0" smtClean="0"/>
              <a:t>Share principles for revision</a:t>
            </a:r>
          </a:p>
          <a:p>
            <a:r>
              <a:rPr lang="en-US" dirty="0" smtClean="0"/>
              <a:t>Further discussion and brainstorming</a:t>
            </a:r>
          </a:p>
          <a:p>
            <a:r>
              <a:rPr lang="en-US" dirty="0" smtClean="0"/>
              <a:t>Subgroup recommendations</a:t>
            </a:r>
          </a:p>
          <a:p>
            <a:r>
              <a:rPr lang="en-US" dirty="0" smtClean="0"/>
              <a:t>Conference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240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EAD Revision Plan</vt:lpstr>
      <vt:lpstr>Slide 2</vt:lpstr>
      <vt:lpstr>Initial Revision Timeline</vt:lpstr>
      <vt:lpstr>Initial Goals</vt:lpstr>
      <vt:lpstr>Slide 5</vt:lpstr>
      <vt:lpstr>Funding Support</vt:lpstr>
      <vt:lpstr>Slide 7</vt:lpstr>
      <vt:lpstr>Slide 8</vt:lpstr>
      <vt:lpstr>Working Meeting Prep</vt:lpstr>
      <vt:lpstr>Working Meeting Products</vt:lpstr>
      <vt:lpstr>Principles for Revision</vt:lpstr>
      <vt:lpstr>Migration Path</vt:lpstr>
      <vt:lpstr>Interoperability</vt:lpstr>
      <vt:lpstr>Interchange</vt:lpstr>
      <vt:lpstr>Continuing Timeline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 Revision Plan</dc:title>
  <dc:creator>Michael Rush</dc:creator>
  <cp:lastModifiedBy>Michael Rush</cp:lastModifiedBy>
  <cp:revision>11</cp:revision>
  <dcterms:created xsi:type="dcterms:W3CDTF">2011-08-24T19:57:40Z</dcterms:created>
  <dcterms:modified xsi:type="dcterms:W3CDTF">2011-08-24T21:11:47Z</dcterms:modified>
</cp:coreProperties>
</file>