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61" r:id="rId3"/>
    <p:sldId id="258" r:id="rId4"/>
    <p:sldId id="263" r:id="rId5"/>
    <p:sldId id="265" r:id="rId6"/>
    <p:sldId id="266" r:id="rId7"/>
    <p:sldId id="267" r:id="rId8"/>
    <p:sldId id="269" r:id="rId9"/>
    <p:sldId id="270" r:id="rId10"/>
    <p:sldId id="271" r:id="rId11"/>
    <p:sldId id="272" r:id="rId12"/>
    <p:sldId id="274" r:id="rId13"/>
    <p:sldId id="273" r:id="rId14"/>
    <p:sldId id="259" r:id="rId15"/>
  </p:sldIdLst>
  <p:sldSz cx="9144000" cy="6858000" type="screen4x3"/>
  <p:notesSz cx="6985000" cy="92837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7B0981F6-1C20-47EB-8789-C5D5C3EDE270}" type="datetimeFigureOut">
              <a:rPr lang="en-US" smtClean="0"/>
              <a:pPr/>
              <a:t>8/24/2011</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B19F3F7D-437F-4891-BF76-433A04383E27}" type="slidenum">
              <a:rPr lang="en-US" smtClean="0"/>
              <a:pPr/>
              <a:t>‹#›</a:t>
            </a:fld>
            <a:endParaRPr lang="en-US"/>
          </a:p>
        </p:txBody>
      </p:sp>
    </p:spTree>
    <p:extLst>
      <p:ext uri="{BB962C8B-B14F-4D97-AF65-F5344CB8AC3E}">
        <p14:creationId xmlns="" xmlns:p14="http://schemas.microsoft.com/office/powerpoint/2010/main" val="33557317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F1DDD07-0F83-4C74-9790-F81C2AA3CB24}" type="datetimeFigureOut">
              <a:rPr lang="en-US" smtClean="0"/>
              <a:pPr/>
              <a:t>8/24/2011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EA9EF19-7C8A-4DBF-B825-8EDF566970D9}"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DDD07-0F83-4C74-9790-F81C2AA3CB24}"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EF19-7C8A-4DBF-B825-8EDF566970D9}"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DDD07-0F83-4C74-9790-F81C2AA3CB24}"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EF19-7C8A-4DBF-B825-8EDF566970D9}"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DDD07-0F83-4C74-9790-F81C2AA3CB24}"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EF19-7C8A-4DBF-B825-8EDF566970D9}"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DDD07-0F83-4C74-9790-F81C2AA3CB24}"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EF19-7C8A-4DBF-B825-8EDF566970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1DDD07-0F83-4C74-9790-F81C2AA3CB24}" type="datetimeFigureOut">
              <a:rPr lang="en-US" smtClean="0"/>
              <a:pPr/>
              <a:t>8/24/2011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EF19-7C8A-4DBF-B825-8EDF566970D9}"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1DDD07-0F83-4C74-9790-F81C2AA3CB24}" type="datetimeFigureOut">
              <a:rPr lang="en-US" smtClean="0"/>
              <a:pPr/>
              <a:t>8/24/2011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9EF19-7C8A-4DBF-B825-8EDF566970D9}"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DDD07-0F83-4C74-9790-F81C2AA3CB24}" type="datetimeFigureOut">
              <a:rPr lang="en-US" smtClean="0"/>
              <a:pPr/>
              <a:t>8/24/2011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9EF19-7C8A-4DBF-B825-8EDF566970D9}"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DDD07-0F83-4C74-9790-F81C2AA3CB24}" type="datetimeFigureOut">
              <a:rPr lang="en-US" smtClean="0"/>
              <a:pPr/>
              <a:t>8/24/2011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9EF19-7C8A-4DBF-B825-8EDF566970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DDD07-0F83-4C74-9790-F81C2AA3CB24}" type="datetimeFigureOut">
              <a:rPr lang="en-US" smtClean="0"/>
              <a:pPr/>
              <a:t>8/24/2011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EF19-7C8A-4DBF-B825-8EDF566970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DDD07-0F83-4C74-9790-F81C2AA3CB24}" type="datetimeFigureOut">
              <a:rPr lang="en-US" smtClean="0"/>
              <a:pPr/>
              <a:t>8/24/2011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EF19-7C8A-4DBF-B825-8EDF566970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F1DDD07-0F83-4C74-9790-F81C2AA3CB24}" type="datetimeFigureOut">
              <a:rPr lang="en-US" smtClean="0"/>
              <a:pPr/>
              <a:t>8/24/2011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EA9EF19-7C8A-4DBF-B825-8EDF566970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19200"/>
            <a:ext cx="6777318" cy="1748119"/>
          </a:xfrm>
        </p:spPr>
        <p:txBody>
          <a:bodyPr/>
          <a:lstStyle/>
          <a:p>
            <a:r>
              <a:rPr lang="en-US" sz="3200" dirty="0" smtClean="0"/>
              <a:t>On Being a Woman Archivist:</a:t>
            </a:r>
            <a:br>
              <a:rPr lang="en-US" sz="3200" dirty="0" smtClean="0"/>
            </a:br>
            <a:r>
              <a:rPr lang="en-US" sz="800" dirty="0" smtClean="0"/>
              <a:t/>
            </a:r>
            <a:br>
              <a:rPr lang="en-US" sz="800" dirty="0" smtClean="0"/>
            </a:br>
            <a:r>
              <a:rPr lang="en-US" sz="3200" dirty="0" smtClean="0"/>
              <a:t>Fair Compensation </a:t>
            </a:r>
            <a:br>
              <a:rPr lang="en-US" sz="3200" dirty="0" smtClean="0"/>
            </a:br>
            <a:r>
              <a:rPr lang="en-US" sz="3200" dirty="0" smtClean="0"/>
              <a:t>and the Importance of Mentoring</a:t>
            </a:r>
            <a:endParaRPr lang="en-US" sz="3200" dirty="0"/>
          </a:p>
        </p:txBody>
      </p:sp>
      <p:sp>
        <p:nvSpPr>
          <p:cNvPr id="3" name="Subtitle 2"/>
          <p:cNvSpPr>
            <a:spLocks noGrp="1"/>
          </p:cNvSpPr>
          <p:nvPr>
            <p:ph type="subTitle" idx="1"/>
          </p:nvPr>
        </p:nvSpPr>
        <p:spPr>
          <a:xfrm>
            <a:off x="1371600" y="3657600"/>
            <a:ext cx="6400800" cy="2895600"/>
          </a:xfrm>
        </p:spPr>
        <p:txBody>
          <a:bodyPr>
            <a:normAutofit fontScale="92500" lnSpcReduction="10000"/>
          </a:bodyPr>
          <a:lstStyle/>
          <a:p>
            <a:r>
              <a:rPr lang="en-US" sz="1900" dirty="0" err="1" smtClean="0"/>
              <a:t>LaNesha</a:t>
            </a:r>
            <a:r>
              <a:rPr lang="en-US" sz="1900" dirty="0" smtClean="0"/>
              <a:t> </a:t>
            </a:r>
            <a:r>
              <a:rPr lang="en-US" sz="1900" dirty="0" smtClean="0"/>
              <a:t>Gale </a:t>
            </a:r>
            <a:r>
              <a:rPr lang="en-US" sz="1900" dirty="0" err="1" smtClean="0"/>
              <a:t>DeBardelaben</a:t>
            </a:r>
            <a:r>
              <a:rPr lang="en-US" sz="1900" dirty="0" smtClean="0"/>
              <a:t>, Archivist </a:t>
            </a:r>
          </a:p>
          <a:p>
            <a:r>
              <a:rPr lang="en-US" sz="1900" dirty="0" smtClean="0"/>
              <a:t>Charles </a:t>
            </a:r>
            <a:r>
              <a:rPr lang="en-US" sz="1900" dirty="0" smtClean="0"/>
              <a:t>H. Wright </a:t>
            </a:r>
            <a:r>
              <a:rPr lang="en-US" sz="1900" dirty="0" smtClean="0"/>
              <a:t>Museum </a:t>
            </a:r>
            <a:r>
              <a:rPr lang="en-US" sz="1900" dirty="0" smtClean="0"/>
              <a:t>of African American </a:t>
            </a:r>
            <a:r>
              <a:rPr lang="en-US" sz="1900" dirty="0" smtClean="0"/>
              <a:t>History</a:t>
            </a:r>
          </a:p>
          <a:p>
            <a:r>
              <a:rPr lang="en-US" sz="1900" dirty="0" smtClean="0"/>
              <a:t> </a:t>
            </a:r>
            <a:endParaRPr lang="en-US" sz="1900" dirty="0" smtClean="0"/>
          </a:p>
          <a:p>
            <a:endParaRPr lang="en-US" sz="1900" dirty="0" smtClean="0"/>
          </a:p>
          <a:p>
            <a:endParaRPr lang="en-US" sz="1900" dirty="0" smtClean="0"/>
          </a:p>
          <a:p>
            <a:endParaRPr lang="en-US" sz="1900" dirty="0" smtClean="0"/>
          </a:p>
          <a:p>
            <a:endParaRPr lang="en-US" sz="1900" dirty="0" smtClean="0"/>
          </a:p>
          <a:p>
            <a:r>
              <a:rPr lang="en-US" sz="1900" dirty="0" smtClean="0"/>
              <a:t>SAA Women’s Archivists Roundtable</a:t>
            </a:r>
          </a:p>
          <a:p>
            <a:r>
              <a:rPr lang="en-US" sz="1900" dirty="0" smtClean="0"/>
              <a:t>August </a:t>
            </a:r>
            <a:r>
              <a:rPr lang="en-US" sz="1900" dirty="0" smtClean="0"/>
              <a:t>24, 2011</a:t>
            </a:r>
          </a:p>
          <a:p>
            <a:endParaRPr lang="en-US" sz="1900" dirty="0" smtClean="0"/>
          </a:p>
        </p:txBody>
      </p:sp>
      <p:pic>
        <p:nvPicPr>
          <p:cNvPr id="4" name="Picture 3" descr="MAAH logo_pos"/>
          <p:cNvPicPr/>
          <p:nvPr/>
        </p:nvPicPr>
        <p:blipFill>
          <a:blip r:embed="rId2" cstate="print"/>
          <a:srcRect/>
          <a:stretch>
            <a:fillRect/>
          </a:stretch>
        </p:blipFill>
        <p:spPr bwMode="auto">
          <a:xfrm>
            <a:off x="3352800" y="4343400"/>
            <a:ext cx="2667000" cy="1371600"/>
          </a:xfrm>
          <a:prstGeom prst="rect">
            <a:avLst/>
          </a:prstGeom>
          <a:noFill/>
        </p:spPr>
      </p:pic>
    </p:spTree>
    <p:extLst>
      <p:ext uri="{BB962C8B-B14F-4D97-AF65-F5344CB8AC3E}">
        <p14:creationId xmlns="" xmlns:p14="http://schemas.microsoft.com/office/powerpoint/2010/main" val="208379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MENTORING</a:t>
            </a:r>
          </a:p>
          <a:p>
            <a:pPr>
              <a:buNone/>
            </a:pPr>
            <a:endParaRPr lang="en-US" dirty="0" smtClean="0"/>
          </a:p>
          <a:p>
            <a:r>
              <a:rPr lang="en-US" dirty="0" smtClean="0"/>
              <a:t>Mentoring is about connecting, communicating, and influencing others, </a:t>
            </a:r>
            <a:r>
              <a:rPr lang="en-US" i="1" dirty="0" smtClean="0"/>
              <a:t>reciprocally</a:t>
            </a:r>
            <a:r>
              <a:rPr lang="en-US" dirty="0" smtClean="0"/>
              <a:t>.</a:t>
            </a:r>
            <a:endParaRPr lang="en-US" dirty="0" smtClean="0"/>
          </a:p>
          <a:p>
            <a:pPr>
              <a:buNone/>
            </a:pPr>
            <a:endParaRPr lang="en-US" dirty="0" smtClean="0"/>
          </a:p>
          <a:p>
            <a:r>
              <a:rPr lang="en-US" dirty="0" smtClean="0"/>
              <a:t>It is the altruistic act of actively supporting, assisting, and facilitating another in their professional development.  Simply put, it is helping others help themselves.</a:t>
            </a:r>
            <a:endParaRPr lang="en-US" dirty="0" smtClean="0"/>
          </a:p>
          <a:p>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Mentoring is for everyone, not just for new archivists.</a:t>
            </a:r>
          </a:p>
          <a:p>
            <a:pPr>
              <a:buNone/>
            </a:pPr>
            <a:endParaRPr lang="en-US" dirty="0" smtClean="0"/>
          </a:p>
          <a:p>
            <a:pPr lvl="1"/>
            <a:r>
              <a:rPr lang="en-US" dirty="0" smtClean="0"/>
              <a:t>Mentoring </a:t>
            </a:r>
            <a:r>
              <a:rPr lang="en-US" dirty="0" smtClean="0"/>
              <a:t>can assist you at different </a:t>
            </a:r>
            <a:r>
              <a:rPr lang="en-US" dirty="0" smtClean="0"/>
              <a:t>stages in your career. </a:t>
            </a:r>
            <a:r>
              <a:rPr lang="en-US" dirty="0" smtClean="0"/>
              <a:t>No matter where you are in your profession, you can gain to grow and connect with others. </a:t>
            </a:r>
            <a:r>
              <a:rPr lang="en-US" dirty="0" smtClean="0"/>
              <a:t> If you anticipate </a:t>
            </a:r>
            <a:r>
              <a:rPr lang="en-US" dirty="0" smtClean="0"/>
              <a:t>a career </a:t>
            </a:r>
            <a:r>
              <a:rPr lang="en-US" dirty="0" smtClean="0"/>
              <a:t>move or plan to consider running for an elected office in the profession, having a mentor would prove extremely helpful.</a:t>
            </a:r>
            <a:endParaRPr lang="en-US" dirty="0" smtClean="0"/>
          </a:p>
          <a:p>
            <a:pPr>
              <a:buNone/>
            </a:pPr>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What </a:t>
            </a:r>
            <a:r>
              <a:rPr lang="en-US" dirty="0" smtClean="0"/>
              <a:t>I have gained </a:t>
            </a:r>
            <a:r>
              <a:rPr lang="en-US" dirty="0" smtClean="0"/>
              <a:t>from my </a:t>
            </a:r>
            <a:r>
              <a:rPr lang="en-US" dirty="0" smtClean="0"/>
              <a:t>mentors:</a:t>
            </a:r>
          </a:p>
          <a:p>
            <a:pPr>
              <a:buNone/>
            </a:pPr>
            <a:endParaRPr lang="en-US" dirty="0" smtClean="0"/>
          </a:p>
          <a:p>
            <a:pPr lvl="1"/>
            <a:r>
              <a:rPr lang="en-US" dirty="0" smtClean="0"/>
              <a:t>Wisdom</a:t>
            </a:r>
          </a:p>
          <a:p>
            <a:pPr lvl="1"/>
            <a:r>
              <a:rPr lang="en-US" dirty="0" smtClean="0"/>
              <a:t>Sound professional habits and practices</a:t>
            </a:r>
          </a:p>
          <a:p>
            <a:pPr lvl="1"/>
            <a:r>
              <a:rPr lang="en-US" dirty="0" smtClean="0"/>
              <a:t>A wider network</a:t>
            </a:r>
          </a:p>
          <a:p>
            <a:pPr lvl="1"/>
            <a:r>
              <a:rPr lang="en-US" dirty="0" smtClean="0"/>
              <a:t>Knowledge of professional opportunities</a:t>
            </a:r>
          </a:p>
          <a:p>
            <a:pPr lvl="1"/>
            <a:r>
              <a:rPr lang="en-US" dirty="0" smtClean="0"/>
              <a:t>A sounding board during times of frustration</a:t>
            </a:r>
          </a:p>
          <a:p>
            <a:pPr lvl="1"/>
            <a:r>
              <a:rPr lang="en-US" dirty="0" smtClean="0"/>
              <a:t>A patient </a:t>
            </a:r>
            <a:r>
              <a:rPr lang="en-US" dirty="0" smtClean="0"/>
              <a:t>teacher who </a:t>
            </a:r>
            <a:r>
              <a:rPr lang="en-US" dirty="0" smtClean="0"/>
              <a:t>has traveled the road </a:t>
            </a:r>
          </a:p>
          <a:p>
            <a:pPr lvl="1"/>
            <a:r>
              <a:rPr lang="en-US" dirty="0" smtClean="0"/>
              <a:t>A motivator/encourager/professional friend </a:t>
            </a:r>
            <a:endParaRPr lang="en-US" dirty="0" smtClean="0"/>
          </a:p>
          <a:p>
            <a:pPr>
              <a:buNone/>
            </a:pPr>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Best Practices in Mentoring:</a:t>
            </a:r>
          </a:p>
          <a:p>
            <a:pPr>
              <a:buNone/>
            </a:pPr>
            <a:endParaRPr lang="en-US" dirty="0" smtClean="0"/>
          </a:p>
          <a:p>
            <a:pPr lvl="1"/>
            <a:r>
              <a:rPr lang="en-US" dirty="0" smtClean="0"/>
              <a:t>Set goals for the relationship (create structure and expectations</a:t>
            </a:r>
            <a:r>
              <a:rPr lang="en-US" dirty="0" smtClean="0"/>
              <a:t>).</a:t>
            </a:r>
            <a:endParaRPr lang="en-US" dirty="0" smtClean="0"/>
          </a:p>
          <a:p>
            <a:pPr lvl="1"/>
            <a:r>
              <a:rPr lang="en-US" dirty="0" smtClean="0"/>
              <a:t>Work at it.  Take it </a:t>
            </a:r>
            <a:r>
              <a:rPr lang="en-US" dirty="0" smtClean="0"/>
              <a:t>seriously, but enjoy every moment.</a:t>
            </a:r>
            <a:endParaRPr lang="en-US" dirty="0" smtClean="0"/>
          </a:p>
          <a:p>
            <a:pPr lvl="1"/>
            <a:r>
              <a:rPr lang="en-US" dirty="0" smtClean="0"/>
              <a:t>Take the </a:t>
            </a:r>
            <a:r>
              <a:rPr lang="en-US" dirty="0" smtClean="0"/>
              <a:t>initiative, </a:t>
            </a:r>
            <a:r>
              <a:rPr lang="en-US" dirty="0" smtClean="0"/>
              <a:t>make the </a:t>
            </a:r>
            <a:r>
              <a:rPr lang="en-US" dirty="0" smtClean="0"/>
              <a:t>time, and protect the time.</a:t>
            </a:r>
            <a:endParaRPr lang="en-US" dirty="0" smtClean="0"/>
          </a:p>
          <a:p>
            <a:pPr lvl="1"/>
            <a:r>
              <a:rPr lang="en-US" dirty="0" smtClean="0"/>
              <a:t>Respect confidentiality.  </a:t>
            </a:r>
          </a:p>
          <a:p>
            <a:pPr lvl="1"/>
            <a:r>
              <a:rPr lang="en-US" dirty="0" smtClean="0"/>
              <a:t>Be responsible.</a:t>
            </a:r>
          </a:p>
          <a:p>
            <a:pPr lvl="1"/>
            <a:r>
              <a:rPr lang="en-US" dirty="0" smtClean="0"/>
              <a:t>Be frank and direct.  Encourage feedback. </a:t>
            </a:r>
          </a:p>
          <a:p>
            <a:pPr>
              <a:buNone/>
            </a:pPr>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dirty="0" smtClean="0"/>
          </a:p>
          <a:p>
            <a:pPr marL="0" indent="0" algn="ctr">
              <a:buNone/>
            </a:pPr>
            <a:endParaRPr lang="en-US" dirty="0" smtClean="0"/>
          </a:p>
          <a:p>
            <a:pPr algn="ctr"/>
            <a:r>
              <a:rPr lang="en-US" sz="5400" dirty="0" smtClean="0"/>
              <a:t>Let’s Talk!</a:t>
            </a:r>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extLst>
      <p:ext uri="{BB962C8B-B14F-4D97-AF65-F5344CB8AC3E}">
        <p14:creationId xmlns:p14="http://schemas.microsoft.com/office/powerpoint/2010/main" xmlns="" val="3813407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On Being a Woman Archivist</a:t>
            </a:r>
            <a:endParaRPr lang="en-US" sz="4000" dirty="0"/>
          </a:p>
        </p:txBody>
      </p:sp>
      <p:sp>
        <p:nvSpPr>
          <p:cNvPr id="3" name="Text Placeholder 2"/>
          <p:cNvSpPr>
            <a:spLocks noGrp="1"/>
          </p:cNvSpPr>
          <p:nvPr>
            <p:ph type="body" idx="1"/>
          </p:nvPr>
        </p:nvSpPr>
        <p:spPr/>
        <p:txBody>
          <a:bodyPr/>
          <a:lstStyle/>
          <a:p>
            <a:r>
              <a:rPr lang="en-US" dirty="0" smtClean="0"/>
              <a:t>Old Boys’ Network</a:t>
            </a:r>
            <a:endParaRPr lang="en-US" dirty="0"/>
          </a:p>
        </p:txBody>
      </p:sp>
      <p:pic>
        <p:nvPicPr>
          <p:cNvPr id="8" name="Content Placeholder 7" descr="aha.bmp"/>
          <p:cNvPicPr>
            <a:picLocks noGrp="1" noChangeAspect="1"/>
          </p:cNvPicPr>
          <p:nvPr>
            <p:ph sz="half" idx="2"/>
          </p:nvPr>
        </p:nvPicPr>
        <p:blipFill>
          <a:blip r:embed="rId2" cstate="print"/>
          <a:srcRect l="2383" t="2617" r="2284" b="5489"/>
          <a:stretch>
            <a:fillRect/>
          </a:stretch>
        </p:blipFill>
        <p:spPr>
          <a:xfrm>
            <a:off x="990600" y="2971800"/>
            <a:ext cx="3429000" cy="2438400"/>
          </a:xfrm>
        </p:spPr>
      </p:pic>
      <p:sp>
        <p:nvSpPr>
          <p:cNvPr id="5" name="Text Placeholder 4"/>
          <p:cNvSpPr>
            <a:spLocks noGrp="1"/>
          </p:cNvSpPr>
          <p:nvPr>
            <p:ph type="body" sz="quarter" idx="3"/>
          </p:nvPr>
        </p:nvSpPr>
        <p:spPr/>
        <p:txBody>
          <a:bodyPr/>
          <a:lstStyle/>
          <a:p>
            <a:r>
              <a:rPr lang="en-US" dirty="0" smtClean="0"/>
              <a:t>Founding Mothers</a:t>
            </a:r>
            <a:endParaRPr lang="en-US" dirty="0"/>
          </a:p>
        </p:txBody>
      </p:sp>
      <p:pic>
        <p:nvPicPr>
          <p:cNvPr id="7" name="Content Placeholder 6" descr="298px-Norton_1957.jpg"/>
          <p:cNvPicPr>
            <a:picLocks noGrp="1" noChangeAspect="1"/>
          </p:cNvPicPr>
          <p:nvPr>
            <p:ph sz="quarter" idx="4"/>
          </p:nvPr>
        </p:nvPicPr>
        <p:blipFill>
          <a:blip r:embed="rId3" cstate="print"/>
          <a:stretch>
            <a:fillRect/>
          </a:stretch>
        </p:blipFill>
        <p:spPr>
          <a:xfrm>
            <a:off x="5181600" y="2971800"/>
            <a:ext cx="3429000" cy="2438400"/>
          </a:xfrm>
        </p:spPr>
      </p:pic>
      <p:sp>
        <p:nvSpPr>
          <p:cNvPr id="9" name="TextBox 8"/>
          <p:cNvSpPr txBox="1"/>
          <p:nvPr/>
        </p:nvSpPr>
        <p:spPr>
          <a:xfrm>
            <a:off x="990600" y="5562600"/>
            <a:ext cx="3352800" cy="646331"/>
          </a:xfrm>
          <a:prstGeom prst="rect">
            <a:avLst/>
          </a:prstGeom>
          <a:noFill/>
        </p:spPr>
        <p:txBody>
          <a:bodyPr wrap="square" rtlCol="0">
            <a:spAutoFit/>
          </a:bodyPr>
          <a:lstStyle/>
          <a:p>
            <a:r>
              <a:rPr lang="en-US" sz="1200" dirty="0" smtClean="0"/>
              <a:t>Officers of the American Historical Association during their annual meeting in 1889.</a:t>
            </a:r>
            <a:endParaRPr lang="en-US" sz="1200" dirty="0"/>
          </a:p>
        </p:txBody>
      </p:sp>
      <p:sp>
        <p:nvSpPr>
          <p:cNvPr id="10" name="TextBox 9"/>
          <p:cNvSpPr txBox="1"/>
          <p:nvPr/>
        </p:nvSpPr>
        <p:spPr>
          <a:xfrm>
            <a:off x="5181600" y="5562600"/>
            <a:ext cx="3581400" cy="830997"/>
          </a:xfrm>
          <a:prstGeom prst="rect">
            <a:avLst/>
          </a:prstGeom>
          <a:noFill/>
        </p:spPr>
        <p:txBody>
          <a:bodyPr wrap="square" rtlCol="0">
            <a:spAutoFit/>
          </a:bodyPr>
          <a:lstStyle/>
          <a:p>
            <a:r>
              <a:rPr lang="en-US" sz="1200" dirty="0" smtClean="0"/>
              <a:t>Margaret Cross Norton  (state archivist of Illinois) who, along with Ruth Blair (state archivist of Georgia) were two of the founding members of the Society of American Archivists</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On Being a Woman Archivist</a:t>
            </a:r>
            <a:endParaRPr lang="en-US" sz="4000" dirty="0"/>
          </a:p>
        </p:txBody>
      </p:sp>
      <p:sp>
        <p:nvSpPr>
          <p:cNvPr id="2" name="Content Placeholder 1"/>
          <p:cNvSpPr>
            <a:spLocks noGrp="1"/>
          </p:cNvSpPr>
          <p:nvPr>
            <p:ph sz="quarter" idx="13"/>
          </p:nvPr>
        </p:nvSpPr>
        <p:spPr>
          <a:xfrm>
            <a:off x="685800" y="2240280"/>
            <a:ext cx="4724400" cy="3877056"/>
          </a:xfrm>
        </p:spPr>
        <p:txBody>
          <a:bodyPr/>
          <a:lstStyle/>
          <a:p>
            <a:endParaRPr lang="en-US" sz="4000" i="1" dirty="0" smtClean="0"/>
          </a:p>
          <a:p>
            <a:r>
              <a:rPr lang="en-US" sz="4000" i="1" dirty="0" smtClean="0"/>
              <a:t>“Not the boys less, but the girls more.”</a:t>
            </a:r>
          </a:p>
          <a:p>
            <a:pPr>
              <a:buNone/>
            </a:pPr>
            <a:endParaRPr lang="en-US" dirty="0" smtClean="0"/>
          </a:p>
          <a:p>
            <a:pPr lvl="1">
              <a:buNone/>
            </a:pPr>
            <a:r>
              <a:rPr lang="en-US" dirty="0" smtClean="0"/>
              <a:t>	</a:t>
            </a:r>
            <a:r>
              <a:rPr lang="en-US" dirty="0" smtClean="0"/>
              <a:t>	      ~ Dr. Anna Julia Cooper</a:t>
            </a:r>
            <a:endParaRPr lang="en-US" dirty="0" smtClean="0"/>
          </a:p>
          <a:p>
            <a:pPr marL="0" indent="0">
              <a:buNone/>
            </a:pPr>
            <a:endParaRPr lang="en-US" dirty="0" smtClean="0"/>
          </a:p>
          <a:p>
            <a:pPr marL="0" indent="0">
              <a:buNone/>
            </a:pPr>
            <a:endParaRPr lang="en-US" dirty="0"/>
          </a:p>
        </p:txBody>
      </p:sp>
      <p:pic>
        <p:nvPicPr>
          <p:cNvPr id="6" name="Content Placeholder 5" descr="anna.jpg"/>
          <p:cNvPicPr>
            <a:picLocks noGrp="1" noChangeAspect="1"/>
          </p:cNvPicPr>
          <p:nvPr>
            <p:ph sz="quarter" idx="14"/>
          </p:nvPr>
        </p:nvPicPr>
        <p:blipFill>
          <a:blip r:embed="rId2" cstate="print"/>
          <a:stretch>
            <a:fillRect/>
          </a:stretch>
        </p:blipFill>
        <p:spPr>
          <a:xfrm>
            <a:off x="5486400" y="2209800"/>
            <a:ext cx="2514600" cy="3505200"/>
          </a:xfrm>
        </p:spPr>
      </p:pic>
      <p:sp>
        <p:nvSpPr>
          <p:cNvPr id="8" name="TextBox 7"/>
          <p:cNvSpPr txBox="1"/>
          <p:nvPr/>
        </p:nvSpPr>
        <p:spPr>
          <a:xfrm>
            <a:off x="5486400" y="5867400"/>
            <a:ext cx="2667000" cy="646331"/>
          </a:xfrm>
          <a:prstGeom prst="rect">
            <a:avLst/>
          </a:prstGeom>
          <a:noFill/>
        </p:spPr>
        <p:txBody>
          <a:bodyPr wrap="square" rtlCol="0">
            <a:spAutoFit/>
          </a:bodyPr>
          <a:lstStyle/>
          <a:p>
            <a:r>
              <a:rPr lang="en-US" sz="1200" dirty="0" smtClean="0"/>
              <a:t>Dr. Anna Julia Cooper (1858-1964) , </a:t>
            </a:r>
            <a:r>
              <a:rPr lang="en-US" sz="1200" dirty="0" err="1" smtClean="0"/>
              <a:t>Womanist</a:t>
            </a:r>
            <a:r>
              <a:rPr lang="en-US" sz="1200" dirty="0" smtClean="0"/>
              <a:t> scholar, author, and educator</a:t>
            </a:r>
            <a:endParaRPr lang="en-US" sz="1200" dirty="0"/>
          </a:p>
        </p:txBody>
      </p:sp>
    </p:spTree>
    <p:extLst>
      <p:ext uri="{BB962C8B-B14F-4D97-AF65-F5344CB8AC3E}">
        <p14:creationId xmlns="" xmlns:p14="http://schemas.microsoft.com/office/powerpoint/2010/main" val="47383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350" dirty="0" smtClean="0"/>
              <a:t>The National Organization for Women (NOW) says…</a:t>
            </a:r>
          </a:p>
          <a:p>
            <a:pPr lvl="1"/>
            <a:endParaRPr lang="en-US" sz="2150" dirty="0" smtClean="0"/>
          </a:p>
          <a:p>
            <a:pPr lvl="1"/>
            <a:r>
              <a:rPr lang="en-US" sz="2150" dirty="0" smtClean="0"/>
              <a:t>“Women today are paid on average only 78 percent of what men are paid, and for women of color, the gap is significantly wider (68% for African American women and 59% for Chicano women).”</a:t>
            </a:r>
          </a:p>
          <a:p>
            <a:pPr lvl="1"/>
            <a:endParaRPr lang="en-US" sz="2150" dirty="0" smtClean="0"/>
          </a:p>
          <a:p>
            <a:pPr lvl="1"/>
            <a:r>
              <a:rPr lang="en-US" sz="2150" dirty="0" smtClean="0"/>
              <a:t>“Women’s median pay was less than men’s in each and every one of the 20 industries and 25 occupation groups surveyed by the U.S. Census Bureau in 2007.  Even men working in female-dominated occupations tend to earn more than women working in those same occupations.”</a:t>
            </a:r>
          </a:p>
          <a:p>
            <a:pPr lvl="1"/>
            <a:endParaRPr lang="en-US" sz="2150" dirty="0" smtClean="0"/>
          </a:p>
          <a:p>
            <a:pPr lvl="1">
              <a:buNone/>
            </a:pPr>
            <a:endParaRPr lang="en-US" sz="900" dirty="0" smtClean="0"/>
          </a:p>
          <a:p>
            <a:pPr lvl="1">
              <a:buNone/>
            </a:pPr>
            <a:r>
              <a:rPr lang="en-US" sz="900" dirty="0" smtClean="0"/>
              <a:t>	Source: “Women Deserve Equal Pay.”  National Organization for Women.  2011. http</a:t>
            </a:r>
            <a:r>
              <a:rPr lang="en-US" sz="900" dirty="0" smtClean="0"/>
              <a:t>://www.now.org/issues/economic/factsheet.html</a:t>
            </a:r>
            <a:endParaRPr lang="en-US" sz="900" dirty="0" smtClean="0"/>
          </a:p>
          <a:p>
            <a:pPr lvl="1"/>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cxnSp>
        <p:nvCxnSpPr>
          <p:cNvPr id="5" name="Straight Connector 4"/>
          <p:cNvCxnSpPr/>
          <p:nvPr/>
        </p:nvCxnSpPr>
        <p:spPr>
          <a:xfrm>
            <a:off x="1524000" y="5867400"/>
            <a:ext cx="579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350" dirty="0" smtClean="0"/>
              <a:t>The National Organization for Women (NOW) says…</a:t>
            </a:r>
          </a:p>
          <a:p>
            <a:pPr>
              <a:buNone/>
            </a:pPr>
            <a:endParaRPr lang="en-US" sz="2350" dirty="0" smtClean="0"/>
          </a:p>
          <a:p>
            <a:pPr lvl="1"/>
            <a:r>
              <a:rPr lang="en-US" dirty="0" smtClean="0"/>
              <a:t>“When </a:t>
            </a:r>
            <a:r>
              <a:rPr lang="en-US" dirty="0" smtClean="0"/>
              <a:t>The WAGE Project looked exclusively at full-time workers, they estimated that women with </a:t>
            </a:r>
            <a:r>
              <a:rPr lang="en-US" dirty="0" smtClean="0"/>
              <a:t>a </a:t>
            </a:r>
            <a:r>
              <a:rPr lang="en-US" dirty="0" smtClean="0"/>
              <a:t>college degree lose $1.2 million and professional school graduates may lose up to $2 </a:t>
            </a:r>
            <a:r>
              <a:rPr lang="en-US" dirty="0" smtClean="0"/>
              <a:t>million. Not </a:t>
            </a:r>
            <a:r>
              <a:rPr lang="en-US" dirty="0" smtClean="0"/>
              <a:t>only are these inequities enormously detrimental to women and their families, wage inequities follow women into their retirement years, reducing their Social Security benefits, pensions, savings and other financial resources</a:t>
            </a:r>
            <a:r>
              <a:rPr lang="en-US" dirty="0" smtClean="0"/>
              <a:t>.”</a:t>
            </a:r>
          </a:p>
          <a:p>
            <a:pPr lvl="1">
              <a:buNone/>
            </a:pPr>
            <a:endParaRPr lang="en-US" dirty="0" smtClean="0"/>
          </a:p>
          <a:p>
            <a:pPr lvl="1">
              <a:buNone/>
            </a:pPr>
            <a:r>
              <a:rPr lang="en-US" sz="900" dirty="0" smtClean="0"/>
              <a:t>	Source: “Women </a:t>
            </a:r>
            <a:r>
              <a:rPr lang="en-US" sz="900" dirty="0" smtClean="0"/>
              <a:t>Deserve Equal Pay.”  National Organization for Women.  </a:t>
            </a:r>
            <a:r>
              <a:rPr lang="en-US" sz="900" dirty="0" smtClean="0"/>
              <a:t>2011. http</a:t>
            </a:r>
            <a:r>
              <a:rPr lang="en-US" sz="900" dirty="0" smtClean="0"/>
              <a:t>://www.now.org/issues/economic/factsheet.html</a:t>
            </a:r>
          </a:p>
          <a:p>
            <a:pPr lvl="1"/>
            <a:endParaRPr lang="en-US" sz="3400" dirty="0" smtClean="0"/>
          </a:p>
          <a:p>
            <a:pPr lvl="1">
              <a:buNone/>
            </a:pPr>
            <a:endParaRPr lang="en-US" sz="2150" dirty="0" smtClean="0"/>
          </a:p>
          <a:p>
            <a:pPr lvl="1"/>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cxnSp>
        <p:nvCxnSpPr>
          <p:cNvPr id="4" name="Straight Connector 3"/>
          <p:cNvCxnSpPr/>
          <p:nvPr/>
        </p:nvCxnSpPr>
        <p:spPr>
          <a:xfrm>
            <a:off x="1524000" y="5867400"/>
            <a:ext cx="579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National Organization for Women (NOW) says…</a:t>
            </a:r>
          </a:p>
          <a:p>
            <a:endParaRPr lang="en-US" dirty="0" smtClean="0"/>
          </a:p>
          <a:p>
            <a:pPr lvl="1"/>
            <a:r>
              <a:rPr lang="en-US" dirty="0" smtClean="0"/>
              <a:t>“Wage </a:t>
            </a:r>
            <a:r>
              <a:rPr lang="en-US" dirty="0" smtClean="0"/>
              <a:t>disparities kick in shortly after college graduation, when women and men should, absent discrimination, be on a level playing field. One year after graduating college, women are paid on average only 80 percent of their male counterparts' wages, and during the next 10 years, women's wages fall even further </a:t>
            </a:r>
            <a:r>
              <a:rPr lang="en-US" dirty="0" smtClean="0"/>
              <a:t>behind…Even </a:t>
            </a:r>
            <a:r>
              <a:rPr lang="en-US" dirty="0" smtClean="0"/>
              <a:t>after "[c]</a:t>
            </a:r>
            <a:r>
              <a:rPr lang="en-US" dirty="0" err="1" smtClean="0"/>
              <a:t>ontrolling</a:t>
            </a:r>
            <a:r>
              <a:rPr lang="en-US" dirty="0" smtClean="0"/>
              <a:t> for hours, occupation, parenthood, and other factors normally associated with pay, college-educated women still earn less than their male peers earn. . . . A large portion of the gender pay gap is not explained by women's choices or characteristics</a:t>
            </a:r>
            <a:r>
              <a:rPr lang="en-US" dirty="0" smtClean="0"/>
              <a:t>.”</a:t>
            </a:r>
          </a:p>
          <a:p>
            <a:pPr lvl="1"/>
            <a:endParaRPr lang="en-US" dirty="0" smtClean="0"/>
          </a:p>
          <a:p>
            <a:pPr lvl="1">
              <a:buNone/>
            </a:pPr>
            <a:endParaRPr lang="en-US" dirty="0" smtClean="0"/>
          </a:p>
          <a:p>
            <a:pPr lvl="1">
              <a:buNone/>
            </a:pPr>
            <a:r>
              <a:rPr lang="en-US" sz="900" dirty="0" smtClean="0"/>
              <a:t>	</a:t>
            </a:r>
            <a:r>
              <a:rPr lang="en-US" sz="900" dirty="0" smtClean="0"/>
              <a:t>Source: </a:t>
            </a:r>
            <a:r>
              <a:rPr lang="en-US" sz="1100" dirty="0" smtClean="0"/>
              <a:t>“Women </a:t>
            </a:r>
            <a:r>
              <a:rPr lang="en-US" sz="1100" dirty="0" smtClean="0"/>
              <a:t>Deserve Equal Pay.”  National Organization for Women.  2011. http://www.now.org/issues/economic/factsheet.html</a:t>
            </a:r>
          </a:p>
          <a:p>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cxnSp>
        <p:nvCxnSpPr>
          <p:cNvPr id="4" name="Straight Connector 3"/>
          <p:cNvCxnSpPr/>
          <p:nvPr/>
        </p:nvCxnSpPr>
        <p:spPr>
          <a:xfrm>
            <a:off x="1524000" y="5715000"/>
            <a:ext cx="579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On Being a Woman Archivist</a:t>
            </a:r>
            <a:endParaRPr lang="en-US" sz="4000" dirty="0"/>
          </a:p>
        </p:txBody>
      </p:sp>
      <p:sp>
        <p:nvSpPr>
          <p:cNvPr id="2" name="Content Placeholder 1"/>
          <p:cNvSpPr>
            <a:spLocks noGrp="1"/>
          </p:cNvSpPr>
          <p:nvPr>
            <p:ph sz="quarter" idx="13"/>
          </p:nvPr>
        </p:nvSpPr>
        <p:spPr/>
        <p:txBody>
          <a:bodyPr>
            <a:normAutofit fontScale="77500" lnSpcReduction="20000"/>
          </a:bodyPr>
          <a:lstStyle/>
          <a:p>
            <a:r>
              <a:rPr lang="en-US" dirty="0" smtClean="0"/>
              <a:t> Institute for Women’s Research Policy</a:t>
            </a:r>
          </a:p>
          <a:p>
            <a:pPr>
              <a:buNone/>
            </a:pPr>
            <a:endParaRPr lang="en-US" dirty="0" smtClean="0"/>
          </a:p>
          <a:p>
            <a:pPr lvl="1"/>
            <a:r>
              <a:rPr lang="en-US" dirty="0" smtClean="0"/>
              <a:t>Table 1: </a:t>
            </a:r>
          </a:p>
          <a:p>
            <a:pPr lvl="1">
              <a:buNone/>
            </a:pPr>
            <a:r>
              <a:rPr lang="en-US" dirty="0" smtClean="0"/>
              <a:t>	</a:t>
            </a:r>
            <a:r>
              <a:rPr lang="en-US" dirty="0" smtClean="0"/>
              <a:t>Median </a:t>
            </a:r>
            <a:r>
              <a:rPr lang="en-US" dirty="0" smtClean="0"/>
              <a:t>Weekly Earnings for Male and </a:t>
            </a:r>
            <a:r>
              <a:rPr lang="en-US" dirty="0" smtClean="0"/>
              <a:t>Female Workers</a:t>
            </a:r>
            <a:r>
              <a:rPr lang="en-US" dirty="0" smtClean="0"/>
              <a:t>, by broad occupational classification and Race and Ethnic Background (Full-Time Workers Only), 2010 </a:t>
            </a:r>
            <a:endParaRPr lang="en-US" dirty="0" smtClean="0"/>
          </a:p>
          <a:p>
            <a:pPr lvl="1">
              <a:buNone/>
            </a:pPr>
            <a:endParaRPr lang="en-US" dirty="0" smtClean="0"/>
          </a:p>
          <a:p>
            <a:pPr lvl="1">
              <a:buNone/>
            </a:pPr>
            <a:endParaRPr lang="en-US" dirty="0" smtClean="0"/>
          </a:p>
          <a:p>
            <a:pPr lvl="1">
              <a:buNone/>
            </a:pPr>
            <a:endParaRPr lang="en-US" dirty="0" smtClean="0"/>
          </a:p>
          <a:p>
            <a:pPr lvl="1">
              <a:buNone/>
            </a:pPr>
            <a:r>
              <a:rPr lang="en-US" sz="900" dirty="0" smtClean="0"/>
              <a:t>	</a:t>
            </a:r>
            <a:r>
              <a:rPr lang="en-US" sz="1100" dirty="0" smtClean="0"/>
              <a:t>Source: </a:t>
            </a:r>
            <a:r>
              <a:rPr lang="en-US" sz="1100" i="1" dirty="0" smtClean="0"/>
              <a:t>http://www.iwpr.org/initiatives/pay-equity-and-discrimination/#publications</a:t>
            </a:r>
            <a:endParaRPr lang="en-US" sz="1100" dirty="0" smtClean="0"/>
          </a:p>
          <a:p>
            <a:pPr lvl="1">
              <a:buNone/>
            </a:pPr>
            <a:r>
              <a:rPr lang="en-US" sz="1100" dirty="0" smtClean="0"/>
              <a:t>	</a:t>
            </a:r>
          </a:p>
          <a:p>
            <a:pPr lvl="1">
              <a:buNone/>
            </a:pPr>
            <a:r>
              <a:rPr lang="en-US" sz="1100" dirty="0" smtClean="0"/>
              <a:t>	</a:t>
            </a:r>
            <a:r>
              <a:rPr lang="en-US" sz="1100" dirty="0" smtClean="0"/>
              <a:t>IWPR </a:t>
            </a:r>
            <a:r>
              <a:rPr lang="en-US" sz="1100" dirty="0" smtClean="0"/>
              <a:t>compilation of data based on US Bureau of Labor </a:t>
            </a:r>
            <a:r>
              <a:rPr lang="en-US" sz="1100" dirty="0" smtClean="0"/>
              <a:t>Statistics</a:t>
            </a:r>
            <a:r>
              <a:rPr lang="en-US" sz="1100" i="1" dirty="0" smtClean="0"/>
              <a:t>, </a:t>
            </a:r>
            <a:r>
              <a:rPr lang="en-US" sz="1100" i="1" dirty="0" smtClean="0"/>
              <a:t>Annual Average </a:t>
            </a:r>
            <a:r>
              <a:rPr lang="en-US" sz="1100" i="1" dirty="0" smtClean="0"/>
              <a:t>2010</a:t>
            </a:r>
            <a:r>
              <a:rPr lang="en-US" sz="1100" i="1" dirty="0" smtClean="0"/>
              <a:t>. </a:t>
            </a:r>
            <a:endParaRPr lang="en-US" dirty="0"/>
          </a:p>
        </p:txBody>
      </p:sp>
      <p:sp>
        <p:nvSpPr>
          <p:cNvPr id="6" name="Content Placeholder 5"/>
          <p:cNvSpPr>
            <a:spLocks noGrp="1"/>
          </p:cNvSpPr>
          <p:nvPr>
            <p:ph sz="quarter" idx="14"/>
          </p:nvPr>
        </p:nvSpPr>
        <p:spPr/>
        <p:txBody>
          <a:bodyPr/>
          <a:lstStyle/>
          <a:p>
            <a:endParaRPr lang="en-US"/>
          </a:p>
        </p:txBody>
      </p:sp>
      <p:cxnSp>
        <p:nvCxnSpPr>
          <p:cNvPr id="4" name="Straight Connector 3"/>
          <p:cNvCxnSpPr/>
          <p:nvPr/>
        </p:nvCxnSpPr>
        <p:spPr>
          <a:xfrm>
            <a:off x="1524000" y="5334000"/>
            <a:ext cx="2667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4572000" y="2097404"/>
          <a:ext cx="4191000" cy="4398608"/>
        </p:xfrm>
        <a:graphic>
          <a:graphicData uri="http://schemas.openxmlformats.org/drawingml/2006/table">
            <a:tbl>
              <a:tblPr firstRow="1" bandRow="1">
                <a:tableStyleId>{5C22544A-7EE6-4342-B048-85BDC9FD1C3A}</a:tableStyleId>
              </a:tblPr>
              <a:tblGrid>
                <a:gridCol w="2095500"/>
                <a:gridCol w="2095500"/>
              </a:tblGrid>
              <a:tr h="649568">
                <a:tc>
                  <a:txBody>
                    <a:bodyPr/>
                    <a:lstStyle/>
                    <a:p>
                      <a:r>
                        <a:rPr lang="en-US" dirty="0" smtClean="0"/>
                        <a:t>Professional and Related</a:t>
                      </a:r>
                      <a:r>
                        <a:rPr lang="en-US" baseline="0" dirty="0" smtClean="0"/>
                        <a:t> Occupations</a:t>
                      </a:r>
                      <a:endParaRPr lang="en-US" dirty="0"/>
                    </a:p>
                  </a:txBody>
                  <a:tcPr/>
                </a:tc>
                <a:tc>
                  <a:txBody>
                    <a:bodyPr/>
                    <a:lstStyle/>
                    <a:p>
                      <a:r>
                        <a:rPr lang="en-US" dirty="0" smtClean="0"/>
                        <a:t>Median Weekly Earning</a:t>
                      </a:r>
                      <a:r>
                        <a:rPr lang="en-US" baseline="0" dirty="0" smtClean="0"/>
                        <a:t>s </a:t>
                      </a:r>
                      <a:endParaRPr lang="en-US" dirty="0"/>
                    </a:p>
                  </a:txBody>
                  <a:tcPr/>
                </a:tc>
              </a:tr>
              <a:tr h="259827">
                <a:tc>
                  <a:txBody>
                    <a:bodyPr/>
                    <a:lstStyle/>
                    <a:p>
                      <a:r>
                        <a:rPr lang="en-US" dirty="0" smtClean="0"/>
                        <a:t>White women</a:t>
                      </a:r>
                      <a:endParaRPr lang="en-US" dirty="0"/>
                    </a:p>
                  </a:txBody>
                  <a:tcPr/>
                </a:tc>
                <a:tc>
                  <a:txBody>
                    <a:bodyPr/>
                    <a:lstStyle/>
                    <a:p>
                      <a:r>
                        <a:rPr lang="en-US" dirty="0" smtClean="0"/>
                        <a:t>$922</a:t>
                      </a:r>
                      <a:endParaRPr lang="en-US" dirty="0"/>
                    </a:p>
                  </a:txBody>
                  <a:tcPr/>
                </a:tc>
              </a:tr>
              <a:tr h="649568">
                <a:tc>
                  <a:txBody>
                    <a:bodyPr/>
                    <a:lstStyle/>
                    <a:p>
                      <a:r>
                        <a:rPr lang="en-US" dirty="0" smtClean="0"/>
                        <a:t>African American women</a:t>
                      </a:r>
                      <a:endParaRPr lang="en-US" dirty="0"/>
                    </a:p>
                  </a:txBody>
                  <a:tcPr/>
                </a:tc>
                <a:tc>
                  <a:txBody>
                    <a:bodyPr/>
                    <a:lstStyle/>
                    <a:p>
                      <a:r>
                        <a:rPr lang="en-US" dirty="0" smtClean="0"/>
                        <a:t>$764</a:t>
                      </a:r>
                      <a:endParaRPr lang="en-US" dirty="0"/>
                    </a:p>
                  </a:txBody>
                  <a:tcPr/>
                </a:tc>
              </a:tr>
              <a:tr h="259827">
                <a:tc>
                  <a:txBody>
                    <a:bodyPr/>
                    <a:lstStyle/>
                    <a:p>
                      <a:r>
                        <a:rPr lang="en-US" dirty="0" smtClean="0"/>
                        <a:t>Asian women</a:t>
                      </a:r>
                      <a:endParaRPr lang="en-US" dirty="0"/>
                    </a:p>
                  </a:txBody>
                  <a:tcPr/>
                </a:tc>
                <a:tc>
                  <a:txBody>
                    <a:bodyPr/>
                    <a:lstStyle/>
                    <a:p>
                      <a:r>
                        <a:rPr lang="en-US" dirty="0" smtClean="0"/>
                        <a:t>$1,132</a:t>
                      </a:r>
                      <a:endParaRPr lang="en-US" dirty="0"/>
                    </a:p>
                  </a:txBody>
                  <a:tcPr/>
                </a:tc>
              </a:tr>
              <a:tr h="259827">
                <a:tc>
                  <a:txBody>
                    <a:bodyPr/>
                    <a:lstStyle/>
                    <a:p>
                      <a:r>
                        <a:rPr lang="en-US" dirty="0" smtClean="0"/>
                        <a:t>Latino women</a:t>
                      </a:r>
                      <a:endParaRPr lang="en-US" dirty="0"/>
                    </a:p>
                  </a:txBody>
                  <a:tcPr/>
                </a:tc>
                <a:tc>
                  <a:txBody>
                    <a:bodyPr/>
                    <a:lstStyle/>
                    <a:p>
                      <a:r>
                        <a:rPr lang="en-US" dirty="0" smtClean="0"/>
                        <a:t>$782</a:t>
                      </a:r>
                      <a:endParaRPr lang="en-US" dirty="0"/>
                    </a:p>
                  </a:txBody>
                  <a:tcPr/>
                </a:tc>
              </a:tr>
              <a:tr h="259827">
                <a:tc>
                  <a:txBody>
                    <a:bodyPr/>
                    <a:lstStyle/>
                    <a:p>
                      <a:r>
                        <a:rPr lang="en-US" dirty="0" smtClean="0"/>
                        <a:t>White men</a:t>
                      </a:r>
                      <a:endParaRPr lang="en-US" dirty="0"/>
                    </a:p>
                  </a:txBody>
                  <a:tcPr/>
                </a:tc>
                <a:tc>
                  <a:txBody>
                    <a:bodyPr/>
                    <a:lstStyle/>
                    <a:p>
                      <a:r>
                        <a:rPr lang="en-US" dirty="0" smtClean="0"/>
                        <a:t>$1,221</a:t>
                      </a:r>
                      <a:endParaRPr lang="en-US" dirty="0"/>
                    </a:p>
                  </a:txBody>
                  <a:tcPr/>
                </a:tc>
              </a:tr>
              <a:tr h="454697">
                <a:tc>
                  <a:txBody>
                    <a:bodyPr/>
                    <a:lstStyle/>
                    <a:p>
                      <a:r>
                        <a:rPr lang="en-US" dirty="0" smtClean="0"/>
                        <a:t>African</a:t>
                      </a:r>
                      <a:r>
                        <a:rPr lang="en-US" baseline="0" dirty="0" smtClean="0"/>
                        <a:t> American men</a:t>
                      </a:r>
                      <a:endParaRPr lang="en-US" dirty="0"/>
                    </a:p>
                  </a:txBody>
                  <a:tcPr/>
                </a:tc>
                <a:tc>
                  <a:txBody>
                    <a:bodyPr/>
                    <a:lstStyle/>
                    <a:p>
                      <a:r>
                        <a:rPr lang="en-US" dirty="0" smtClean="0"/>
                        <a:t>$933</a:t>
                      </a:r>
                      <a:endParaRPr lang="en-US" dirty="0"/>
                    </a:p>
                  </a:txBody>
                  <a:tcPr/>
                </a:tc>
              </a:tr>
              <a:tr h="259827">
                <a:tc>
                  <a:txBody>
                    <a:bodyPr/>
                    <a:lstStyle/>
                    <a:p>
                      <a:r>
                        <a:rPr lang="en-US" dirty="0" smtClean="0"/>
                        <a:t>Asian men</a:t>
                      </a:r>
                      <a:endParaRPr lang="en-US" dirty="0"/>
                    </a:p>
                  </a:txBody>
                  <a:tcPr/>
                </a:tc>
                <a:tc>
                  <a:txBody>
                    <a:bodyPr/>
                    <a:lstStyle/>
                    <a:p>
                      <a:r>
                        <a:rPr lang="en-US" dirty="0" smtClean="0"/>
                        <a:t>$1,396</a:t>
                      </a:r>
                      <a:endParaRPr lang="en-US" dirty="0"/>
                    </a:p>
                  </a:txBody>
                  <a:tcPr/>
                </a:tc>
              </a:tr>
              <a:tr h="259827">
                <a:tc>
                  <a:txBody>
                    <a:bodyPr/>
                    <a:lstStyle/>
                    <a:p>
                      <a:r>
                        <a:rPr lang="en-US" dirty="0" smtClean="0"/>
                        <a:t>Latino men</a:t>
                      </a:r>
                      <a:endParaRPr lang="en-US" dirty="0"/>
                    </a:p>
                  </a:txBody>
                  <a:tcPr/>
                </a:tc>
                <a:tc>
                  <a:txBody>
                    <a:bodyPr/>
                    <a:lstStyle/>
                    <a:p>
                      <a:r>
                        <a:rPr lang="en-US" dirty="0" smtClean="0"/>
                        <a:t>$970</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The National Committee on Pay Equity Research Reports</a:t>
            </a:r>
          </a:p>
          <a:p>
            <a:endParaRPr lang="en-US" dirty="0" smtClean="0"/>
          </a:p>
          <a:p>
            <a:pPr lvl="1"/>
            <a:r>
              <a:rPr lang="en-US" dirty="0" smtClean="0"/>
              <a:t>2011 State-by-State Equal </a:t>
            </a:r>
            <a:r>
              <a:rPr lang="en-US" dirty="0" smtClean="0"/>
              <a:t>P</a:t>
            </a:r>
            <a:r>
              <a:rPr lang="en-US" dirty="0" smtClean="0"/>
              <a:t>ay </a:t>
            </a:r>
            <a:r>
              <a:rPr lang="en-US" dirty="0" smtClean="0"/>
              <a:t>F</a:t>
            </a:r>
            <a:r>
              <a:rPr lang="en-US" dirty="0" smtClean="0"/>
              <a:t>act </a:t>
            </a:r>
            <a:r>
              <a:rPr lang="en-US" dirty="0" smtClean="0"/>
              <a:t>S</a:t>
            </a:r>
            <a:r>
              <a:rPr lang="en-US" dirty="0" smtClean="0"/>
              <a:t>heets</a:t>
            </a:r>
          </a:p>
          <a:p>
            <a:pPr lvl="1"/>
            <a:r>
              <a:rPr lang="en-US" dirty="0" smtClean="0"/>
              <a:t>2011 Gender Wage Gap by Occupation Report</a:t>
            </a:r>
          </a:p>
          <a:p>
            <a:pPr lvl="1"/>
            <a:r>
              <a:rPr lang="en-US" dirty="0" smtClean="0"/>
              <a:t>2011 Simple Truth about Gender Pay Gap Report</a:t>
            </a:r>
          </a:p>
          <a:p>
            <a:pPr lvl="1"/>
            <a:r>
              <a:rPr lang="en-US" dirty="0" smtClean="0"/>
              <a:t>2011 Wage Disparities and Women of Color Report</a:t>
            </a:r>
            <a:endParaRPr lang="en-US" dirty="0" smtClean="0"/>
          </a:p>
          <a:p>
            <a:pPr lvl="1">
              <a:buNone/>
            </a:pPr>
            <a:endParaRPr lang="en-US" dirty="0" smtClean="0"/>
          </a:p>
          <a:p>
            <a:pPr lvl="1">
              <a:buNone/>
            </a:pPr>
            <a:endParaRPr lang="en-US" dirty="0" smtClean="0"/>
          </a:p>
          <a:p>
            <a:pPr lvl="1">
              <a:buNone/>
            </a:pPr>
            <a:endParaRPr lang="en-US" sz="900" dirty="0" smtClean="0"/>
          </a:p>
          <a:p>
            <a:pPr lvl="1">
              <a:buNone/>
            </a:pPr>
            <a:r>
              <a:rPr lang="en-US" sz="900" dirty="0" smtClean="0"/>
              <a:t>	</a:t>
            </a:r>
            <a:r>
              <a:rPr lang="en-US" sz="900" dirty="0" smtClean="0"/>
              <a:t>Source: Research Reports.  National Committee on Pay Equity. </a:t>
            </a:r>
            <a:r>
              <a:rPr lang="en-US" sz="1100" dirty="0" smtClean="0"/>
              <a:t>“http</a:t>
            </a:r>
            <a:r>
              <a:rPr lang="en-US" sz="1100" dirty="0" smtClean="0"/>
              <a:t>://www.pay-equity.org/info.html</a:t>
            </a:r>
          </a:p>
          <a:p>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cxnSp>
        <p:nvCxnSpPr>
          <p:cNvPr id="4" name="Straight Connector 3"/>
          <p:cNvCxnSpPr/>
          <p:nvPr/>
        </p:nvCxnSpPr>
        <p:spPr>
          <a:xfrm>
            <a:off x="1524000" y="5638800"/>
            <a:ext cx="579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2600" dirty="0" smtClean="0"/>
              <a:t>PAY EQUITIES</a:t>
            </a:r>
          </a:p>
          <a:p>
            <a:pPr>
              <a:buNone/>
            </a:pPr>
            <a:endParaRPr lang="en-US" dirty="0" smtClean="0"/>
          </a:p>
          <a:p>
            <a:r>
              <a:rPr lang="en-US" dirty="0" smtClean="0"/>
              <a:t>Don’t </a:t>
            </a:r>
            <a:r>
              <a:rPr lang="en-US" dirty="0" smtClean="0"/>
              <a:t>be afraid to </a:t>
            </a:r>
            <a:r>
              <a:rPr lang="en-US" dirty="0" smtClean="0"/>
              <a:t>negotiate.</a:t>
            </a:r>
            <a:endParaRPr lang="en-US" dirty="0" smtClean="0"/>
          </a:p>
          <a:p>
            <a:pPr>
              <a:buNone/>
            </a:pPr>
            <a:endParaRPr lang="en-US" dirty="0" smtClean="0"/>
          </a:p>
          <a:p>
            <a:r>
              <a:rPr lang="en-US" dirty="0" smtClean="0"/>
              <a:t>Know </a:t>
            </a:r>
            <a:r>
              <a:rPr lang="en-US" dirty="0" smtClean="0"/>
              <a:t>your worth, communicate your worth, and bank upon our </a:t>
            </a:r>
            <a:r>
              <a:rPr lang="en-US" dirty="0" smtClean="0"/>
              <a:t>worth.</a:t>
            </a:r>
            <a:endParaRPr lang="en-US" dirty="0" smtClean="0"/>
          </a:p>
          <a:p>
            <a:pPr>
              <a:buNone/>
            </a:pPr>
            <a:endParaRPr lang="en-US" dirty="0" smtClean="0"/>
          </a:p>
          <a:p>
            <a:r>
              <a:rPr lang="en-US" dirty="0" smtClean="0"/>
              <a:t>Research the </a:t>
            </a:r>
            <a:r>
              <a:rPr lang="en-US" dirty="0" smtClean="0"/>
              <a:t>average and median salaries of your professional position at similar institutions in your locality, region, and nationally.  The more you know, the greater your ability to advocate for yourself.  </a:t>
            </a:r>
          </a:p>
          <a:p>
            <a:endParaRPr lang="en-US" dirty="0"/>
          </a:p>
        </p:txBody>
      </p:sp>
      <p:sp>
        <p:nvSpPr>
          <p:cNvPr id="3" name="Title 2"/>
          <p:cNvSpPr>
            <a:spLocks noGrp="1"/>
          </p:cNvSpPr>
          <p:nvPr>
            <p:ph type="title"/>
          </p:nvPr>
        </p:nvSpPr>
        <p:spPr/>
        <p:txBody>
          <a:bodyPr/>
          <a:lstStyle/>
          <a:p>
            <a:r>
              <a:rPr lang="en-US" sz="4000" dirty="0" smtClean="0"/>
              <a:t>On Being a Woman Archivist</a:t>
            </a:r>
            <a:endParaRPr lang="en-US" sz="4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Importance &amp;#x0D;&amp;#x0A;of Having Special Collections &amp;#x0D;&amp;#x0A;in an Academic Library &amp;#x0D;&amp;#x0A;in the Changing Landscape &amp;#x0D;&amp;#x0A;of the 21st Cent&quot;/&gt;&lt;property id=&quot;20307&quot; value=&quot;256&quot;/&gt;&lt;/object&gt;&lt;object type=&quot;3&quot; unique_id=&quot;10005&quot;&gt;&lt;property id=&quot;20148&quot; value=&quot;5&quot;/&gt;&lt;property id=&quot;20300&quot; value=&quot;Slide 2 - &amp;quot;Agenda &amp;quot;&quot;/&gt;&lt;property id=&quot;20307&quot; value=&quot;257&quot;/&gt;&lt;/object&gt;&lt;object type=&quot;3&quot; unique_id=&quot;10006&quot;&gt;&lt;property id=&quot;20148&quot; value=&quot;5&quot;/&gt;&lt;property id=&quot;20300&quot; value=&quot;Slide 3 - &amp;quot;My Draw to Special Collections&amp;quot;&quot;/&gt;&lt;property id=&quot;20307&quot; value=&quot;258&quot;/&gt;&lt;/object&gt;&lt;object type=&quot;3&quot; unique_id=&quot;10007&quot;&gt;&lt;property id=&quot;20148&quot; value=&quot;5&quot;/&gt;&lt;property id=&quot;20300&quot; value=&quot;Slide 4 - &amp;quot;Special Collections &amp;#x0D;&amp;#x0A;in Academic Libraries&amp;quot;&quot;/&gt;&lt;property id=&quot;20307&quot; value=&quot;259&quot;/&gt;&lt;/object&gt;&lt;object type=&quot;3&quot; unique_id=&quot;10008&quot;&gt;&lt;property id=&quot;20148&quot; value=&quot;5&quot;/&gt;&lt;property id=&quot;20300&quot; value=&quot;Slide 5 - &amp;quot;Special Collections &amp;#x0D;&amp;#x0A;in Academic Libraries&amp;quot;&quot;/&gt;&lt;property id=&quot;20307&quot; value=&quot;260&quot;/&gt;&lt;/object&gt;&lt;object type=&quot;3&quot; unique_id=&quot;10009&quot;&gt;&lt;property id=&quot;20148&quot; value=&quot;5&quot;/&gt;&lt;property id=&quot;20300&quot; value=&quot;Slide 6 - &amp;quot;Special Collections &amp;#x0D;&amp;#x0A;in Academic Libraries&amp;quot;&quot;/&gt;&lt;property id=&quot;20307&quot; value=&quot;261&quot;/&gt;&lt;/object&gt;&lt;object type=&quot;3&quot; unique_id=&quot;10010&quot;&gt;&lt;property id=&quot;20148&quot; value=&quot;5&quot;/&gt;&lt;property id=&quot;20300&quot; value=&quot;Slide 7 - &amp;quot;Special Collections &amp;#x0D;&amp;#x0A;in Academic Libraries&amp;quot;&quot;/&gt;&lt;property id=&quot;20307&quot; value=&quot;262&quot;/&gt;&lt;/object&gt;&lt;object type=&quot;3&quot; unique_id=&quot;10011&quot;&gt;&lt;property id=&quot;20148&quot; value=&quot;5&quot;/&gt;&lt;property id=&quot;20300&quot; value=&quot;Slide 8 - &amp;quot;Special Collections &amp;#x0D;&amp;#x0A;in Academic Libraries&amp;quot;&quot;/&gt;&lt;property id=&quot;20307&quot; value=&quot;263&quot;/&gt;&lt;/object&gt;&lt;object type=&quot;3&quot; unique_id=&quot;10012&quot;&gt;&lt;property id=&quot;20148&quot; value=&quot;5&quot;/&gt;&lt;property id=&quot;20300&quot; value=&quot;Slide 9 - &amp;quot;Special Collections &amp;#x0D;&amp;#x0A;in Academic Libraries&amp;quot;&quot;/&gt;&lt;property id=&quot;20307&quot; value=&quot;264&quot;/&gt;&lt;/object&gt;&lt;object type=&quot;3&quot; unique_id=&quot;10013&quot;&gt;&lt;property id=&quot;20148&quot; value=&quot;5&quot;/&gt;&lt;property id=&quot;20300&quot; value=&quot;Slide 10 - &amp;quot;Special Collections &amp;#x0D;&amp;#x0A;in Academic Libraries&amp;quot;&quot;/&gt;&lt;property id=&quot;20307&quot; value=&quot;265&quot;/&gt;&lt;/object&gt;&lt;object type=&quot;3&quot; unique_id=&quot;10014&quot;&gt;&lt;property id=&quot;20148&quot; value=&quot;5&quot;/&gt;&lt;property id=&quot;20300&quot; value=&quot;Slide 11 - &amp;quot;Special Collections &amp;#x0D;&amp;#x0A;in Academic Libraries&amp;quot;&quot;/&gt;&lt;property id=&quot;20307&quot; value=&quot;266&quot;/&gt;&lt;/object&gt;&lt;object type=&quot;3&quot; unique_id=&quot;10015&quot;&gt;&lt;property id=&quot;20148&quot; value=&quot;5&quot;/&gt;&lt;property id=&quot;20300&quot; value=&quot;Slide 12 - &amp;quot;Special Collections &amp;#x0D;&amp;#x0A;in Academic Libraries&amp;quot;&quot;/&gt;&lt;property id=&quot;20307&quot; value=&quot;267&quot;/&gt;&lt;/object&gt;&lt;object type=&quot;3&quot; unique_id=&quot;10016&quot;&gt;&lt;property id=&quot;20148&quot; value=&quot;5&quot;/&gt;&lt;property id=&quot;20300&quot; value=&quot;Slide 13 - &amp;quot;Special Collections &amp;#x0D;&amp;#x0A;in Academic Libraries&amp;quot;&quot;/&gt;&lt;property id=&quot;20307&quot; value=&quot;268&quot;/&gt;&lt;/object&gt;&lt;object type=&quot;3&quot; unique_id=&quot;10107&quot;&gt;&lt;property id=&quot;20148&quot; value=&quot;5&quot;/&gt;&lt;property id=&quot;20300&quot; value=&quot;Slide 14 - &amp;quot;Special Collections &amp;#x0D;&amp;#x0A;in Academic Libraries&amp;quot;&quot;/&gt;&lt;property id=&quot;20307&quot; value=&quot;269&quot;/&gt;&lt;/object&gt;&lt;object type=&quot;3&quot; unique_id=&quot;10108&quot;&gt;&lt;property id=&quot;20148&quot; value=&quot;5&quot;/&gt;&lt;property id=&quot;20300&quot; value=&quot;Slide 15 - &amp;quot;Special Collections &amp;#x0D;&amp;#x0A;in Academic Libraries&amp;quot;&quot;/&gt;&lt;property id=&quot;20307&quot; value=&quot;270&quot;/&gt;&lt;/object&gt;&lt;object type=&quot;3&quot; unique_id=&quot;10109&quot;&gt;&lt;property id=&quot;20148&quot; value=&quot;5&quot;/&gt;&lt;property id=&quot;20300&quot; value=&quot;Slide 16 - &amp;quot;Special Collections &amp;#x0D;&amp;#x0A;in Academic Libraries&amp;quot;&quot;/&gt;&lt;property id=&quot;20307&quot; value=&quot;271&quot;/&gt;&lt;/object&gt;&lt;object type=&quot;3&quot; unique_id=&quot;10110&quot;&gt;&lt;property id=&quot;20148&quot; value=&quot;5&quot;/&gt;&lt;property id=&quot;20300&quot; value=&quot;Slide 17 - &amp;quot;Special Collections &amp;#x0D;&amp;#x0A;in Academic Libraries&amp;quot;&quot;/&gt;&lt;property id=&quot;20307&quot; value=&quot;272&quot;/&gt;&lt;/object&gt;&lt;object type=&quot;3&quot; unique_id=&quot;10111&quot;&gt;&lt;property id=&quot;20148&quot; value=&quot;5&quot;/&gt;&lt;property id=&quot;20300&quot; value=&quot;Slide 18 - &amp;quot;Special Collections &amp;#x0D;&amp;#x0A;in Academic Libraries&amp;quot;&quot;/&gt;&lt;property id=&quot;20307&quot; value=&quot;273&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415</TotalTime>
  <Words>827</Words>
  <Application>Microsoft Office PowerPoint</Application>
  <PresentationFormat>On-screen Show (4:3)</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On Being a Woman Archivist:  Fair Compensation  and the Importance of Mentoring</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lpstr>On Being a Woman Archivist</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Having Special Collections  in an Academic Library  in the Changing Landscape  of the 21st Century</dc:title>
  <dc:creator>IU Student</dc:creator>
  <cp:lastModifiedBy>Owner</cp:lastModifiedBy>
  <cp:revision>54</cp:revision>
  <cp:lastPrinted>2011-02-22T06:16:43Z</cp:lastPrinted>
  <dcterms:created xsi:type="dcterms:W3CDTF">2011-02-22T05:06:18Z</dcterms:created>
  <dcterms:modified xsi:type="dcterms:W3CDTF">2011-08-24T17:04:30Z</dcterms:modified>
</cp:coreProperties>
</file>