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vide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63" r:id="rId4"/>
    <p:sldId id="265" r:id="rId5"/>
    <p:sldId id="266" r:id="rId6"/>
    <p:sldId id="267" r:id="rId7"/>
    <p:sldId id="268" r:id="rId8"/>
    <p:sldId id="257" r:id="rId9"/>
    <p:sldId id="261" r:id="rId10"/>
    <p:sldId id="262" r:id="rId11"/>
    <p:sldId id="258" r:id="rId12"/>
    <p:sldId id="259"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4EA46-DC4B-4DBF-88B3-8C19EF7D84A3}" type="datetimeFigureOut">
              <a:rPr lang="en-US" smtClean="0"/>
              <a:pPr/>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59D0A-A651-4063-934D-1C7DB11A15D5}" type="slidenum">
              <a:rPr lang="en-US" smtClean="0"/>
              <a:pPr/>
              <a:t>‹#›</a:t>
            </a:fld>
            <a:endParaRPr lang="en-US"/>
          </a:p>
        </p:txBody>
      </p:sp>
    </p:spTree>
    <p:extLst>
      <p:ext uri="{BB962C8B-B14F-4D97-AF65-F5344CB8AC3E}">
        <p14:creationId xmlns:p14="http://schemas.microsoft.com/office/powerpoint/2010/main" xmlns="" val="219910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member survey was conducted on behalf of the Public Library Archives/Special Collections Roundtable to help the Steering Committee better serve its nearly 960 members and list participants. The survey was created by Adrienne Pruitt and open from January 31 to February 28, 2013. Question responses were compiled by Stephanie Bennett. </a:t>
            </a:r>
          </a:p>
          <a:p>
            <a:endParaRPr lang="en-US" dirty="0" smtClean="0"/>
          </a:p>
          <a:p>
            <a:r>
              <a:rPr lang="en-US" sz="1200" kern="1200" dirty="0" smtClean="0">
                <a:solidFill>
                  <a:schemeClr val="tx1"/>
                </a:solidFill>
                <a:effectLst/>
                <a:latin typeface="+mn-lt"/>
                <a:ea typeface="+mn-ea"/>
                <a:cs typeface="+mn-cs"/>
              </a:rPr>
              <a:t>The survey was completely anonymous and was open to all members of the PLASC roundtable. No direct quotations from the free text responses will be made publicly available. Summaries only have been provided where appropriate. </a:t>
            </a:r>
          </a:p>
          <a:p>
            <a:r>
              <a:rPr lang="en-US" dirty="0" smtClean="0"/>
              <a:t/>
            </a:r>
            <a:br>
              <a:rPr lang="en-US" dirty="0" smtClean="0"/>
            </a:br>
            <a:r>
              <a:rPr lang="en-US" sz="1200" b="0" i="0" kern="1200" dirty="0" smtClean="0">
                <a:solidFill>
                  <a:schemeClr val="tx1"/>
                </a:solidFill>
                <a:effectLst/>
                <a:latin typeface="+mn-lt"/>
                <a:ea typeface="+mn-ea"/>
                <a:cs typeface="+mn-cs"/>
              </a:rPr>
              <a:t>Raw survey data is stored in SAA's </a:t>
            </a:r>
            <a:r>
              <a:rPr lang="en-US" sz="1200" b="0" i="0" kern="1200" dirty="0" err="1" smtClean="0">
                <a:solidFill>
                  <a:schemeClr val="tx1"/>
                </a:solidFill>
                <a:effectLst/>
                <a:latin typeface="+mn-lt"/>
                <a:ea typeface="+mn-ea"/>
                <a:cs typeface="+mn-cs"/>
              </a:rPr>
              <a:t>SurveyMonkey</a:t>
            </a:r>
            <a:r>
              <a:rPr lang="en-US" sz="1200" b="0" i="0" kern="1200" dirty="0" smtClean="0">
                <a:solidFill>
                  <a:schemeClr val="tx1"/>
                </a:solidFill>
                <a:effectLst/>
                <a:latin typeface="+mn-lt"/>
                <a:ea typeface="+mn-ea"/>
                <a:cs typeface="+mn-cs"/>
              </a:rPr>
              <a:t> account, which is accessible to SAA leaders.</a:t>
            </a:r>
          </a:p>
          <a:p>
            <a:endParaRPr lang="en-US" dirty="0"/>
          </a:p>
          <a:p>
            <a:r>
              <a:rPr lang="en-US" dirty="0" smtClean="0"/>
              <a:t>Image</a:t>
            </a:r>
            <a:r>
              <a:rPr lang="en-US" baseline="0" dirty="0" smtClean="0"/>
              <a:t> courtesy of the Boston Public Library.</a:t>
            </a:r>
            <a:r>
              <a:rPr lang="en-US" dirty="0" smtClean="0"/>
              <a:t> </a:t>
            </a:r>
            <a:r>
              <a:rPr lang="en-US" dirty="0"/>
              <a:t>Image number: 05_02_010618</a:t>
            </a:r>
            <a:r>
              <a:rPr lang="en-US" dirty="0" smtClean="0"/>
              <a:t/>
            </a:r>
            <a:br>
              <a:rPr lang="en-US" dirty="0" smtClean="0"/>
            </a:br>
            <a:r>
              <a:rPr lang="en-US" dirty="0"/>
              <a:t>Bond, E.E. (Edmunds E.), 1871-1969 ; Roxbury, Massachusetts; 1904-1911</a:t>
            </a:r>
            <a:endParaRPr lang="en-US" dirty="0" smtClean="0"/>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1</a:t>
            </a:fld>
            <a:endParaRPr lang="en-US"/>
          </a:p>
        </p:txBody>
      </p:sp>
    </p:spTree>
    <p:extLst>
      <p:ext uri="{BB962C8B-B14F-4D97-AF65-F5344CB8AC3E}">
        <p14:creationId xmlns:p14="http://schemas.microsoft.com/office/powerpoint/2010/main" xmlns="" val="55840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a majority of respondents were on the listserv, nearly twenty-five percent were not sure or did not know about the listserv.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Approximately half of the respondents read the newsletter occasionally or regularly.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11</a:t>
            </a:fld>
            <a:endParaRPr lang="en-US"/>
          </a:p>
        </p:txBody>
      </p:sp>
    </p:spTree>
    <p:extLst>
      <p:ext uri="{BB962C8B-B14F-4D97-AF65-F5344CB8AC3E}">
        <p14:creationId xmlns:p14="http://schemas.microsoft.com/office/powerpoint/2010/main" xmlns="" val="292998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little more than fifty percent of respondents visited the web page but most rarely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Respondents who did go to the roundtable web page were most often looking for newsletters. Other sought-after information included job postings and general information.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Respondents were interested in all provided options. Comments indicated interest in career and development resources, as well as new developments in archives overall. </a:t>
            </a:r>
          </a:p>
        </p:txBody>
      </p:sp>
      <p:sp>
        <p:nvSpPr>
          <p:cNvPr id="4" name="Slide Number Placeholder 3"/>
          <p:cNvSpPr>
            <a:spLocks noGrp="1"/>
          </p:cNvSpPr>
          <p:nvPr>
            <p:ph type="sldNum" sz="quarter" idx="10"/>
          </p:nvPr>
        </p:nvSpPr>
        <p:spPr/>
        <p:txBody>
          <a:bodyPr/>
          <a:lstStyle/>
          <a:p>
            <a:fld id="{0A959D0A-A651-4063-934D-1C7DB11A15D5}" type="slidenum">
              <a:rPr lang="en-US" smtClean="0"/>
              <a:pPr/>
              <a:t>12</a:t>
            </a:fld>
            <a:endParaRPr lang="en-US"/>
          </a:p>
        </p:txBody>
      </p:sp>
    </p:spTree>
    <p:extLst>
      <p:ext uri="{BB962C8B-B14F-4D97-AF65-F5344CB8AC3E}">
        <p14:creationId xmlns:p14="http://schemas.microsoft.com/office/powerpoint/2010/main" xmlns="" val="344302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Funnily enough, we also asked this question .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considerable majority of respondents, nearly two-thirds, had not attended PLASC’s business meeting at the annual SAA conference.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Comments indicated most respondents were not able to afford SAA annual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meeting attendance regularly or at all; </a:t>
            </a:r>
          </a:p>
          <a:p>
            <a:r>
              <a:rPr lang="en-US" sz="1200" kern="1200" dirty="0" smtClean="0">
                <a:solidFill>
                  <a:schemeClr val="tx1"/>
                </a:solidFill>
                <a:effectLst/>
                <a:latin typeface="+mn-lt"/>
                <a:ea typeface="+mn-ea"/>
                <a:cs typeface="+mn-cs"/>
              </a:rPr>
              <a:t>others had roles in other roundtables that required attendance at other meetings. This is one reason we’re</a:t>
            </a:r>
            <a:r>
              <a:rPr lang="en-US" sz="1200" kern="1200" baseline="0" dirty="0" smtClean="0">
                <a:solidFill>
                  <a:schemeClr val="tx1"/>
                </a:solidFill>
                <a:effectLst/>
                <a:latin typeface="+mn-lt"/>
                <a:ea typeface="+mn-ea"/>
                <a:cs typeface="+mn-cs"/>
              </a:rPr>
              <a:t> trying to video this meeting for posting on YouTube, so that our members who can’t be present can still be a part of the conversation.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these are things you’re interested in presenting at</a:t>
            </a:r>
            <a:r>
              <a:rPr lang="en-US" sz="1200" kern="1200" baseline="0" dirty="0" smtClean="0">
                <a:solidFill>
                  <a:schemeClr val="tx1"/>
                </a:solidFill>
                <a:effectLst/>
                <a:latin typeface="+mn-lt"/>
                <a:ea typeface="+mn-ea"/>
                <a:cs typeface="+mn-cs"/>
              </a:rPr>
              <a:t> next year’s meeting, please talk to us today or by email!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959D0A-A651-4063-934D-1C7DB11A15D5}" type="slidenum">
              <a:rPr lang="en-US" smtClean="0"/>
              <a:pPr/>
              <a:t>13</a:t>
            </a:fld>
            <a:endParaRPr lang="en-US"/>
          </a:p>
        </p:txBody>
      </p:sp>
    </p:spTree>
    <p:extLst>
      <p:ext uri="{BB962C8B-B14F-4D97-AF65-F5344CB8AC3E}">
        <p14:creationId xmlns:p14="http://schemas.microsoft.com/office/powerpoint/2010/main" xmlns="" val="212208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Nearly a quarter of the respondents reported an interest in participating in SAA’s mentoring program. Nearly half of respondents were possibly interested in participating in the program, and thirty-four percent were not interested.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handful of respondents had more feedback, including a request for more discussion on the listserv, starting with topic prompts; a stated desire to learn more from interactions with people working in the field; and two thank </a:t>
            </a:r>
            <a:r>
              <a:rPr lang="en-US" sz="1200" kern="1200" dirty="0" err="1" smtClean="0">
                <a:solidFill>
                  <a:schemeClr val="tx1"/>
                </a:solidFill>
                <a:effectLst/>
                <a:latin typeface="+mn-lt"/>
                <a:ea typeface="+mn-ea"/>
                <a:cs typeface="+mn-cs"/>
              </a:rPr>
              <a:t>yous</a:t>
            </a:r>
            <a:r>
              <a:rPr lang="en-US" sz="1200" kern="1200" dirty="0" smtClean="0">
                <a:solidFill>
                  <a:schemeClr val="tx1"/>
                </a:solidFill>
                <a:effectLst/>
                <a:latin typeface="+mn-lt"/>
                <a:ea typeface="+mn-ea"/>
                <a:cs typeface="+mn-cs"/>
              </a:rPr>
              <a:t>. We’re also interested in hearing from you in person, today!</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Comments indicated that some respondents have mentored through the program before. Other respondents were early in their career or SAA memberships and did not feel comfortable guiding others.  A small number did not qualify due to lack of SAA membership.</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14</a:t>
            </a:fld>
            <a:endParaRPr lang="en-US"/>
          </a:p>
        </p:txBody>
      </p:sp>
    </p:spTree>
    <p:extLst>
      <p:ext uri="{BB962C8B-B14F-4D97-AF65-F5344CB8AC3E}">
        <p14:creationId xmlns:p14="http://schemas.microsoft.com/office/powerpoint/2010/main" xmlns="" val="234054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Seventy-five of the ninety-four respondents were women.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Fifty-three respondents were between the ages of 22 and 40. Thirty-six were between 41 and 70. No one was under 22 or over 70.</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2</a:t>
            </a:fld>
            <a:endParaRPr lang="en-US"/>
          </a:p>
        </p:txBody>
      </p:sp>
    </p:spTree>
    <p:extLst>
      <p:ext uri="{BB962C8B-B14F-4D97-AF65-F5344CB8AC3E}">
        <p14:creationId xmlns:p14="http://schemas.microsoft.com/office/powerpoint/2010/main" xmlns="" val="349353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Mid-Atlantic had the largest number of respondents, nearly 29%. The Mountain, New England, and South Atlantic regions were home to approximately 15% of respondents. Every region had at least three respondents. One respondent called Europe home.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Regions based</a:t>
            </a:r>
            <a:r>
              <a:rPr lang="en-US" sz="1200" kern="1200" baseline="0" dirty="0" smtClean="0">
                <a:solidFill>
                  <a:schemeClr val="tx1"/>
                </a:solidFill>
                <a:effectLst/>
                <a:latin typeface="+mn-lt"/>
                <a:ea typeface="+mn-ea"/>
                <a:cs typeface="+mn-cs"/>
              </a:rPr>
              <a:t> on census.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3</a:t>
            </a:fld>
            <a:endParaRPr lang="en-US"/>
          </a:p>
        </p:txBody>
      </p:sp>
    </p:spTree>
    <p:extLst>
      <p:ext uri="{BB962C8B-B14F-4D97-AF65-F5344CB8AC3E}">
        <p14:creationId xmlns:p14="http://schemas.microsoft.com/office/powerpoint/2010/main" xmlns="" val="48844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majority of respondents, fifty-five people, were in full-time, permanent positions. Nineteen respondents had a temporary or term position, either full- or part-time. No respondents indicated they were interns or retirees.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respondents earned $40,000 to $49,999, nearly 25%; around seventeen percent earned less than $20,000. Less than five percent reported earning more than $70,000.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4</a:t>
            </a:fld>
            <a:endParaRPr lang="en-US"/>
          </a:p>
        </p:txBody>
      </p:sp>
    </p:spTree>
    <p:extLst>
      <p:ext uri="{BB962C8B-B14F-4D97-AF65-F5344CB8AC3E}">
        <p14:creationId xmlns:p14="http://schemas.microsoft.com/office/powerpoint/2010/main" xmlns="" val="425356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majority of respondents indicated that they work at a public library. Academic institutions were home to nearly a quarter of the respondents. Museum employees were nearly twenty percent of respondents, and non-profit employees accounted for almost ten percent.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5</a:t>
            </a:fld>
            <a:endParaRPr lang="en-US"/>
          </a:p>
        </p:txBody>
      </p:sp>
    </p:spTree>
    <p:extLst>
      <p:ext uri="{BB962C8B-B14F-4D97-AF65-F5344CB8AC3E}">
        <p14:creationId xmlns:p14="http://schemas.microsoft.com/office/powerpoint/2010/main" xmlns="" val="355387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we cannot provide exact titles, the following represent the most common words in the seventy-six respondents’ titles. More than one of the words below may be present in a single title, and some respondents provided multiple titles.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959D0A-A651-4063-934D-1C7DB11A15D5}" type="slidenum">
              <a:rPr lang="en-US" smtClean="0"/>
              <a:pPr/>
              <a:t>6</a:t>
            </a:fld>
            <a:endParaRPr lang="en-US"/>
          </a:p>
        </p:txBody>
      </p:sp>
    </p:spTree>
    <p:extLst>
      <p:ext uri="{BB962C8B-B14F-4D97-AF65-F5344CB8AC3E}">
        <p14:creationId xmlns:p14="http://schemas.microsoft.com/office/powerpoint/2010/main" xmlns="" val="47863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seen in the table below, by far the most frequently chosen specialization, selected by 51 of 78 respondents, was local history. Rare books and manuscripts and reference/outreach were the next most popular, possibly reflecting common academic archives structure. In addition to the provided responses, twenty comments provided more details about individual roles. Commenting respondents indicated programming and instruction roles; governmental or military focus; or art, architecture, or artifacts/objects work.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959D0A-A651-4063-934D-1C7DB11A15D5}" type="slidenum">
              <a:rPr lang="en-US" smtClean="0"/>
              <a:pPr/>
              <a:t>7</a:t>
            </a:fld>
            <a:endParaRPr lang="en-US"/>
          </a:p>
        </p:txBody>
      </p:sp>
    </p:spTree>
    <p:extLst>
      <p:ext uri="{BB962C8B-B14F-4D97-AF65-F5344CB8AC3E}">
        <p14:creationId xmlns:p14="http://schemas.microsoft.com/office/powerpoint/2010/main" xmlns="" val="418893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Eighty-three percent of respondents belong to PLASC to learn more about archives and special collections in public libraries; professional work support and networking were both important to respondents. Only a few, twelve people, joined for leadership opportunities. A small number of comments from respondents included past work in public library archives and recognition that public library challenges were frequently shared by other types of small repositories. </a:t>
            </a:r>
          </a:p>
          <a:p>
            <a:endParaRPr lang="en-US" dirty="0"/>
          </a:p>
        </p:txBody>
      </p:sp>
      <p:sp>
        <p:nvSpPr>
          <p:cNvPr id="4" name="Slide Number Placeholder 3"/>
          <p:cNvSpPr>
            <a:spLocks noGrp="1"/>
          </p:cNvSpPr>
          <p:nvPr>
            <p:ph type="sldNum" sz="quarter" idx="10"/>
          </p:nvPr>
        </p:nvSpPr>
        <p:spPr/>
        <p:txBody>
          <a:bodyPr/>
          <a:lstStyle/>
          <a:p>
            <a:fld id="{0A959D0A-A651-4063-934D-1C7DB11A15D5}" type="slidenum">
              <a:rPr lang="en-US" smtClean="0"/>
              <a:pPr/>
              <a:t>8</a:t>
            </a:fld>
            <a:endParaRPr lang="en-US"/>
          </a:p>
        </p:txBody>
      </p:sp>
    </p:spTree>
    <p:extLst>
      <p:ext uri="{BB962C8B-B14F-4D97-AF65-F5344CB8AC3E}">
        <p14:creationId xmlns:p14="http://schemas.microsoft.com/office/powerpoint/2010/main" xmlns="" val="41867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popular response was continuing education opportunities. Other popular responses included local, in-person networking events and online networking, via Google Hangouts or Skype.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959D0A-A651-4063-934D-1C7DB11A15D5}" type="slidenum">
              <a:rPr lang="en-US" smtClean="0"/>
              <a:pPr/>
              <a:t>10</a:t>
            </a:fld>
            <a:endParaRPr lang="en-US"/>
          </a:p>
        </p:txBody>
      </p:sp>
    </p:spTree>
    <p:extLst>
      <p:ext uri="{BB962C8B-B14F-4D97-AF65-F5344CB8AC3E}">
        <p14:creationId xmlns:p14="http://schemas.microsoft.com/office/powerpoint/2010/main" xmlns="" val="296084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D4D5D-3398-4531-9ADB-918DCA08C8E0}"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152686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4D5D-3398-4531-9ADB-918DCA08C8E0}"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93581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4D5D-3398-4531-9ADB-918DCA08C8E0}"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150875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4D5D-3398-4531-9ADB-918DCA08C8E0}"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13847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D4D5D-3398-4531-9ADB-918DCA08C8E0}"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31446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D4D5D-3398-4531-9ADB-918DCA08C8E0}"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348175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D4D5D-3398-4531-9ADB-918DCA08C8E0}" type="datetimeFigureOut">
              <a:rPr lang="en-US" smtClean="0"/>
              <a:pPr/>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56276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D4D5D-3398-4531-9ADB-918DCA08C8E0}"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386872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4D5D-3398-4531-9ADB-918DCA08C8E0}"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09855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4D5D-3398-4531-9ADB-918DCA08C8E0}"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53130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4D5D-3398-4531-9ADB-918DCA08C8E0}"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76226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4D5D-3398-4531-9ADB-918DCA08C8E0}" type="datetimeFigureOut">
              <a:rPr lang="en-US" smtClean="0"/>
              <a:pPr/>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D7AF1-1761-4BE7-9CE2-B3BAAAA096C4}" type="slidenum">
              <a:rPr lang="en-US" smtClean="0"/>
              <a:pPr/>
              <a:t>‹#›</a:t>
            </a:fld>
            <a:endParaRPr lang="en-US"/>
          </a:p>
        </p:txBody>
      </p:sp>
    </p:spTree>
    <p:extLst>
      <p:ext uri="{BB962C8B-B14F-4D97-AF65-F5344CB8AC3E}">
        <p14:creationId xmlns:p14="http://schemas.microsoft.com/office/powerpoint/2010/main" xmlns="" val="23800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media" Target="../media/media1.gif"/><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se.bennett@gmail.com" TargetMode="External"/><Relationship Id="rId2" Type="http://schemas.openxmlformats.org/officeDocument/2006/relationships/hyperlink" Target="mailto:Adrienne.pruitt@b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Autofit/>
          </a:bodyPr>
          <a:lstStyle/>
          <a:p>
            <a:r>
              <a:rPr lang="en-US" sz="5400" b="1" dirty="0" smtClean="0"/>
              <a:t>PLASC Member Survey: </a:t>
            </a:r>
            <a:br>
              <a:rPr lang="en-US" sz="5400" b="1" dirty="0" smtClean="0"/>
            </a:br>
            <a:r>
              <a:rPr lang="en-US" sz="5400" b="1" dirty="0" smtClean="0"/>
              <a:t>Who’s our crowd?</a:t>
            </a:r>
            <a:endParaRPr lang="en-US" sz="5400" b="1" dirty="0"/>
          </a:p>
        </p:txBody>
      </p:sp>
      <p:sp>
        <p:nvSpPr>
          <p:cNvPr id="3" name="Subtitle 2"/>
          <p:cNvSpPr>
            <a:spLocks noGrp="1"/>
          </p:cNvSpPr>
          <p:nvPr>
            <p:ph type="subTitle" idx="1"/>
          </p:nvPr>
        </p:nvSpPr>
        <p:spPr>
          <a:xfrm>
            <a:off x="685800" y="5257800"/>
            <a:ext cx="8153400" cy="1295400"/>
          </a:xfrm>
        </p:spPr>
        <p:txBody>
          <a:bodyPr>
            <a:normAutofit fontScale="25000" lnSpcReduction="20000"/>
          </a:bodyPr>
          <a:lstStyle/>
          <a:p>
            <a:r>
              <a:rPr lang="en-US" sz="11200" dirty="0" smtClean="0">
                <a:solidFill>
                  <a:schemeClr val="tx1"/>
                </a:solidFill>
                <a:latin typeface="Calibri" pitchFamily="34" charset="0"/>
              </a:rPr>
              <a:t>Conducted by Stephanie Bennett and Adrienne Pruitt</a:t>
            </a:r>
          </a:p>
          <a:p>
            <a:r>
              <a:rPr lang="en-US" sz="11200" dirty="0" smtClean="0">
                <a:solidFill>
                  <a:schemeClr val="tx1"/>
                </a:solidFill>
                <a:latin typeface="Calibri" pitchFamily="34" charset="0"/>
              </a:rPr>
              <a:t>Presented at the PLASC annual business meeting, Friday, August 16, 2013</a:t>
            </a:r>
          </a:p>
        </p:txBody>
      </p:sp>
    </p:spTree>
    <p:extLst>
      <p:ext uri="{BB962C8B-B14F-4D97-AF65-F5344CB8AC3E}">
        <p14:creationId xmlns:p14="http://schemas.microsoft.com/office/powerpoint/2010/main" xmlns="" val="199931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PLASC Membership</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401907"/>
            <a:ext cx="6513165" cy="31954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TextBox 3"/>
          <p:cNvSpPr txBox="1"/>
          <p:nvPr/>
        </p:nvSpPr>
        <p:spPr>
          <a:xfrm>
            <a:off x="2362200" y="1477818"/>
            <a:ext cx="4800600" cy="954107"/>
          </a:xfrm>
          <a:prstGeom prst="rect">
            <a:avLst/>
          </a:prstGeom>
          <a:noFill/>
        </p:spPr>
        <p:txBody>
          <a:bodyPr wrap="square" rtlCol="0">
            <a:spAutoFit/>
          </a:bodyPr>
          <a:lstStyle/>
          <a:p>
            <a:r>
              <a:rPr lang="en-US" sz="2800" b="1" dirty="0" smtClean="0"/>
              <a:t>What would you be interested </a:t>
            </a:r>
          </a:p>
          <a:p>
            <a:r>
              <a:rPr lang="en-US" sz="2800" b="1" dirty="0" smtClean="0"/>
              <a:t>in seeing PLASC offer? </a:t>
            </a:r>
            <a:endParaRPr lang="en-US" sz="2800" dirty="0"/>
          </a:p>
        </p:txBody>
      </p:sp>
    </p:spTree>
    <p:extLst>
      <p:ext uri="{BB962C8B-B14F-4D97-AF65-F5344CB8AC3E}">
        <p14:creationId xmlns:p14="http://schemas.microsoft.com/office/powerpoint/2010/main" xmlns="" val="280650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800600"/>
            <a:ext cx="3200400" cy="1524000"/>
          </a:xfrm>
        </p:spPr>
        <p:txBody>
          <a:bodyPr>
            <a:normAutofit fontScale="90000"/>
          </a:bodyPr>
          <a:lstStyle/>
          <a:p>
            <a:r>
              <a:rPr lang="en-US" sz="3600" b="1" dirty="0" smtClean="0"/>
              <a:t>Are you </a:t>
            </a:r>
            <a:r>
              <a:rPr lang="en-US" sz="3600" b="1" dirty="0" smtClean="0">
                <a:latin typeface="+mn-lt"/>
              </a:rPr>
              <a:t>subscribed</a:t>
            </a:r>
            <a:r>
              <a:rPr lang="en-US" sz="3600" b="1" dirty="0" smtClean="0"/>
              <a:t> to the PLASC listserv?</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9949" y="1524000"/>
            <a:ext cx="2984500" cy="3078163"/>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1517073"/>
            <a:ext cx="3048000" cy="3078162"/>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Rectangle 3"/>
          <p:cNvSpPr/>
          <p:nvPr/>
        </p:nvSpPr>
        <p:spPr>
          <a:xfrm>
            <a:off x="5370945" y="4724400"/>
            <a:ext cx="3048000" cy="1846659"/>
          </a:xfrm>
          <a:prstGeom prst="rect">
            <a:avLst/>
          </a:prstGeom>
        </p:spPr>
        <p:txBody>
          <a:bodyPr wrap="square">
            <a:spAutoFit/>
          </a:bodyPr>
          <a:lstStyle/>
          <a:p>
            <a:pPr algn="ctr"/>
            <a:r>
              <a:rPr lang="en-US" sz="3200" b="1" dirty="0">
                <a:latin typeface="+mj-lt"/>
              </a:rPr>
              <a:t>Do you read the PLASC </a:t>
            </a:r>
            <a:r>
              <a:rPr lang="en-US" sz="3200" b="1" dirty="0"/>
              <a:t>newsletter</a:t>
            </a:r>
            <a:r>
              <a:rPr lang="en-US" sz="3200" b="1" dirty="0">
                <a:latin typeface="+mj-lt"/>
              </a:rPr>
              <a:t>?</a:t>
            </a:r>
            <a:endParaRPr lang="en-US" sz="3200" dirty="0">
              <a:latin typeface="+mj-lt"/>
            </a:endParaRPr>
          </a:p>
          <a:p>
            <a:r>
              <a:rPr lang="en-US" dirty="0"/>
              <a:t> </a:t>
            </a:r>
          </a:p>
        </p:txBody>
      </p:sp>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PLASC Membership</a:t>
            </a:r>
            <a:endParaRPr lang="en-US" dirty="0"/>
          </a:p>
        </p:txBody>
      </p:sp>
    </p:spTree>
    <p:extLst>
      <p:ext uri="{BB962C8B-B14F-4D97-AF65-F5344CB8AC3E}">
        <p14:creationId xmlns:p14="http://schemas.microsoft.com/office/powerpoint/2010/main" xmlns="" val="381977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020762"/>
          </a:xfrm>
        </p:spPr>
        <p:txBody>
          <a:bodyPr>
            <a:normAutofit fontScale="90000"/>
          </a:bodyPr>
          <a:lstStyle/>
          <a:p>
            <a:pPr algn="l"/>
            <a:r>
              <a:rPr lang="en-US" sz="4000" b="1" dirty="0"/>
              <a:t>How often do you visit the roundtable </a:t>
            </a:r>
            <a:r>
              <a:rPr lang="en-US" sz="4000" b="1" dirty="0" smtClean="0"/>
              <a:t>web </a:t>
            </a:r>
            <a:r>
              <a:rPr lang="en-US" sz="4000" b="1" dirty="0"/>
              <a:t>page</a:t>
            </a:r>
            <a:r>
              <a:rPr lang="en-US" sz="4000" b="1" dirty="0" smtClean="0"/>
              <a:t>? What information are you seeking?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73289583"/>
              </p:ext>
            </p:extLst>
          </p:nvPr>
        </p:nvGraphicFramePr>
        <p:xfrm>
          <a:off x="5029200" y="1693861"/>
          <a:ext cx="3505200" cy="2566991"/>
        </p:xfrm>
        <a:graphic>
          <a:graphicData uri="http://schemas.openxmlformats.org/drawingml/2006/table">
            <a:tbl>
              <a:tblPr/>
              <a:tblGrid>
                <a:gridCol w="2150918"/>
                <a:gridCol w="1354282"/>
              </a:tblGrid>
              <a:tr h="223356">
                <a:tc>
                  <a:txBody>
                    <a:bodyPr/>
                    <a:lstStyle/>
                    <a:p>
                      <a:pPr marR="0" indent="0" algn="ctr" rtl="0">
                        <a:spcBef>
                          <a:spcPts val="0"/>
                        </a:spcBef>
                        <a:spcAft>
                          <a:spcPts val="1400"/>
                        </a:spcAft>
                      </a:pPr>
                      <a:r>
                        <a:rPr lang="en-US" sz="1000" b="1" kern="1400" dirty="0">
                          <a:solidFill>
                            <a:srgbClr val="006699"/>
                          </a:solidFill>
                          <a:effectLst/>
                          <a:latin typeface="Rockwell"/>
                        </a:rPr>
                        <a:t>Answer Choices</a:t>
                      </a:r>
                      <a:endParaRPr lang="en-US" sz="1000" kern="1400" dirty="0">
                        <a:solidFill>
                          <a:srgbClr val="000000"/>
                        </a:solidFill>
                        <a:effectLst/>
                        <a:latin typeface="Times New Roman"/>
                      </a:endParaRPr>
                    </a:p>
                  </a:txBody>
                  <a:tcPr marL="0" marR="0" marT="0" marB="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a:txBody>
                    <a:bodyPr/>
                    <a:lstStyle/>
                    <a:p>
                      <a:pPr marR="0" indent="0" algn="ctr" rtl="0">
                        <a:spcBef>
                          <a:spcPts val="0"/>
                        </a:spcBef>
                        <a:spcAft>
                          <a:spcPts val="1400"/>
                        </a:spcAft>
                      </a:pPr>
                      <a:r>
                        <a:rPr lang="en-US" sz="1000" b="1" kern="1400">
                          <a:solidFill>
                            <a:srgbClr val="006699"/>
                          </a:solidFill>
                          <a:effectLst/>
                          <a:latin typeface="Rockwell"/>
                        </a:rPr>
                        <a:t>Responses</a:t>
                      </a:r>
                      <a:endParaRPr lang="en-US" sz="1000" kern="1400">
                        <a:solidFill>
                          <a:srgbClr val="000000"/>
                        </a:solidFill>
                        <a:effectLst/>
                        <a:latin typeface="Times New Roman"/>
                      </a:endParaRPr>
                    </a:p>
                  </a:txBody>
                  <a:tcPr marL="0" marR="0" marT="0" marB="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r>
              <a:tr h="388731">
                <a:tc>
                  <a:txBody>
                    <a:bodyPr/>
                    <a:lstStyle/>
                    <a:p>
                      <a:pPr marR="0" indent="0" algn="l" rtl="0">
                        <a:spcBef>
                          <a:spcPts val="0"/>
                        </a:spcBef>
                        <a:spcAft>
                          <a:spcPts val="1400"/>
                        </a:spcAft>
                      </a:pPr>
                      <a:r>
                        <a:rPr lang="en-US" sz="1000" kern="1400" dirty="0">
                          <a:solidFill>
                            <a:srgbClr val="000000"/>
                          </a:solidFill>
                          <a:effectLst/>
                          <a:latin typeface="Rockwell"/>
                        </a:rPr>
                        <a:t>Annual reports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25% (10)</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75448">
                <a:tc>
                  <a:txBody>
                    <a:bodyPr/>
                    <a:lstStyle/>
                    <a:p>
                      <a:pPr marR="0" indent="0" algn="l" rtl="0">
                        <a:spcBef>
                          <a:spcPts val="0"/>
                        </a:spcBef>
                        <a:spcAft>
                          <a:spcPts val="1400"/>
                        </a:spcAft>
                      </a:pPr>
                      <a:r>
                        <a:rPr lang="en-US" sz="1000" kern="1400" dirty="0">
                          <a:solidFill>
                            <a:srgbClr val="000000"/>
                          </a:solidFill>
                          <a:effectLst/>
                          <a:latin typeface="Rockwell"/>
                        </a:rPr>
                        <a:t>By-laws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2.5% (1)</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94864">
                <a:tc>
                  <a:txBody>
                    <a:bodyPr/>
                    <a:lstStyle/>
                    <a:p>
                      <a:pPr marR="0" indent="0" algn="l" rtl="0">
                        <a:spcBef>
                          <a:spcPts val="0"/>
                        </a:spcBef>
                        <a:spcAft>
                          <a:spcPts val="1400"/>
                        </a:spcAft>
                      </a:pPr>
                      <a:r>
                        <a:rPr lang="en-US" sz="1000" kern="1400" dirty="0">
                          <a:solidFill>
                            <a:srgbClr val="000000"/>
                          </a:solidFill>
                          <a:effectLst/>
                          <a:latin typeface="Rockwell"/>
                        </a:rPr>
                        <a:t>Contact information</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30% (12)</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94864">
                <a:tc>
                  <a:txBody>
                    <a:bodyPr/>
                    <a:lstStyle/>
                    <a:p>
                      <a:pPr marR="0" indent="0" algn="l" rtl="0">
                        <a:spcBef>
                          <a:spcPts val="0"/>
                        </a:spcBef>
                        <a:spcAft>
                          <a:spcPts val="1400"/>
                        </a:spcAft>
                      </a:pPr>
                      <a:r>
                        <a:rPr lang="en-US" sz="1000" kern="1400">
                          <a:solidFill>
                            <a:srgbClr val="000000"/>
                          </a:solidFill>
                          <a:effectLst/>
                          <a:latin typeface="Rockwell"/>
                        </a:rPr>
                        <a:t>Election information </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25% (10)</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94864">
                <a:tc>
                  <a:txBody>
                    <a:bodyPr/>
                    <a:lstStyle/>
                    <a:p>
                      <a:pPr marR="0" indent="0" algn="l" rtl="0">
                        <a:spcBef>
                          <a:spcPts val="0"/>
                        </a:spcBef>
                        <a:spcAft>
                          <a:spcPts val="1400"/>
                        </a:spcAft>
                      </a:pPr>
                      <a:r>
                        <a:rPr lang="en-US" sz="1000" kern="1400" dirty="0">
                          <a:solidFill>
                            <a:srgbClr val="000000"/>
                          </a:solidFill>
                          <a:effectLst/>
                          <a:latin typeface="Rockwell"/>
                        </a:rPr>
                        <a:t>Newsletters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72.5% (29)</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94864">
                <a:tc>
                  <a:txBody>
                    <a:bodyPr/>
                    <a:lstStyle/>
                    <a:p>
                      <a:pPr marR="0" indent="0" algn="r" rtl="0">
                        <a:spcBef>
                          <a:spcPts val="0"/>
                        </a:spcBef>
                        <a:spcAft>
                          <a:spcPts val="1400"/>
                        </a:spcAft>
                      </a:pPr>
                      <a:r>
                        <a:rPr lang="en-US" sz="1000" kern="1400" dirty="0">
                          <a:solidFill>
                            <a:srgbClr val="006699"/>
                          </a:solidFill>
                          <a:effectLst/>
                          <a:latin typeface="Rockwell"/>
                        </a:rPr>
                        <a:t> </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CCE0EB"/>
                    </a:solidFill>
                  </a:tcPr>
                </a:tc>
                <a:tc>
                  <a:txBody>
                    <a:bodyPr/>
                    <a:lstStyle/>
                    <a:p>
                      <a:pPr marR="0" indent="0" algn="l" rtl="0">
                        <a:spcBef>
                          <a:spcPts val="0"/>
                        </a:spcBef>
                        <a:spcAft>
                          <a:spcPts val="1400"/>
                        </a:spcAft>
                      </a:pPr>
                      <a:r>
                        <a:rPr lang="en-US" sz="1000" kern="1400" dirty="0">
                          <a:solidFill>
                            <a:srgbClr val="006699"/>
                          </a:solidFill>
                          <a:effectLst/>
                          <a:latin typeface="Rockwell"/>
                        </a:rPr>
                        <a:t>n = 40</a:t>
                      </a:r>
                      <a:endParaRPr lang="en-US" sz="1000" kern="1400" dirty="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CCE0EB"/>
                    </a:solidFill>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658937"/>
            <a:ext cx="2601912" cy="2601913"/>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5" name="Control 3"/>
          <p:cNvSpPr>
            <a:spLocks noChangeArrowheads="1" noChangeShapeType="1"/>
          </p:cNvSpPr>
          <p:nvPr/>
        </p:nvSpPr>
        <p:spPr bwMode="auto">
          <a:xfrm>
            <a:off x="7429500" y="5594350"/>
            <a:ext cx="2514600" cy="1833563"/>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2237477978"/>
              </p:ext>
            </p:extLst>
          </p:nvPr>
        </p:nvGraphicFramePr>
        <p:xfrm>
          <a:off x="5029200" y="4941971"/>
          <a:ext cx="3352800" cy="1638300"/>
        </p:xfrm>
        <a:graphic>
          <a:graphicData uri="http://schemas.openxmlformats.org/drawingml/2006/table">
            <a:tbl>
              <a:tblPr/>
              <a:tblGrid>
                <a:gridCol w="2256692"/>
                <a:gridCol w="1096108"/>
              </a:tblGrid>
              <a:tr h="110662">
                <a:tc>
                  <a:txBody>
                    <a:bodyPr/>
                    <a:lstStyle/>
                    <a:p>
                      <a:pPr marR="0" indent="0" algn="ctr" rtl="0">
                        <a:spcBef>
                          <a:spcPts val="0"/>
                        </a:spcBef>
                        <a:spcAft>
                          <a:spcPts val="1400"/>
                        </a:spcAft>
                      </a:pPr>
                      <a:r>
                        <a:rPr lang="en-US" sz="1000" b="1" kern="1400" dirty="0">
                          <a:solidFill>
                            <a:srgbClr val="006699"/>
                          </a:solidFill>
                          <a:effectLst/>
                          <a:latin typeface="Rockwell"/>
                        </a:rPr>
                        <a:t>Answer Choices</a:t>
                      </a:r>
                      <a:endParaRPr lang="en-US" sz="1000" kern="1400" dirty="0">
                        <a:solidFill>
                          <a:srgbClr val="000000"/>
                        </a:solidFill>
                        <a:effectLst/>
                        <a:latin typeface="Times New Roman"/>
                      </a:endParaRPr>
                    </a:p>
                  </a:txBody>
                  <a:tcPr marL="0" marR="0" marT="0" marB="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a:txBody>
                    <a:bodyPr/>
                    <a:lstStyle/>
                    <a:p>
                      <a:pPr marR="0" indent="0" algn="ctr" rtl="0">
                        <a:spcBef>
                          <a:spcPts val="0"/>
                        </a:spcBef>
                        <a:spcAft>
                          <a:spcPts val="1400"/>
                        </a:spcAft>
                      </a:pPr>
                      <a:r>
                        <a:rPr lang="en-US" sz="1000" b="1" kern="1400">
                          <a:solidFill>
                            <a:srgbClr val="006699"/>
                          </a:solidFill>
                          <a:effectLst/>
                          <a:latin typeface="Rockwell"/>
                        </a:rPr>
                        <a:t>Responses</a:t>
                      </a:r>
                      <a:endParaRPr lang="en-US" sz="1000" kern="1400">
                        <a:solidFill>
                          <a:srgbClr val="000000"/>
                        </a:solidFill>
                        <a:effectLst/>
                        <a:latin typeface="Times New Roman"/>
                      </a:endParaRPr>
                    </a:p>
                  </a:txBody>
                  <a:tcPr marL="0" marR="0" marT="0" marB="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r>
              <a:tr h="200510">
                <a:tc>
                  <a:txBody>
                    <a:bodyPr/>
                    <a:lstStyle/>
                    <a:p>
                      <a:pPr marR="0" indent="0" algn="l" rtl="0">
                        <a:spcBef>
                          <a:spcPts val="0"/>
                        </a:spcBef>
                        <a:spcAft>
                          <a:spcPts val="1400"/>
                        </a:spcAft>
                      </a:pPr>
                      <a:r>
                        <a:rPr lang="en-US" sz="1000" kern="1400">
                          <a:solidFill>
                            <a:srgbClr val="000000"/>
                          </a:solidFill>
                          <a:effectLst/>
                          <a:latin typeface="Rockwell"/>
                        </a:rPr>
                        <a:t>A guide to online resources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l" rtl="0">
                        <a:spcBef>
                          <a:spcPts val="0"/>
                        </a:spcBef>
                        <a:spcAft>
                          <a:spcPts val="1400"/>
                        </a:spcAft>
                      </a:pPr>
                      <a:r>
                        <a:rPr lang="en-US" sz="1000" kern="1400">
                          <a:solidFill>
                            <a:srgbClr val="000000"/>
                          </a:solidFill>
                          <a:effectLst/>
                          <a:latin typeface="Rockwell"/>
                        </a:rPr>
                        <a:t>79% (49)</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00510">
                <a:tc>
                  <a:txBody>
                    <a:bodyPr/>
                    <a:lstStyle/>
                    <a:p>
                      <a:pPr marR="0" indent="0" algn="l" rtl="0">
                        <a:spcBef>
                          <a:spcPts val="0"/>
                        </a:spcBef>
                        <a:spcAft>
                          <a:spcPts val="1400"/>
                        </a:spcAft>
                      </a:pPr>
                      <a:r>
                        <a:rPr lang="en-US" sz="1000" kern="1400">
                          <a:solidFill>
                            <a:srgbClr val="000000"/>
                          </a:solidFill>
                          <a:effectLst/>
                          <a:latin typeface="Rockwell"/>
                        </a:rPr>
                        <a:t>FAQs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l" rtl="0">
                        <a:spcBef>
                          <a:spcPts val="0"/>
                        </a:spcBef>
                        <a:spcAft>
                          <a:spcPts val="1400"/>
                        </a:spcAft>
                      </a:pPr>
                      <a:r>
                        <a:rPr lang="en-US" sz="1000" kern="1400">
                          <a:solidFill>
                            <a:srgbClr val="000000"/>
                          </a:solidFill>
                          <a:effectLst/>
                          <a:latin typeface="Rockwell"/>
                        </a:rPr>
                        <a:t>53.2% (33)</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00510">
                <a:tc>
                  <a:txBody>
                    <a:bodyPr/>
                    <a:lstStyle/>
                    <a:p>
                      <a:pPr marR="0" indent="0" algn="l" rtl="0">
                        <a:spcBef>
                          <a:spcPts val="0"/>
                        </a:spcBef>
                        <a:spcAft>
                          <a:spcPts val="1400"/>
                        </a:spcAft>
                      </a:pPr>
                      <a:r>
                        <a:rPr lang="en-US" sz="1000" kern="1400">
                          <a:solidFill>
                            <a:srgbClr val="000000"/>
                          </a:solidFill>
                          <a:effectLst/>
                          <a:latin typeface="Rockwell"/>
                        </a:rPr>
                        <a:t>Member news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l" rtl="0">
                        <a:spcBef>
                          <a:spcPts val="0"/>
                        </a:spcBef>
                        <a:spcAft>
                          <a:spcPts val="1400"/>
                        </a:spcAft>
                      </a:pPr>
                      <a:r>
                        <a:rPr lang="en-US" sz="1000" kern="1400">
                          <a:solidFill>
                            <a:srgbClr val="000000"/>
                          </a:solidFill>
                          <a:effectLst/>
                          <a:latin typeface="Rockwell"/>
                        </a:rPr>
                        <a:t>59.7% (37)</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08802">
                <a:tc>
                  <a:txBody>
                    <a:bodyPr/>
                    <a:lstStyle/>
                    <a:p>
                      <a:pPr marR="0" indent="0" algn="l" rtl="0">
                        <a:spcBef>
                          <a:spcPts val="0"/>
                        </a:spcBef>
                        <a:spcAft>
                          <a:spcPts val="1400"/>
                        </a:spcAft>
                      </a:pPr>
                      <a:r>
                        <a:rPr lang="en-US" sz="1000" kern="1400" dirty="0">
                          <a:solidFill>
                            <a:srgbClr val="000000"/>
                          </a:solidFill>
                          <a:effectLst/>
                          <a:latin typeface="Rockwell"/>
                        </a:rPr>
                        <a:t>PLASC-related presentations from annual SAA meetings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l" rtl="0">
                        <a:spcBef>
                          <a:spcPts val="0"/>
                        </a:spcBef>
                        <a:spcAft>
                          <a:spcPts val="1400"/>
                        </a:spcAft>
                      </a:pPr>
                      <a:r>
                        <a:rPr lang="en-US" sz="1000" kern="1400">
                          <a:solidFill>
                            <a:srgbClr val="000000"/>
                          </a:solidFill>
                          <a:effectLst/>
                          <a:latin typeface="Rockwell"/>
                        </a:rPr>
                        <a:t>79% (49)</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98205">
                <a:tc>
                  <a:txBody>
                    <a:bodyPr/>
                    <a:lstStyle/>
                    <a:p>
                      <a:pPr marR="0" indent="0" algn="r" rtl="0">
                        <a:spcBef>
                          <a:spcPts val="0"/>
                        </a:spcBef>
                        <a:spcAft>
                          <a:spcPts val="1400"/>
                        </a:spcAft>
                      </a:pPr>
                      <a:r>
                        <a:rPr lang="en-US" sz="1000" kern="1400">
                          <a:solidFill>
                            <a:srgbClr val="006699"/>
                          </a:solidFill>
                          <a:effectLst/>
                          <a:latin typeface="Rockwell"/>
                        </a:rPr>
                        <a:t> </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CCE0EB"/>
                    </a:solidFill>
                  </a:tcPr>
                </a:tc>
                <a:tc>
                  <a:txBody>
                    <a:bodyPr/>
                    <a:lstStyle/>
                    <a:p>
                      <a:pPr marR="0" indent="0" algn="l" rtl="0">
                        <a:spcBef>
                          <a:spcPts val="0"/>
                        </a:spcBef>
                        <a:spcAft>
                          <a:spcPts val="1400"/>
                        </a:spcAft>
                      </a:pPr>
                      <a:r>
                        <a:rPr lang="en-US" sz="1000" kern="1400" dirty="0">
                          <a:solidFill>
                            <a:srgbClr val="006699"/>
                          </a:solidFill>
                          <a:effectLst/>
                          <a:latin typeface="Rockwell"/>
                        </a:rPr>
                        <a:t>n = 62</a:t>
                      </a:r>
                      <a:endParaRPr lang="en-US" sz="1000" kern="1400" dirty="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CCE0EB"/>
                    </a:solidFill>
                  </a:tcPr>
                </a:tc>
              </a:tr>
            </a:tbl>
          </a:graphicData>
        </a:graphic>
      </p:graphicFrame>
      <p:sp>
        <p:nvSpPr>
          <p:cNvPr id="7" name="Control 4"/>
          <p:cNvSpPr>
            <a:spLocks noChangeArrowheads="1" noChangeShapeType="1"/>
          </p:cNvSpPr>
          <p:nvPr/>
        </p:nvSpPr>
        <p:spPr bwMode="auto">
          <a:xfrm>
            <a:off x="3867150" y="9174163"/>
            <a:ext cx="2971800" cy="1685925"/>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8" name="TextBox 7"/>
          <p:cNvSpPr txBox="1"/>
          <p:nvPr/>
        </p:nvSpPr>
        <p:spPr>
          <a:xfrm>
            <a:off x="1359031" y="4917241"/>
            <a:ext cx="3565689" cy="1846659"/>
          </a:xfrm>
          <a:prstGeom prst="rect">
            <a:avLst/>
          </a:prstGeom>
          <a:noFill/>
        </p:spPr>
        <p:txBody>
          <a:bodyPr wrap="square" rtlCol="0">
            <a:spAutoFit/>
          </a:bodyPr>
          <a:lstStyle/>
          <a:p>
            <a:r>
              <a:rPr lang="en-US" sz="3200" b="1" dirty="0"/>
              <a:t>What else might you like to see on the web page? </a:t>
            </a:r>
            <a:endParaRPr lang="en-US" sz="3200" dirty="0"/>
          </a:p>
          <a:p>
            <a:endParaRPr lang="en-US" dirty="0"/>
          </a:p>
        </p:txBody>
      </p:sp>
    </p:spTree>
    <p:extLst>
      <p:ext uri="{BB962C8B-B14F-4D97-AF65-F5344CB8AC3E}">
        <p14:creationId xmlns:p14="http://schemas.microsoft.com/office/powerpoint/2010/main" xmlns="" val="353265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PLASC Membership</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5182" y="2743200"/>
            <a:ext cx="3021685" cy="289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TextBox 3"/>
          <p:cNvSpPr txBox="1"/>
          <p:nvPr/>
        </p:nvSpPr>
        <p:spPr>
          <a:xfrm>
            <a:off x="914400" y="1447800"/>
            <a:ext cx="3491780" cy="1015663"/>
          </a:xfrm>
          <a:prstGeom prst="rect">
            <a:avLst/>
          </a:prstGeom>
          <a:noFill/>
        </p:spPr>
        <p:txBody>
          <a:bodyPr wrap="square" rtlCol="0">
            <a:spAutoFit/>
          </a:bodyPr>
          <a:lstStyle/>
          <a:p>
            <a:r>
              <a:rPr lang="en-US" sz="2000" b="1" dirty="0"/>
              <a:t>Do you attend the PLASC business meeting during the annual SAA conference</a:t>
            </a:r>
            <a:r>
              <a:rPr lang="en-US" sz="2000" b="1" dirty="0" smtClean="0"/>
              <a:t>?</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xmlns="" val="1826546020"/>
              </p:ext>
            </p:extLst>
          </p:nvPr>
        </p:nvGraphicFramePr>
        <p:xfrm>
          <a:off x="5181600" y="2514600"/>
          <a:ext cx="3048000" cy="4059223"/>
        </p:xfrm>
        <a:graphic>
          <a:graphicData uri="http://schemas.openxmlformats.org/drawingml/2006/table">
            <a:tbl>
              <a:tblPr/>
              <a:tblGrid>
                <a:gridCol w="3048000"/>
              </a:tblGrid>
              <a:tr h="422097">
                <a:tc>
                  <a:txBody>
                    <a:bodyPr/>
                    <a:lstStyle/>
                    <a:p>
                      <a:pPr marR="0" indent="0" algn="l" rtl="0">
                        <a:spcBef>
                          <a:spcPts val="0"/>
                        </a:spcBef>
                        <a:spcAft>
                          <a:spcPts val="1400"/>
                        </a:spcAft>
                      </a:pPr>
                      <a:r>
                        <a:rPr lang="en-US" sz="1000" kern="1400" dirty="0">
                          <a:solidFill>
                            <a:srgbClr val="000000"/>
                          </a:solidFill>
                          <a:effectLst/>
                          <a:latin typeface="Rockwell"/>
                        </a:rPr>
                        <a:t>How to start an archives or special collections library (2)</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76136">
                <a:tc>
                  <a:txBody>
                    <a:bodyPr/>
                    <a:lstStyle/>
                    <a:p>
                      <a:pPr marR="0" indent="0" algn="l" rtl="0">
                        <a:spcBef>
                          <a:spcPts val="0"/>
                        </a:spcBef>
                        <a:spcAft>
                          <a:spcPts val="1400"/>
                        </a:spcAft>
                      </a:pPr>
                      <a:r>
                        <a:rPr lang="en-US" sz="1000" kern="1400">
                          <a:solidFill>
                            <a:srgbClr val="000000"/>
                          </a:solidFill>
                          <a:effectLst/>
                          <a:latin typeface="Rockwell"/>
                        </a:rPr>
                        <a:t>Advocacy for small institutions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76136">
                <a:tc>
                  <a:txBody>
                    <a:bodyPr/>
                    <a:lstStyle/>
                    <a:p>
                      <a:pPr marR="0" indent="0" algn="l" rtl="0">
                        <a:spcBef>
                          <a:spcPts val="0"/>
                        </a:spcBef>
                        <a:spcAft>
                          <a:spcPts val="1400"/>
                        </a:spcAft>
                      </a:pPr>
                      <a:r>
                        <a:rPr lang="en-US" sz="1000" kern="1400">
                          <a:solidFill>
                            <a:srgbClr val="000000"/>
                          </a:solidFill>
                          <a:effectLst/>
                          <a:latin typeface="Rockwell"/>
                        </a:rPr>
                        <a:t>Programming ideas for small institutions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76136">
                <a:tc>
                  <a:txBody>
                    <a:bodyPr/>
                    <a:lstStyle/>
                    <a:p>
                      <a:pPr marR="0" indent="0" algn="l" rtl="0">
                        <a:spcBef>
                          <a:spcPts val="0"/>
                        </a:spcBef>
                        <a:spcAft>
                          <a:spcPts val="1400"/>
                        </a:spcAft>
                      </a:pPr>
                      <a:r>
                        <a:rPr lang="en-US" sz="1000" kern="1400">
                          <a:solidFill>
                            <a:srgbClr val="000000"/>
                          </a:solidFill>
                          <a:effectLst/>
                          <a:latin typeface="Rockwell"/>
                        </a:rPr>
                        <a:t>Resources for small or public institutions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76136">
                <a:tc>
                  <a:txBody>
                    <a:bodyPr/>
                    <a:lstStyle/>
                    <a:p>
                      <a:pPr marR="0" indent="0" algn="l" rtl="0">
                        <a:spcBef>
                          <a:spcPts val="0"/>
                        </a:spcBef>
                        <a:spcAft>
                          <a:spcPts val="1400"/>
                        </a:spcAft>
                      </a:pPr>
                      <a:r>
                        <a:rPr lang="en-US" sz="1000" kern="1400">
                          <a:solidFill>
                            <a:srgbClr val="000000"/>
                          </a:solidFill>
                          <a:effectLst/>
                          <a:latin typeface="Rockwell"/>
                        </a:rPr>
                        <a:t>Funding challenges and possible solutions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dirty="0">
                          <a:solidFill>
                            <a:srgbClr val="000000"/>
                          </a:solidFill>
                          <a:effectLst/>
                          <a:latin typeface="Rockwell"/>
                        </a:rPr>
                        <a:t>Central index or access points to local collections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a:solidFill>
                            <a:srgbClr val="000000"/>
                          </a:solidFill>
                          <a:effectLst/>
                          <a:latin typeface="Rockwell"/>
                        </a:rPr>
                        <a:t>Ideas on user inputs of national name authorities for local history and genealogy</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a:solidFill>
                            <a:srgbClr val="000000"/>
                          </a:solidFill>
                          <a:effectLst/>
                          <a:latin typeface="Rockwell"/>
                        </a:rPr>
                        <a:t>Role of volunteers in public library archives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dirty="0">
                          <a:solidFill>
                            <a:srgbClr val="000000"/>
                          </a:solidFill>
                          <a:effectLst/>
                          <a:latin typeface="Rockwell"/>
                        </a:rPr>
                        <a:t>Security in public library collections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dirty="0">
                          <a:solidFill>
                            <a:srgbClr val="000000"/>
                          </a:solidFill>
                          <a:effectLst/>
                          <a:latin typeface="Rockwell"/>
                        </a:rPr>
                        <a:t>Networking with similar repositories</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22097">
                <a:tc>
                  <a:txBody>
                    <a:bodyPr/>
                    <a:lstStyle/>
                    <a:p>
                      <a:pPr marR="0" indent="0" algn="l" rtl="0">
                        <a:spcBef>
                          <a:spcPts val="0"/>
                        </a:spcBef>
                        <a:spcAft>
                          <a:spcPts val="1400"/>
                        </a:spcAft>
                      </a:pPr>
                      <a:r>
                        <a:rPr lang="en-US" sz="1000" kern="1400" dirty="0">
                          <a:solidFill>
                            <a:srgbClr val="000000"/>
                          </a:solidFill>
                          <a:effectLst/>
                          <a:latin typeface="Rockwell"/>
                        </a:rPr>
                        <a:t>Members sharing what they’re working on</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FFFF"/>
                    </a:solidFill>
                  </a:tcPr>
                </a:tc>
              </a:tr>
            </a:tbl>
          </a:graphicData>
        </a:graphic>
      </p:graphicFrame>
      <p:sp>
        <p:nvSpPr>
          <p:cNvPr id="6" name="Control 3"/>
          <p:cNvSpPr>
            <a:spLocks noChangeArrowheads="1" noChangeShapeType="1"/>
          </p:cNvSpPr>
          <p:nvPr/>
        </p:nvSpPr>
        <p:spPr bwMode="auto">
          <a:xfrm>
            <a:off x="3771900" y="4803775"/>
            <a:ext cx="3048000" cy="19494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7" name="TextBox 6"/>
          <p:cNvSpPr txBox="1"/>
          <p:nvPr/>
        </p:nvSpPr>
        <p:spPr>
          <a:xfrm>
            <a:off x="5107708" y="1371600"/>
            <a:ext cx="3807691" cy="923330"/>
          </a:xfrm>
          <a:prstGeom prst="rect">
            <a:avLst/>
          </a:prstGeom>
          <a:noFill/>
        </p:spPr>
        <p:txBody>
          <a:bodyPr wrap="square" rtlCol="0">
            <a:spAutoFit/>
          </a:bodyPr>
          <a:lstStyle/>
          <a:p>
            <a:r>
              <a:rPr lang="en-US" b="1" dirty="0"/>
              <a:t>Are there program topics you would like to see presented at future business meetings</a:t>
            </a:r>
            <a:r>
              <a:rPr lang="en-US" b="1" dirty="0" smtClean="0"/>
              <a:t>?</a:t>
            </a:r>
            <a:endParaRPr lang="en-US" dirty="0"/>
          </a:p>
        </p:txBody>
      </p:sp>
    </p:spTree>
    <p:extLst>
      <p:ext uri="{BB962C8B-B14F-4D97-AF65-F5344CB8AC3E}">
        <p14:creationId xmlns:p14="http://schemas.microsoft.com/office/powerpoint/2010/main" xmlns="" val="264105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PLASC Membership</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827" y="2514600"/>
            <a:ext cx="4267200" cy="26836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TextBox 3"/>
          <p:cNvSpPr txBox="1"/>
          <p:nvPr/>
        </p:nvSpPr>
        <p:spPr>
          <a:xfrm>
            <a:off x="1798027" y="1600200"/>
            <a:ext cx="5638800" cy="1384995"/>
          </a:xfrm>
          <a:prstGeom prst="rect">
            <a:avLst/>
          </a:prstGeom>
          <a:noFill/>
        </p:spPr>
        <p:txBody>
          <a:bodyPr wrap="square" rtlCol="0">
            <a:spAutoFit/>
          </a:bodyPr>
          <a:lstStyle/>
          <a:p>
            <a:pPr algn="ctr"/>
            <a:r>
              <a:rPr lang="en-US" sz="2400" b="1" dirty="0"/>
              <a:t>Would you be interested in participating </a:t>
            </a:r>
            <a:endParaRPr lang="en-US" sz="2400" b="1" dirty="0" smtClean="0"/>
          </a:p>
          <a:p>
            <a:pPr algn="ctr"/>
            <a:r>
              <a:rPr lang="en-US" sz="2400" b="1" dirty="0" smtClean="0"/>
              <a:t>in </a:t>
            </a:r>
            <a:r>
              <a:rPr lang="en-US" sz="2400" b="1" dirty="0"/>
              <a:t>SAA’s mentoring </a:t>
            </a:r>
            <a:r>
              <a:rPr lang="en-US" sz="2400" b="1" dirty="0" smtClean="0"/>
              <a:t>program?</a:t>
            </a:r>
            <a:endParaRPr lang="en-US" sz="2400" dirty="0"/>
          </a:p>
          <a:p>
            <a:r>
              <a:rPr lang="en-US" dirty="0"/>
              <a:t> </a:t>
            </a:r>
          </a:p>
          <a:p>
            <a:endParaRPr lang="en-US" dirty="0"/>
          </a:p>
        </p:txBody>
      </p:sp>
      <p:sp>
        <p:nvSpPr>
          <p:cNvPr id="5" name="TextBox 4"/>
          <p:cNvSpPr txBox="1"/>
          <p:nvPr/>
        </p:nvSpPr>
        <p:spPr>
          <a:xfrm>
            <a:off x="2362200" y="6000386"/>
            <a:ext cx="4953000" cy="523220"/>
          </a:xfrm>
          <a:prstGeom prst="rect">
            <a:avLst/>
          </a:prstGeom>
          <a:noFill/>
        </p:spPr>
        <p:txBody>
          <a:bodyPr wrap="square" rtlCol="0">
            <a:spAutoFit/>
          </a:bodyPr>
          <a:lstStyle/>
          <a:p>
            <a:r>
              <a:rPr lang="en-US" sz="2800" b="1" dirty="0" smtClean="0"/>
              <a:t>Other comments or questions?</a:t>
            </a:r>
            <a:endParaRPr lang="en-US" sz="2800" b="1" dirty="0"/>
          </a:p>
        </p:txBody>
      </p:sp>
    </p:spTree>
    <p:extLst>
      <p:ext uri="{BB962C8B-B14F-4D97-AF65-F5344CB8AC3E}">
        <p14:creationId xmlns:p14="http://schemas.microsoft.com/office/powerpoint/2010/main" xmlns="" val="196524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PLASC Member survey</a:t>
            </a:r>
            <a:endParaRPr lang="en-US" b="1" dirty="0"/>
          </a:p>
        </p:txBody>
      </p:sp>
      <p:pic>
        <p:nvPicPr>
          <p:cNvPr id="4" name="tumblr_ljj3egLUjQ1qawft1o1_500.gif">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1649413" y="1600200"/>
            <a:ext cx="5846762" cy="4525963"/>
          </a:xfrm>
        </p:spPr>
      </p:pic>
    </p:spTree>
    <p:extLst>
      <p:ext uri="{BB962C8B-B14F-4D97-AF65-F5344CB8AC3E}">
        <p14:creationId xmlns:p14="http://schemas.microsoft.com/office/powerpoint/2010/main" xmlns="" val="1916597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Questions? Comments?</a:t>
            </a:r>
            <a:endParaRPr lang="en-US" i="1" dirty="0"/>
          </a:p>
        </p:txBody>
      </p:sp>
      <p:sp>
        <p:nvSpPr>
          <p:cNvPr id="3" name="Content Placeholder 2"/>
          <p:cNvSpPr>
            <a:spLocks noGrp="1"/>
          </p:cNvSpPr>
          <p:nvPr>
            <p:ph idx="1"/>
          </p:nvPr>
        </p:nvSpPr>
        <p:spPr/>
        <p:txBody>
          <a:bodyPr>
            <a:normAutofit/>
          </a:bodyPr>
          <a:lstStyle/>
          <a:p>
            <a:pPr marL="0" indent="0">
              <a:buNone/>
            </a:pPr>
            <a:r>
              <a:rPr lang="en-US" sz="2400" dirty="0" smtClean="0"/>
              <a:t>Adrienne Pruitt</a:t>
            </a:r>
          </a:p>
          <a:p>
            <a:pPr marL="0" indent="0">
              <a:buNone/>
            </a:pPr>
            <a:r>
              <a:rPr lang="en-US" sz="2400" dirty="0" smtClean="0"/>
              <a:t>Processing Archivist</a:t>
            </a:r>
          </a:p>
          <a:p>
            <a:pPr marL="0" indent="0">
              <a:buNone/>
            </a:pPr>
            <a:r>
              <a:rPr lang="en-US" sz="2400" dirty="0" smtClean="0"/>
              <a:t>Boston College</a:t>
            </a:r>
          </a:p>
          <a:p>
            <a:pPr marL="0" indent="0">
              <a:buNone/>
            </a:pPr>
            <a:r>
              <a:rPr lang="en-US" sz="2400" dirty="0">
                <a:hlinkClick r:id="rId2"/>
              </a:rPr>
              <a:t>a</a:t>
            </a:r>
            <a:r>
              <a:rPr lang="en-US" sz="2400" dirty="0" smtClean="0">
                <a:hlinkClick r:id="rId2"/>
              </a:rPr>
              <a:t>drienne.pruitt@bc.edu</a:t>
            </a:r>
            <a:endParaRPr lang="en-US" sz="2400" dirty="0" smtClean="0"/>
          </a:p>
          <a:p>
            <a:pPr marL="0" indent="0">
              <a:buNone/>
            </a:pPr>
            <a:endParaRPr lang="en-US" sz="2400" dirty="0"/>
          </a:p>
          <a:p>
            <a:pPr marL="0" indent="0">
              <a:buNone/>
            </a:pPr>
            <a:r>
              <a:rPr lang="en-US" sz="2400" dirty="0" smtClean="0"/>
              <a:t>					Stephanie Bennett</a:t>
            </a:r>
          </a:p>
          <a:p>
            <a:pPr marL="0" indent="0">
              <a:buNone/>
            </a:pPr>
            <a:r>
              <a:rPr lang="en-US" sz="2400" dirty="0"/>
              <a:t>	</a:t>
            </a:r>
            <a:r>
              <a:rPr lang="en-US" sz="2400" dirty="0" smtClean="0"/>
              <a:t>				Project Archivist</a:t>
            </a:r>
          </a:p>
          <a:p>
            <a:pPr marL="0" indent="0">
              <a:buNone/>
            </a:pPr>
            <a:r>
              <a:rPr lang="en-US" sz="2400" dirty="0"/>
              <a:t>	</a:t>
            </a:r>
            <a:r>
              <a:rPr lang="en-US" sz="2400" dirty="0" smtClean="0"/>
              <a:t>				Iowa State University</a:t>
            </a:r>
          </a:p>
          <a:p>
            <a:pPr marL="0" indent="0">
              <a:buNone/>
            </a:pPr>
            <a:r>
              <a:rPr lang="en-US" sz="2400" dirty="0"/>
              <a:t>	</a:t>
            </a:r>
            <a:r>
              <a:rPr lang="en-US" sz="2400" dirty="0" smtClean="0"/>
              <a:t>		</a:t>
            </a:r>
            <a:r>
              <a:rPr lang="en-US" sz="2400" smtClean="0"/>
              <a:t>		</a:t>
            </a:r>
            <a:r>
              <a:rPr lang="en-US" sz="2400" smtClean="0">
                <a:hlinkClick r:id="rId3"/>
              </a:rPr>
              <a:t>se.bennett@gmail.com</a:t>
            </a:r>
            <a:r>
              <a:rPr lang="en-US" sz="2400" smtClean="0"/>
              <a:t> </a:t>
            </a:r>
            <a:endParaRPr lang="en-US" sz="2400" dirty="0" smtClean="0"/>
          </a:p>
          <a:p>
            <a:pPr marL="0" indent="0">
              <a:buNone/>
            </a:pPr>
            <a:r>
              <a:rPr lang="en-US" sz="2400" dirty="0" smtClean="0"/>
              <a:t>					</a:t>
            </a:r>
          </a:p>
        </p:txBody>
      </p:sp>
    </p:spTree>
    <p:extLst>
      <p:ext uri="{BB962C8B-B14F-4D97-AF65-F5344CB8AC3E}">
        <p14:creationId xmlns:p14="http://schemas.microsoft.com/office/powerpoint/2010/main" xmlns="" val="146114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a:t>
            </a:r>
            <a:r>
              <a:rPr lang="en-US" dirty="0" smtClean="0"/>
              <a:t> </a:t>
            </a:r>
            <a:r>
              <a:rPr lang="en-US" b="1" dirty="0" smtClean="0"/>
              <a:t>Demographics</a:t>
            </a:r>
            <a:endParaRPr lang="en-US"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239" y="2362200"/>
            <a:ext cx="3893384" cy="2743200"/>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2362200"/>
            <a:ext cx="4165288" cy="2743200"/>
          </a:xfrm>
          <a:prstGeom prst="rect">
            <a:avLst/>
          </a:prstGeom>
          <a:noFill/>
          <a:ln w="9525"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TextBox 3"/>
          <p:cNvSpPr txBox="1"/>
          <p:nvPr/>
        </p:nvSpPr>
        <p:spPr>
          <a:xfrm>
            <a:off x="677296" y="1752600"/>
            <a:ext cx="3409270" cy="461665"/>
          </a:xfrm>
          <a:prstGeom prst="rect">
            <a:avLst/>
          </a:prstGeom>
          <a:noFill/>
        </p:spPr>
        <p:txBody>
          <a:bodyPr wrap="square" rtlCol="0">
            <a:spAutoFit/>
          </a:bodyPr>
          <a:lstStyle/>
          <a:p>
            <a:r>
              <a:rPr lang="en-US" sz="2400" b="1" dirty="0"/>
              <a:t>What is your gender? </a:t>
            </a:r>
            <a:endParaRPr lang="en-US" sz="2400" dirty="0"/>
          </a:p>
        </p:txBody>
      </p:sp>
      <p:sp>
        <p:nvSpPr>
          <p:cNvPr id="5" name="TextBox 4"/>
          <p:cNvSpPr txBox="1"/>
          <p:nvPr/>
        </p:nvSpPr>
        <p:spPr>
          <a:xfrm>
            <a:off x="5473544" y="1752601"/>
            <a:ext cx="2514600" cy="461665"/>
          </a:xfrm>
          <a:prstGeom prst="rect">
            <a:avLst/>
          </a:prstGeom>
          <a:noFill/>
        </p:spPr>
        <p:txBody>
          <a:bodyPr wrap="square" rtlCol="0">
            <a:spAutoFit/>
          </a:bodyPr>
          <a:lstStyle/>
          <a:p>
            <a:r>
              <a:rPr lang="en-US" sz="2400" b="1" dirty="0"/>
              <a:t>What is your age? </a:t>
            </a:r>
            <a:endParaRPr lang="en-US" sz="2400" dirty="0"/>
          </a:p>
        </p:txBody>
      </p:sp>
    </p:spTree>
    <p:extLst>
      <p:ext uri="{BB962C8B-B14F-4D97-AF65-F5344CB8AC3E}">
        <p14:creationId xmlns:p14="http://schemas.microsoft.com/office/powerpoint/2010/main" xmlns="" val="78553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a:t>
            </a:r>
            <a:r>
              <a:rPr lang="en-US" dirty="0" smtClean="0"/>
              <a:t> </a:t>
            </a:r>
            <a:r>
              <a:rPr lang="en-US" b="1" dirty="0" smtClean="0"/>
              <a:t>Demographics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066945555"/>
              </p:ext>
            </p:extLst>
          </p:nvPr>
        </p:nvGraphicFramePr>
        <p:xfrm>
          <a:off x="1752600" y="1828802"/>
          <a:ext cx="5867400" cy="4038597"/>
        </p:xfrm>
        <a:graphic>
          <a:graphicData uri="http://schemas.openxmlformats.org/drawingml/2006/table">
            <a:tbl>
              <a:tblPr/>
              <a:tblGrid>
                <a:gridCol w="4716879"/>
                <a:gridCol w="1150521"/>
              </a:tblGrid>
              <a:tr h="197409">
                <a:tc>
                  <a:txBody>
                    <a:bodyPr/>
                    <a:lstStyle/>
                    <a:p>
                      <a:pPr marR="0" indent="0" algn="ctr" rtl="0">
                        <a:spcBef>
                          <a:spcPts val="0"/>
                        </a:spcBef>
                        <a:spcAft>
                          <a:spcPts val="1400"/>
                        </a:spcAft>
                      </a:pPr>
                      <a:r>
                        <a:rPr lang="en-US" sz="1000" b="1" kern="1400" dirty="0">
                          <a:solidFill>
                            <a:srgbClr val="006699"/>
                          </a:solidFill>
                          <a:effectLst/>
                          <a:latin typeface="Rockwell"/>
                        </a:rPr>
                        <a:t>Answer Choices</a:t>
                      </a:r>
                      <a:endParaRPr lang="en-US" sz="1000" kern="1400" dirty="0">
                        <a:solidFill>
                          <a:srgbClr val="000000"/>
                        </a:solidFill>
                        <a:effectLst/>
                        <a:latin typeface="Times New Roman"/>
                      </a:endParaRPr>
                    </a:p>
                  </a:txBody>
                  <a:tcPr marL="0" marR="0" marT="0" marB="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a:txBody>
                    <a:bodyPr/>
                    <a:lstStyle/>
                    <a:p>
                      <a:pPr marR="0" indent="0" algn="ctr" rtl="0">
                        <a:spcBef>
                          <a:spcPts val="0"/>
                        </a:spcBef>
                        <a:spcAft>
                          <a:spcPts val="1400"/>
                        </a:spcAft>
                      </a:pPr>
                      <a:r>
                        <a:rPr lang="en-US" sz="1000" b="1" kern="1400">
                          <a:solidFill>
                            <a:srgbClr val="006699"/>
                          </a:solidFill>
                          <a:effectLst/>
                          <a:latin typeface="Rockwell"/>
                        </a:rPr>
                        <a:t>Responses</a:t>
                      </a:r>
                      <a:endParaRPr lang="en-US" sz="1000" kern="1400">
                        <a:solidFill>
                          <a:srgbClr val="000000"/>
                        </a:solidFill>
                        <a:effectLst/>
                        <a:latin typeface="Times New Roman"/>
                      </a:endParaRPr>
                    </a:p>
                  </a:txBody>
                  <a:tcPr marL="0" marR="0" marT="0" marB="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r>
              <a:tr h="316638">
                <a:tc>
                  <a:txBody>
                    <a:bodyPr/>
                    <a:lstStyle/>
                    <a:p>
                      <a:pPr marR="0" indent="0" algn="l" rtl="0">
                        <a:spcBef>
                          <a:spcPts val="0"/>
                        </a:spcBef>
                        <a:spcAft>
                          <a:spcPts val="1400"/>
                        </a:spcAft>
                      </a:pPr>
                      <a:r>
                        <a:rPr lang="en-US" sz="1000" b="1" kern="1400">
                          <a:solidFill>
                            <a:srgbClr val="000000"/>
                          </a:solidFill>
                          <a:effectLst/>
                          <a:latin typeface="Rockwell"/>
                        </a:rPr>
                        <a:t>Pacific</a:t>
                      </a:r>
                      <a:r>
                        <a:rPr lang="en-US" sz="1000" kern="1400">
                          <a:solidFill>
                            <a:srgbClr val="000000"/>
                          </a:solidFill>
                          <a:effectLst/>
                          <a:latin typeface="Rockwell"/>
                        </a:rPr>
                        <a:t> (Alaska, California, Hawaii, Oregon, Washington)</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7.69% (7)</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68162">
                <a:tc>
                  <a:txBody>
                    <a:bodyPr/>
                    <a:lstStyle/>
                    <a:p>
                      <a:pPr marR="0" indent="0" algn="l" rtl="0">
                        <a:spcBef>
                          <a:spcPts val="0"/>
                        </a:spcBef>
                        <a:spcAft>
                          <a:spcPts val="1400"/>
                        </a:spcAft>
                      </a:pPr>
                      <a:r>
                        <a:rPr lang="en-US" sz="1000" b="1" kern="1400">
                          <a:solidFill>
                            <a:srgbClr val="000000"/>
                          </a:solidFill>
                          <a:effectLst/>
                          <a:latin typeface="Rockwell"/>
                        </a:rPr>
                        <a:t>Mountain </a:t>
                      </a:r>
                      <a:r>
                        <a:rPr lang="en-US" sz="1000" kern="1400">
                          <a:solidFill>
                            <a:srgbClr val="000000"/>
                          </a:solidFill>
                          <a:effectLst/>
                          <a:latin typeface="Rockwell"/>
                        </a:rPr>
                        <a:t>(Arizona, Colorado, Idaho, Montana, Nevada, New Mexico, Wyoming, Utah)</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13.19%  (12)</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16638">
                <a:tc>
                  <a:txBody>
                    <a:bodyPr/>
                    <a:lstStyle/>
                    <a:p>
                      <a:pPr marR="0" indent="0" algn="l" rtl="0">
                        <a:spcBef>
                          <a:spcPts val="0"/>
                        </a:spcBef>
                        <a:spcAft>
                          <a:spcPts val="1400"/>
                        </a:spcAft>
                      </a:pPr>
                      <a:r>
                        <a:rPr lang="en-US" sz="1000" b="1" kern="1400">
                          <a:solidFill>
                            <a:srgbClr val="000000"/>
                          </a:solidFill>
                          <a:effectLst/>
                          <a:latin typeface="Rockwell"/>
                        </a:rPr>
                        <a:t>West South Central </a:t>
                      </a:r>
                      <a:r>
                        <a:rPr lang="en-US" sz="1000" kern="1400">
                          <a:solidFill>
                            <a:srgbClr val="000000"/>
                          </a:solidFill>
                          <a:effectLst/>
                          <a:latin typeface="Rockwell"/>
                        </a:rPr>
                        <a:t>(Arkansas, Louisiana, Oklahoma, Texas)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7.69%  (7)</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16638">
                <a:tc>
                  <a:txBody>
                    <a:bodyPr/>
                    <a:lstStyle/>
                    <a:p>
                      <a:pPr marR="0" indent="0" algn="l" rtl="0">
                        <a:spcBef>
                          <a:spcPts val="0"/>
                        </a:spcBef>
                        <a:spcAft>
                          <a:spcPts val="1400"/>
                        </a:spcAft>
                      </a:pPr>
                      <a:r>
                        <a:rPr lang="en-US" sz="1000" b="1" kern="1400">
                          <a:solidFill>
                            <a:srgbClr val="000000"/>
                          </a:solidFill>
                          <a:effectLst/>
                          <a:latin typeface="Rockwell"/>
                        </a:rPr>
                        <a:t>East South Central </a:t>
                      </a:r>
                      <a:r>
                        <a:rPr lang="en-US" sz="1000" kern="1400">
                          <a:solidFill>
                            <a:srgbClr val="000000"/>
                          </a:solidFill>
                          <a:effectLst/>
                          <a:latin typeface="Rockwell"/>
                        </a:rPr>
                        <a:t>(Alabama, Kentucky, Mississippi, Tennessee)</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3.30%  (3)</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93481">
                <a:tc>
                  <a:txBody>
                    <a:bodyPr/>
                    <a:lstStyle/>
                    <a:p>
                      <a:pPr marR="0" indent="0" algn="l" rtl="0">
                        <a:spcBef>
                          <a:spcPts val="0"/>
                        </a:spcBef>
                        <a:spcAft>
                          <a:spcPts val="1400"/>
                        </a:spcAft>
                      </a:pPr>
                      <a:r>
                        <a:rPr lang="en-US" sz="1000" b="1" kern="1400">
                          <a:solidFill>
                            <a:srgbClr val="000000"/>
                          </a:solidFill>
                          <a:effectLst/>
                          <a:latin typeface="Rockwell"/>
                        </a:rPr>
                        <a:t>South Atlantic </a:t>
                      </a:r>
                      <a:r>
                        <a:rPr lang="en-US" sz="1000" kern="1400">
                          <a:solidFill>
                            <a:srgbClr val="000000"/>
                          </a:solidFill>
                          <a:effectLst/>
                          <a:latin typeface="Rockwell"/>
                        </a:rPr>
                        <a:t>(Delaware, District of Columbia, Florida, Georgia, Maryland, North Carolina, South Carolina, Virginia, West Virginia)</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13.19%  (12)</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503309">
                <a:tc>
                  <a:txBody>
                    <a:bodyPr/>
                    <a:lstStyle/>
                    <a:p>
                      <a:pPr marR="0" indent="0" algn="l" rtl="0">
                        <a:spcBef>
                          <a:spcPts val="0"/>
                        </a:spcBef>
                        <a:spcAft>
                          <a:spcPts val="1400"/>
                        </a:spcAft>
                      </a:pPr>
                      <a:r>
                        <a:rPr lang="en-US" sz="1000" b="1" kern="1400">
                          <a:solidFill>
                            <a:srgbClr val="000000"/>
                          </a:solidFill>
                          <a:effectLst/>
                          <a:latin typeface="Rockwell"/>
                        </a:rPr>
                        <a:t>West North Central </a:t>
                      </a:r>
                      <a:r>
                        <a:rPr lang="en-US" sz="1000" kern="1400">
                          <a:solidFill>
                            <a:srgbClr val="000000"/>
                          </a:solidFill>
                          <a:effectLst/>
                          <a:latin typeface="Rockwell"/>
                        </a:rPr>
                        <a:t>(Iowa, Kansas, Minnesota, Missouri, Nebraska, North Dakota, South Dakota)</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3.30%  (3)</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16638">
                <a:tc>
                  <a:txBody>
                    <a:bodyPr/>
                    <a:lstStyle/>
                    <a:p>
                      <a:pPr marR="0" indent="0" algn="l" rtl="0">
                        <a:spcBef>
                          <a:spcPts val="0"/>
                        </a:spcBef>
                        <a:spcAft>
                          <a:spcPts val="1400"/>
                        </a:spcAft>
                      </a:pPr>
                      <a:r>
                        <a:rPr lang="en-US" sz="1000" b="1" kern="1400">
                          <a:solidFill>
                            <a:srgbClr val="000000"/>
                          </a:solidFill>
                          <a:effectLst/>
                          <a:latin typeface="Rockwell"/>
                        </a:rPr>
                        <a:t>East North Central </a:t>
                      </a:r>
                      <a:r>
                        <a:rPr lang="en-US" sz="1000" kern="1400">
                          <a:solidFill>
                            <a:srgbClr val="000000"/>
                          </a:solidFill>
                          <a:effectLst/>
                          <a:latin typeface="Rockwell"/>
                        </a:rPr>
                        <a:t>(Illinois, Indiana, Michigan, Ohio, Wisconsin)</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6.59%  (6)</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05886">
                <a:tc>
                  <a:txBody>
                    <a:bodyPr/>
                    <a:lstStyle/>
                    <a:p>
                      <a:pPr marR="0" indent="0" algn="l" rtl="0">
                        <a:spcBef>
                          <a:spcPts val="0"/>
                        </a:spcBef>
                        <a:spcAft>
                          <a:spcPts val="1400"/>
                        </a:spcAft>
                      </a:pPr>
                      <a:r>
                        <a:rPr lang="en-US" sz="1000" b="1" kern="1400">
                          <a:solidFill>
                            <a:srgbClr val="000000"/>
                          </a:solidFill>
                          <a:effectLst/>
                          <a:latin typeface="Rockwell"/>
                        </a:rPr>
                        <a:t>Mid-Atlantic </a:t>
                      </a:r>
                      <a:r>
                        <a:rPr lang="en-US" sz="1000" kern="1400">
                          <a:solidFill>
                            <a:srgbClr val="000000"/>
                          </a:solidFill>
                          <a:effectLst/>
                          <a:latin typeface="Rockwell"/>
                        </a:rPr>
                        <a:t>(Pennsylvania, New Jersey, New York)</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28.57%  (26)</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503309">
                <a:tc>
                  <a:txBody>
                    <a:bodyPr/>
                    <a:lstStyle/>
                    <a:p>
                      <a:pPr marR="0" indent="0" algn="l" rtl="0">
                        <a:spcBef>
                          <a:spcPts val="0"/>
                        </a:spcBef>
                        <a:spcAft>
                          <a:spcPts val="1400"/>
                        </a:spcAft>
                      </a:pPr>
                      <a:r>
                        <a:rPr lang="en-US" sz="1000" b="1" kern="1400" dirty="0">
                          <a:solidFill>
                            <a:srgbClr val="000000"/>
                          </a:solidFill>
                          <a:effectLst/>
                          <a:latin typeface="Rockwell"/>
                        </a:rPr>
                        <a:t>New England </a:t>
                      </a:r>
                      <a:r>
                        <a:rPr lang="en-US" sz="1000" kern="1400" dirty="0">
                          <a:solidFill>
                            <a:srgbClr val="000000"/>
                          </a:solidFill>
                          <a:effectLst/>
                          <a:latin typeface="Rockwell"/>
                        </a:rPr>
                        <a:t>(Connecticut, Maine, Massachusetts, New Hampshire, Rhode Island, Vermont)</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16.48%  (15)</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300489">
                <a:tc>
                  <a:txBody>
                    <a:bodyPr/>
                    <a:lstStyle/>
                    <a:p>
                      <a:pPr marR="0" indent="0" algn="r" rtl="0">
                        <a:spcBef>
                          <a:spcPts val="0"/>
                        </a:spcBef>
                        <a:spcAft>
                          <a:spcPts val="1400"/>
                        </a:spcAft>
                      </a:pPr>
                      <a:r>
                        <a:rPr lang="en-US" sz="1000" b="1" i="1" kern="1400">
                          <a:solidFill>
                            <a:srgbClr val="006699"/>
                          </a:solidFill>
                          <a:effectLst/>
                          <a:latin typeface="Rockwell"/>
                        </a:rPr>
                        <a:t> </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E5F4F3"/>
                    </a:solidFill>
                  </a:tcPr>
                </a:tc>
                <a:tc>
                  <a:txBody>
                    <a:bodyPr/>
                    <a:lstStyle/>
                    <a:p>
                      <a:pPr marR="0" indent="0" algn="l" rtl="0">
                        <a:spcBef>
                          <a:spcPts val="0"/>
                        </a:spcBef>
                        <a:spcAft>
                          <a:spcPts val="1400"/>
                        </a:spcAft>
                      </a:pPr>
                      <a:r>
                        <a:rPr lang="en-US" sz="1000" kern="1400" dirty="0">
                          <a:solidFill>
                            <a:srgbClr val="006699"/>
                          </a:solidFill>
                          <a:effectLst/>
                          <a:latin typeface="Rockwell"/>
                        </a:rPr>
                        <a:t>n = 91</a:t>
                      </a:r>
                      <a:endParaRPr lang="en-US" sz="1000" kern="1400" dirty="0">
                        <a:solidFill>
                          <a:srgbClr val="000000"/>
                        </a:solidFill>
                        <a:effectLst/>
                        <a:latin typeface="Times New Roman"/>
                      </a:endParaRPr>
                    </a:p>
                  </a:txBody>
                  <a:tcPr marL="95250" marR="190500" marT="57150" marB="57150">
                    <a:lnL>
                      <a:noFill/>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E5F4F3"/>
                    </a:solidFill>
                  </a:tcPr>
                </a:tc>
              </a:tr>
            </a:tbl>
          </a:graphicData>
        </a:graphic>
      </p:graphicFrame>
      <p:sp>
        <p:nvSpPr>
          <p:cNvPr id="5" name="Control 1"/>
          <p:cNvSpPr>
            <a:spLocks noChangeArrowheads="1" noChangeShapeType="1"/>
          </p:cNvSpPr>
          <p:nvPr/>
        </p:nvSpPr>
        <p:spPr bwMode="auto">
          <a:xfrm>
            <a:off x="3257550" y="4184650"/>
            <a:ext cx="5257800" cy="3668713"/>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80020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 Demographics</a:t>
            </a:r>
            <a:endParaRPr lang="en-US"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1428" y="1750352"/>
            <a:ext cx="4848739" cy="28100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4" name="TextBox 3"/>
          <p:cNvSpPr txBox="1"/>
          <p:nvPr/>
        </p:nvSpPr>
        <p:spPr>
          <a:xfrm>
            <a:off x="960582" y="1981200"/>
            <a:ext cx="2286000" cy="1815882"/>
          </a:xfrm>
          <a:prstGeom prst="rect">
            <a:avLst/>
          </a:prstGeom>
          <a:noFill/>
        </p:spPr>
        <p:txBody>
          <a:bodyPr wrap="square" rtlCol="0">
            <a:spAutoFit/>
          </a:bodyPr>
          <a:lstStyle/>
          <a:p>
            <a:r>
              <a:rPr lang="en-US" sz="2800" b="1" dirty="0"/>
              <a:t>What is your current employment status</a:t>
            </a:r>
            <a:r>
              <a:rPr lang="en-US" sz="2800" b="1" dirty="0" smtClean="0"/>
              <a:t>?</a:t>
            </a:r>
            <a:endParaRPr lang="en-US" sz="2800"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4873" y="4876800"/>
            <a:ext cx="4641850" cy="1782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6" name="TextBox 5"/>
          <p:cNvSpPr txBox="1"/>
          <p:nvPr/>
        </p:nvSpPr>
        <p:spPr>
          <a:xfrm>
            <a:off x="1066800" y="4952999"/>
            <a:ext cx="2286000" cy="1384995"/>
          </a:xfrm>
          <a:prstGeom prst="rect">
            <a:avLst/>
          </a:prstGeom>
          <a:noFill/>
        </p:spPr>
        <p:txBody>
          <a:bodyPr wrap="square" rtlCol="0">
            <a:spAutoFit/>
          </a:bodyPr>
          <a:lstStyle/>
          <a:p>
            <a:r>
              <a:rPr lang="en-US" sz="2800" b="1" dirty="0"/>
              <a:t>What is your total annual salary? </a:t>
            </a:r>
            <a:endParaRPr lang="en-US" sz="2800" dirty="0"/>
          </a:p>
        </p:txBody>
      </p:sp>
    </p:spTree>
    <p:extLst>
      <p:ext uri="{BB962C8B-B14F-4D97-AF65-F5344CB8AC3E}">
        <p14:creationId xmlns:p14="http://schemas.microsoft.com/office/powerpoint/2010/main" xmlns="" val="164833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 Demographics</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447800"/>
            <a:ext cx="5486400" cy="3913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3" name="TextBox 2"/>
          <p:cNvSpPr txBox="1"/>
          <p:nvPr/>
        </p:nvSpPr>
        <p:spPr>
          <a:xfrm>
            <a:off x="1676400" y="5562600"/>
            <a:ext cx="6248400" cy="523220"/>
          </a:xfrm>
          <a:prstGeom prst="rect">
            <a:avLst/>
          </a:prstGeom>
          <a:noFill/>
        </p:spPr>
        <p:txBody>
          <a:bodyPr wrap="square" rtlCol="0">
            <a:spAutoFit/>
          </a:bodyPr>
          <a:lstStyle/>
          <a:p>
            <a:r>
              <a:rPr lang="en-US" sz="2800" b="1" dirty="0"/>
              <a:t>In </a:t>
            </a:r>
            <a:r>
              <a:rPr lang="en-US" sz="2800" b="1" dirty="0" smtClean="0"/>
              <a:t>what </a:t>
            </a:r>
            <a:r>
              <a:rPr lang="en-US" sz="2800" b="1" dirty="0"/>
              <a:t>kind of repository do you work? </a:t>
            </a:r>
            <a:endParaRPr lang="en-US" sz="2800" dirty="0"/>
          </a:p>
        </p:txBody>
      </p:sp>
    </p:spTree>
    <p:extLst>
      <p:ext uri="{BB962C8B-B14F-4D97-AF65-F5344CB8AC3E}">
        <p14:creationId xmlns:p14="http://schemas.microsoft.com/office/powerpoint/2010/main" xmlns="" val="117018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Job Demographics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xmlns="" val="3222438120"/>
              </p:ext>
            </p:extLst>
          </p:nvPr>
        </p:nvGraphicFramePr>
        <p:xfrm>
          <a:off x="1981200" y="2057400"/>
          <a:ext cx="5105400" cy="4190997"/>
        </p:xfrm>
        <a:graphic>
          <a:graphicData uri="http://schemas.openxmlformats.org/drawingml/2006/table">
            <a:tbl>
              <a:tblPr/>
              <a:tblGrid>
                <a:gridCol w="3786662"/>
                <a:gridCol w="1318738"/>
              </a:tblGrid>
              <a:tr h="510200">
                <a:tc>
                  <a:txBody>
                    <a:bodyPr/>
                    <a:lstStyle/>
                    <a:p>
                      <a:pPr marR="0" indent="0" algn="ctr" rtl="0">
                        <a:spcBef>
                          <a:spcPts val="0"/>
                        </a:spcBef>
                        <a:spcAft>
                          <a:spcPts val="1400"/>
                        </a:spcAft>
                      </a:pPr>
                      <a:r>
                        <a:rPr lang="en-US" sz="1000" b="1" kern="1400" dirty="0">
                          <a:solidFill>
                            <a:srgbClr val="006699"/>
                          </a:solidFill>
                          <a:effectLst/>
                          <a:latin typeface="Rockwell"/>
                        </a:rPr>
                        <a:t>Title Word</a:t>
                      </a:r>
                      <a:endParaRPr lang="en-US" sz="1000" kern="1400" dirty="0">
                        <a:solidFill>
                          <a:srgbClr val="000000"/>
                        </a:solidFill>
                        <a:effectLst/>
                        <a:latin typeface="Times New Roman"/>
                      </a:endParaRPr>
                    </a:p>
                  </a:txBody>
                  <a:tcPr marL="0" marR="0" marT="0" marB="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a:txBody>
                    <a:bodyPr/>
                    <a:lstStyle/>
                    <a:p>
                      <a:pPr marR="0" indent="0" algn="ctr" rtl="0">
                        <a:spcBef>
                          <a:spcPts val="0"/>
                        </a:spcBef>
                        <a:spcAft>
                          <a:spcPts val="1400"/>
                        </a:spcAft>
                      </a:pPr>
                      <a:r>
                        <a:rPr lang="en-US" sz="1000" b="1" kern="1400">
                          <a:solidFill>
                            <a:srgbClr val="006699"/>
                          </a:solidFill>
                          <a:effectLst/>
                          <a:latin typeface="Rockwell"/>
                        </a:rPr>
                        <a:t>Respondent Titles</a:t>
                      </a:r>
                      <a:endParaRPr lang="en-US" sz="1000" kern="1400">
                        <a:solidFill>
                          <a:srgbClr val="000000"/>
                        </a:solidFill>
                        <a:effectLst/>
                        <a:latin typeface="Times New Roman"/>
                      </a:endParaRPr>
                    </a:p>
                  </a:txBody>
                  <a:tcPr marL="0" marR="0" marT="0" marB="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r>
              <a:tr h="457718">
                <a:tc>
                  <a:txBody>
                    <a:bodyPr/>
                    <a:lstStyle/>
                    <a:p>
                      <a:pPr marR="0" indent="0" algn="l" rtl="0">
                        <a:spcBef>
                          <a:spcPts val="0"/>
                        </a:spcBef>
                        <a:spcAft>
                          <a:spcPts val="1400"/>
                        </a:spcAft>
                      </a:pPr>
                      <a:r>
                        <a:rPr lang="en-US" sz="1000" kern="1400" dirty="0">
                          <a:solidFill>
                            <a:srgbClr val="000000"/>
                          </a:solidFill>
                          <a:effectLst/>
                          <a:latin typeface="Rockwell"/>
                        </a:rPr>
                        <a:t>Archive, Archives or Archivist</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40</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a:solidFill>
                            <a:srgbClr val="000000"/>
                          </a:solidFill>
                          <a:effectLst/>
                          <a:latin typeface="Rockwell"/>
                        </a:rPr>
                        <a:t>Library or Librarian</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31</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76771">
                <a:tc>
                  <a:txBody>
                    <a:bodyPr/>
                    <a:lstStyle/>
                    <a:p>
                      <a:pPr marR="0" indent="0" algn="l" rtl="0">
                        <a:spcBef>
                          <a:spcPts val="0"/>
                        </a:spcBef>
                        <a:spcAft>
                          <a:spcPts val="1400"/>
                        </a:spcAft>
                      </a:pPr>
                      <a:r>
                        <a:rPr lang="en-US" sz="1000" kern="1400">
                          <a:solidFill>
                            <a:srgbClr val="000000"/>
                          </a:solidFill>
                          <a:effectLst/>
                          <a:latin typeface="Rockwell"/>
                        </a:rPr>
                        <a:t>Assistant or Associate (as a noun)</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7</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a:solidFill>
                            <a:srgbClr val="000000"/>
                          </a:solidFill>
                          <a:effectLst/>
                          <a:latin typeface="Rockwell"/>
                        </a:rPr>
                        <a:t>Collections</a:t>
                      </a:r>
                      <a:endParaRPr lang="en-US" sz="1000" kern="140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6</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dirty="0">
                          <a:solidFill>
                            <a:srgbClr val="000000"/>
                          </a:solidFill>
                          <a:effectLst/>
                          <a:latin typeface="Rockwell"/>
                        </a:rPr>
                        <a:t>Curator</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5</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dirty="0">
                          <a:solidFill>
                            <a:srgbClr val="000000"/>
                          </a:solidFill>
                          <a:effectLst/>
                          <a:latin typeface="Rockwell"/>
                        </a:rPr>
                        <a:t>Manager</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5</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dirty="0">
                          <a:solidFill>
                            <a:srgbClr val="000000"/>
                          </a:solidFill>
                          <a:effectLst/>
                          <a:latin typeface="Rockwell"/>
                        </a:rPr>
                        <a:t>Processing or Processor</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a:solidFill>
                            <a:srgbClr val="000000"/>
                          </a:solidFill>
                          <a:effectLst/>
                          <a:latin typeface="Rockwell"/>
                        </a:rPr>
                        <a:t>5</a:t>
                      </a:r>
                      <a:endParaRPr lang="en-US" sz="1000" kern="140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57718">
                <a:tc>
                  <a:txBody>
                    <a:bodyPr/>
                    <a:lstStyle/>
                    <a:p>
                      <a:pPr marR="0" indent="0" algn="l" rtl="0">
                        <a:spcBef>
                          <a:spcPts val="0"/>
                        </a:spcBef>
                        <a:spcAft>
                          <a:spcPts val="1400"/>
                        </a:spcAft>
                      </a:pPr>
                      <a:r>
                        <a:rPr lang="en-US" sz="1000" kern="1400" dirty="0">
                          <a:solidFill>
                            <a:srgbClr val="000000"/>
                          </a:solidFill>
                          <a:effectLst/>
                          <a:latin typeface="Rockwell"/>
                        </a:rPr>
                        <a:t>Volunteer</a:t>
                      </a:r>
                      <a:endParaRPr lang="en-US" sz="1000" kern="1400" dirty="0">
                        <a:solidFill>
                          <a:srgbClr val="000000"/>
                        </a:solidFill>
                        <a:effectLst/>
                        <a:latin typeface="Times New Roman"/>
                      </a:endParaRPr>
                    </a:p>
                  </a:txBody>
                  <a:tcPr marL="95250" marR="190500" marT="57150" marB="57150">
                    <a:lnL w="3175"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FFFF"/>
                    </a:solidFill>
                  </a:tcPr>
                </a:tc>
                <a:tc>
                  <a:txBody>
                    <a:bodyPr/>
                    <a:lstStyle/>
                    <a:p>
                      <a:pPr marR="0" indent="0" algn="ctr" rtl="0">
                        <a:spcBef>
                          <a:spcPts val="0"/>
                        </a:spcBef>
                        <a:spcAft>
                          <a:spcPts val="1400"/>
                        </a:spcAft>
                      </a:pPr>
                      <a:r>
                        <a:rPr lang="en-US" sz="1000" kern="1400" dirty="0">
                          <a:solidFill>
                            <a:srgbClr val="000000"/>
                          </a:solidFill>
                          <a:effectLst/>
                          <a:latin typeface="Rockwell"/>
                        </a:rPr>
                        <a:t>4</a:t>
                      </a:r>
                      <a:endParaRPr lang="en-US" sz="1000" kern="1400" dirty="0">
                        <a:solidFill>
                          <a:srgbClr val="000000"/>
                        </a:solidFill>
                        <a:effectLst/>
                        <a:latin typeface="Times New Roman"/>
                      </a:endParaRPr>
                    </a:p>
                  </a:txBody>
                  <a:tcPr marL="95250" marR="190500" marT="57150" marB="57150">
                    <a:lnL w="12700"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FFFF"/>
                    </a:solidFill>
                  </a:tcPr>
                </a:tc>
              </a:tr>
            </a:tbl>
          </a:graphicData>
        </a:graphic>
      </p:graphicFrame>
      <p:sp>
        <p:nvSpPr>
          <p:cNvPr id="4" name="Control 1"/>
          <p:cNvSpPr>
            <a:spLocks noChangeArrowheads="1" noChangeShapeType="1"/>
          </p:cNvSpPr>
          <p:nvPr/>
        </p:nvSpPr>
        <p:spPr bwMode="auto">
          <a:xfrm>
            <a:off x="3754438" y="10083800"/>
            <a:ext cx="3097212" cy="1700213"/>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8" name="Control 3"/>
          <p:cNvSpPr>
            <a:spLocks noChangeArrowheads="1" noChangeShapeType="1"/>
          </p:cNvSpPr>
          <p:nvPr/>
        </p:nvSpPr>
        <p:spPr bwMode="auto">
          <a:xfrm>
            <a:off x="6965950" y="10215563"/>
            <a:ext cx="3097213" cy="143510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9" name="TextBox 8"/>
          <p:cNvSpPr txBox="1"/>
          <p:nvPr/>
        </p:nvSpPr>
        <p:spPr>
          <a:xfrm>
            <a:off x="2743200" y="1447800"/>
            <a:ext cx="3507155" cy="523220"/>
          </a:xfrm>
          <a:prstGeom prst="rect">
            <a:avLst/>
          </a:prstGeom>
          <a:noFill/>
        </p:spPr>
        <p:txBody>
          <a:bodyPr wrap="square" rtlCol="0">
            <a:spAutoFit/>
          </a:bodyPr>
          <a:lstStyle/>
          <a:p>
            <a:r>
              <a:rPr lang="en-US" sz="2800" b="1" dirty="0"/>
              <a:t>What is your job title? </a:t>
            </a:r>
            <a:endParaRPr lang="en-US" sz="2800" dirty="0"/>
          </a:p>
        </p:txBody>
      </p:sp>
    </p:spTree>
    <p:extLst>
      <p:ext uri="{BB962C8B-B14F-4D97-AF65-F5344CB8AC3E}">
        <p14:creationId xmlns:p14="http://schemas.microsoft.com/office/powerpoint/2010/main" xmlns="" val="75684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657600" cy="2042812"/>
          </a:xfrm>
        </p:spPr>
        <p:txBody>
          <a:bodyPr/>
          <a:lstStyle/>
          <a:p>
            <a:r>
              <a:rPr lang="en-US" b="1" dirty="0" smtClean="0"/>
              <a:t>Job Demographics</a:t>
            </a:r>
            <a:endParaRPr lang="en-US" b="1" dirty="0"/>
          </a:p>
        </p:txBody>
      </p:sp>
      <p:grpSp>
        <p:nvGrpSpPr>
          <p:cNvPr id="3" name="Group 2"/>
          <p:cNvGrpSpPr>
            <a:grpSpLocks/>
          </p:cNvGrpSpPr>
          <p:nvPr/>
        </p:nvGrpSpPr>
        <p:grpSpPr bwMode="auto">
          <a:xfrm>
            <a:off x="4343400" y="228600"/>
            <a:ext cx="4360862" cy="6383338"/>
            <a:chOff x="107613450" y="105784650"/>
            <a:chExt cx="3143250" cy="4600575"/>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13450" y="105784650"/>
              <a:ext cx="3143250" cy="3493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13450" y="108886625"/>
              <a:ext cx="3143250" cy="149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pSp>
      <p:sp>
        <p:nvSpPr>
          <p:cNvPr id="4" name="TextBox 3"/>
          <p:cNvSpPr txBox="1"/>
          <p:nvPr/>
        </p:nvSpPr>
        <p:spPr>
          <a:xfrm>
            <a:off x="914400" y="2971800"/>
            <a:ext cx="2743200" cy="1661993"/>
          </a:xfrm>
          <a:prstGeom prst="rect">
            <a:avLst/>
          </a:prstGeom>
          <a:noFill/>
        </p:spPr>
        <p:txBody>
          <a:bodyPr wrap="square" rtlCol="0">
            <a:spAutoFit/>
          </a:bodyPr>
          <a:lstStyle/>
          <a:p>
            <a:r>
              <a:rPr lang="en-US" sz="2800" b="1" dirty="0"/>
              <a:t>Does your work specialize in a particular area? </a:t>
            </a:r>
            <a:endParaRPr lang="en-US" sz="2800" dirty="0"/>
          </a:p>
          <a:p>
            <a:endParaRPr lang="en-US" dirty="0"/>
          </a:p>
        </p:txBody>
      </p:sp>
    </p:spTree>
    <p:extLst>
      <p:ext uri="{BB962C8B-B14F-4D97-AF65-F5344CB8AC3E}">
        <p14:creationId xmlns:p14="http://schemas.microsoft.com/office/powerpoint/2010/main" xmlns="" val="105614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PLASC Membership</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5254" y="1447800"/>
            <a:ext cx="7028329" cy="304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5" name="TextBox 4"/>
          <p:cNvSpPr txBox="1"/>
          <p:nvPr/>
        </p:nvSpPr>
        <p:spPr>
          <a:xfrm>
            <a:off x="2394527" y="4724400"/>
            <a:ext cx="3951018" cy="523220"/>
          </a:xfrm>
          <a:prstGeom prst="rect">
            <a:avLst/>
          </a:prstGeom>
          <a:noFill/>
        </p:spPr>
        <p:txBody>
          <a:bodyPr wrap="none" rtlCol="0">
            <a:spAutoFit/>
          </a:bodyPr>
          <a:lstStyle/>
          <a:p>
            <a:r>
              <a:rPr lang="en-US" sz="2800" b="1" dirty="0"/>
              <a:t>Why did you join PLASC? </a:t>
            </a:r>
            <a:endParaRPr lang="en-US" sz="2800" dirty="0"/>
          </a:p>
        </p:txBody>
      </p:sp>
    </p:spTree>
    <p:extLst>
      <p:ext uri="{BB962C8B-B14F-4D97-AF65-F5344CB8AC3E}">
        <p14:creationId xmlns:p14="http://schemas.microsoft.com/office/powerpoint/2010/main" xmlns="" val="82023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PLASC Membership</a:t>
            </a:r>
            <a:endParaRPr lang="en-US" b="1"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marL="0" indent="0">
              <a:buNone/>
            </a:pPr>
            <a:r>
              <a:rPr lang="en-US" sz="3800" b="1" dirty="0" smtClean="0"/>
              <a:t>What do you most value about the PLASC roundtable?</a:t>
            </a:r>
          </a:p>
          <a:p>
            <a:pPr marL="0" indent="0">
              <a:buNone/>
            </a:pPr>
            <a:endParaRPr lang="en-US" sz="2600" dirty="0" smtClean="0"/>
          </a:p>
          <a:p>
            <a:pPr marL="0" indent="0">
              <a:buNone/>
            </a:pPr>
            <a:r>
              <a:rPr lang="en-US" dirty="0" smtClean="0"/>
              <a:t>Respondents</a:t>
            </a:r>
            <a:r>
              <a:rPr lang="en-US" dirty="0"/>
              <a:t>’ comments, twenty-seven in all, indicated that those members valued the roundtable for three reasons: </a:t>
            </a:r>
          </a:p>
          <a:p>
            <a:endParaRPr lang="en-US" dirty="0"/>
          </a:p>
          <a:p>
            <a:r>
              <a:rPr lang="en-US" b="1" dirty="0" smtClean="0"/>
              <a:t>Networking </a:t>
            </a:r>
            <a:r>
              <a:rPr lang="en-US" b="1" dirty="0"/>
              <a:t>opportunities (11 responses)</a:t>
            </a:r>
          </a:p>
          <a:p>
            <a:r>
              <a:rPr lang="en-US" b="1" dirty="0" smtClean="0"/>
              <a:t>Learning </a:t>
            </a:r>
            <a:r>
              <a:rPr lang="en-US" b="1" dirty="0"/>
              <a:t>and information-sharing opportunities (10 responses)</a:t>
            </a:r>
          </a:p>
          <a:p>
            <a:r>
              <a:rPr lang="en-US" b="1" dirty="0" smtClean="0"/>
              <a:t>Support </a:t>
            </a:r>
            <a:r>
              <a:rPr lang="en-US" b="1" dirty="0"/>
              <a:t>and identification from like-minded librarians and institutions (12 responses)</a:t>
            </a:r>
          </a:p>
          <a:p>
            <a:pPr marL="0" indent="0">
              <a:buNone/>
            </a:pPr>
            <a:endParaRPr lang="en-US" dirty="0" smtClean="0"/>
          </a:p>
          <a:p>
            <a:pPr marL="0" indent="0">
              <a:buNone/>
            </a:pPr>
            <a:r>
              <a:rPr lang="en-US" dirty="0" smtClean="0"/>
              <a:t>In </a:t>
            </a:r>
            <a:r>
              <a:rPr lang="en-US" dirty="0"/>
              <a:t>some responses, more than one reason was indicated; for example, several responses appreciated the opportunity to network with others and exchange ideas. </a:t>
            </a:r>
          </a:p>
          <a:p>
            <a:pPr marL="0" indent="0">
              <a:buNone/>
            </a:pPr>
            <a:endParaRPr lang="en-US" dirty="0"/>
          </a:p>
        </p:txBody>
      </p:sp>
    </p:spTree>
    <p:extLst>
      <p:ext uri="{BB962C8B-B14F-4D97-AF65-F5344CB8AC3E}">
        <p14:creationId xmlns:p14="http://schemas.microsoft.com/office/powerpoint/2010/main" xmlns="" val="1399854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121</TotalTime>
  <Words>1271</Words>
  <Application>Microsoft Office PowerPoint</Application>
  <PresentationFormat>On-screen Show (4:3)</PresentationFormat>
  <Paragraphs>197</Paragraphs>
  <Slides>16</Slides>
  <Notes>13</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PLASC Member Survey:  Who’s our crowd?</vt:lpstr>
      <vt:lpstr>General Demographics</vt:lpstr>
      <vt:lpstr>General Demographics</vt:lpstr>
      <vt:lpstr>Job Demographics</vt:lpstr>
      <vt:lpstr>Job Demographics</vt:lpstr>
      <vt:lpstr>Job Demographics</vt:lpstr>
      <vt:lpstr>Job Demographics</vt:lpstr>
      <vt:lpstr>PLASC Membership</vt:lpstr>
      <vt:lpstr>PLASC Membership</vt:lpstr>
      <vt:lpstr>PLASC Membership</vt:lpstr>
      <vt:lpstr>Are you subscribed to the PLASC listserv?</vt:lpstr>
      <vt:lpstr>How often do you visit the roundtable web page? What information are you seeking?</vt:lpstr>
      <vt:lpstr>PLASC Membership</vt:lpstr>
      <vt:lpstr>PLASC Membership</vt:lpstr>
      <vt:lpstr>PLASC Member survey</vt:lpstr>
      <vt:lpstr>Questions? Comments?</vt:lpstr>
    </vt:vector>
  </TitlesOfParts>
  <Company>Boston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Pruitt</dc:creator>
  <cp:lastModifiedBy>jseemill</cp:lastModifiedBy>
  <cp:revision>14</cp:revision>
  <dcterms:created xsi:type="dcterms:W3CDTF">2013-08-05T13:57:13Z</dcterms:created>
  <dcterms:modified xsi:type="dcterms:W3CDTF">2013-08-06T19:15:26Z</dcterms:modified>
</cp:coreProperties>
</file>