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6"/>
  </p:notesMasterIdLst>
  <p:sldIdLst>
    <p:sldId id="260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0BCA9-FD4E-BC41-BC2A-E40351A54EF4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846B4-7478-D646-B0B8-6B4B373928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6067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846B4-7478-D646-B0B8-6B4B3739287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5803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846B4-7478-D646-B0B8-6B4B3739287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989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A78C-E72C-4E76-B033-1C6E88EF3B60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A4A2-E51B-4500-A5CB-CD8303FF1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60000">
        <p:cut/>
      </p:transition>
    </mc:Choice>
    <mc:Fallback>
      <p:transition advClick="0" advTm="60000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A78C-E72C-4E76-B033-1C6E88EF3B60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A4A2-E51B-4500-A5CB-CD8303FF1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60000">
        <p:cut/>
      </p:transition>
    </mc:Choice>
    <mc:Fallback>
      <p:transition advClick="0" advTm="60000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A78C-E72C-4E76-B033-1C6E88EF3B60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A4A2-E51B-4500-A5CB-CD8303FF1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60000">
        <p:cut/>
      </p:transition>
    </mc:Choice>
    <mc:Fallback>
      <p:transition advClick="0" advTm="6000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A78C-E72C-4E76-B033-1C6E88EF3B60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A4A2-E51B-4500-A5CB-CD8303FF1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60000">
        <p:cut/>
      </p:transition>
    </mc:Choice>
    <mc:Fallback>
      <p:transition advClick="0" advTm="60000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A78C-E72C-4E76-B033-1C6E88EF3B60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A4A2-E51B-4500-A5CB-CD8303FF1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60000">
        <p:cut/>
      </p:transition>
    </mc:Choice>
    <mc:Fallback>
      <p:transition advClick="0" advTm="60000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A78C-E72C-4E76-B033-1C6E88EF3B60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A4A2-E51B-4500-A5CB-CD8303FF1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60000">
        <p:cut/>
      </p:transition>
    </mc:Choice>
    <mc:Fallback>
      <p:transition advClick="0" advTm="6000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A78C-E72C-4E76-B033-1C6E88EF3B60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A4A2-E51B-4500-A5CB-CD8303FF1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60000">
        <p:cut/>
      </p:transition>
    </mc:Choice>
    <mc:Fallback>
      <p:transition advClick="0" advTm="60000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A78C-E72C-4E76-B033-1C6E88EF3B60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A4A2-E51B-4500-A5CB-CD8303FF1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60000">
        <p:cut/>
      </p:transition>
    </mc:Choice>
    <mc:Fallback>
      <p:transition advClick="0" advTm="60000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A78C-E72C-4E76-B033-1C6E88EF3B60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A4A2-E51B-4500-A5CB-CD8303FF1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60000">
        <p:cut/>
      </p:transition>
    </mc:Choice>
    <mc:Fallback>
      <p:transition advClick="0" advTm="6000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A78C-E72C-4E76-B033-1C6E88EF3B60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A4A2-E51B-4500-A5CB-CD8303FF1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60000">
        <p:cut/>
      </p:transition>
    </mc:Choice>
    <mc:Fallback>
      <p:transition advClick="0" advTm="60000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A78C-E72C-4E76-B033-1C6E88EF3B60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A4A2-E51B-4500-A5CB-CD8303FF1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60000">
        <p:cut/>
      </p:transition>
    </mc:Choice>
    <mc:Fallback>
      <p:transition advClick="0" advTm="6000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BA78C-E72C-4E76-B033-1C6E88EF3B60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6A4A2-E51B-4500-A5CB-CD8303FF1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>
    <mc:Choice xmlns:p14="http://schemas.microsoft.com/office/powerpoint/2010/main" xmlns="" Requires="p14">
      <p:transition p14:dur="100" advClick="0" advTm="60000">
        <p:cut/>
      </p:transition>
    </mc:Choice>
    <mc:Fallback>
      <p:transition advClick="0" advTm="60000"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WR.jpg"/>
          <p:cNvPicPr>
            <a:picLocks noChangeAspect="1"/>
          </p:cNvPicPr>
          <p:nvPr/>
        </p:nvPicPr>
        <p:blipFill>
          <a:blip r:embed="rId2">
            <a:alphaModFix amt="67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3175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26670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Lost and Found:</a:t>
            </a:r>
          </a:p>
          <a:p>
            <a:r>
              <a:rPr lang="en-US" sz="3200" dirty="0" smtClean="0"/>
              <a:t>Archives at the Tacoma Public Library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2400" y="3940314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Jean E. Fisher</a:t>
            </a:r>
          </a:p>
          <a:p>
            <a:r>
              <a:rPr lang="en-US" sz="2000" dirty="0" smtClean="0"/>
              <a:t>Northwest Room Librarian/Archivist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546119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Manuscript Collections</a:t>
            </a:r>
            <a:endParaRPr lang="en-US" dirty="0"/>
          </a:p>
        </p:txBody>
      </p:sp>
      <p:pic>
        <p:nvPicPr>
          <p:cNvPr id="5" name="Picture 4" descr="DSC00162.jpg"/>
          <p:cNvPicPr>
            <a:picLocks noChangeAspect="1"/>
          </p:cNvPicPr>
          <p:nvPr/>
        </p:nvPicPr>
        <p:blipFill>
          <a:blip r:embed="rId3" cstate="screen">
            <a:alphaModFix amt="82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45139" y="1752600"/>
            <a:ext cx="5046461" cy="4419600"/>
          </a:xfrm>
          <a:prstGeom prst="rect">
            <a:avLst/>
          </a:prstGeom>
        </p:spPr>
      </p:pic>
      <p:pic>
        <p:nvPicPr>
          <p:cNvPr id="6" name="Picture 5" descr="DSC0016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33922" y="1676401"/>
            <a:ext cx="5057678" cy="4495800"/>
          </a:xfrm>
          <a:prstGeom prst="rect">
            <a:avLst/>
          </a:prstGeom>
        </p:spPr>
      </p:pic>
      <p:pic>
        <p:nvPicPr>
          <p:cNvPr id="7" name="Picture 6" descr="DSC00172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29150" y="1676400"/>
            <a:ext cx="5062450" cy="4495800"/>
          </a:xfrm>
          <a:prstGeom prst="rect">
            <a:avLst/>
          </a:prstGeom>
        </p:spPr>
      </p:pic>
      <p:pic>
        <p:nvPicPr>
          <p:cNvPr id="8" name="Picture 7" descr="DSC01671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62399" y="1627909"/>
            <a:ext cx="5084381" cy="4544291"/>
          </a:xfrm>
          <a:prstGeom prst="rect">
            <a:avLst/>
          </a:prstGeom>
        </p:spPr>
      </p:pic>
      <p:pic>
        <p:nvPicPr>
          <p:cNvPr id="11" name="Picture 10" descr="Screen shot 2013-08-04 at 9.35.51 AM.pn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038600" y="1055264"/>
            <a:ext cx="4642681" cy="53455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Screen shot 2013-08-04 at 10.02.20 AM.pn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581400" y="1554610"/>
            <a:ext cx="5486400" cy="40316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228600" y="1600200"/>
            <a:ext cx="40386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Survey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Inventory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Intellectual &amp; physical control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Preservation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Description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Public awareness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and access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60000">
        <p:cut/>
      </p:transition>
    </mc:Choice>
    <mc:Fallback>
      <p:transition advClick="0" advTm="6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Architectural Plans </a:t>
            </a:r>
            <a:br>
              <a:rPr lang="en-US" dirty="0" smtClean="0"/>
            </a:br>
            <a:r>
              <a:rPr lang="en-US" dirty="0" smtClean="0"/>
              <a:t>Inventory and Preservation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33800" y="1600200"/>
            <a:ext cx="5257800" cy="4648200"/>
          </a:xfrm>
          <a:prstGeom prst="rect">
            <a:avLst/>
          </a:prstGeom>
        </p:spPr>
      </p:pic>
      <p:pic>
        <p:nvPicPr>
          <p:cNvPr id="102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7337" y="1600200"/>
            <a:ext cx="528897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SC0162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49040" y="1600200"/>
            <a:ext cx="5252719" cy="4648200"/>
          </a:xfrm>
          <a:prstGeom prst="rect">
            <a:avLst/>
          </a:prstGeom>
        </p:spPr>
      </p:pic>
      <p:pic>
        <p:nvPicPr>
          <p:cNvPr id="4" name="Picture 3" descr="DSC01638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54120" y="1600200"/>
            <a:ext cx="5237480" cy="4648199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33800" y="1600200"/>
            <a:ext cx="5257800" cy="46482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33800" y="1600200"/>
            <a:ext cx="2743200" cy="46482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77000" y="1600200"/>
            <a:ext cx="2514600" cy="4648200"/>
          </a:xfrm>
          <a:prstGeom prst="rect">
            <a:avLst/>
          </a:prstGeom>
        </p:spPr>
      </p:pic>
      <p:pic>
        <p:nvPicPr>
          <p:cNvPr id="11" name="Picture 10" descr="Screen shot 2013-08-04 at 10.40.35 AM.png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352800" y="1447800"/>
            <a:ext cx="5715000" cy="4876800"/>
          </a:xfrm>
          <a:prstGeom prst="rect">
            <a:avLst/>
          </a:prstGeom>
        </p:spPr>
      </p:pic>
      <p:sp>
        <p:nvSpPr>
          <p:cNvPr id="16" name="Donut 15"/>
          <p:cNvSpPr/>
          <p:nvPr/>
        </p:nvSpPr>
        <p:spPr>
          <a:xfrm>
            <a:off x="3657600" y="3581400"/>
            <a:ext cx="1295400" cy="457200"/>
          </a:xfrm>
          <a:prstGeom prst="donut">
            <a:avLst>
              <a:gd name="adj" fmla="val 14583"/>
            </a:avLst>
          </a:prstGeom>
          <a:ln w="6350" cmpd="sng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1600200"/>
            <a:ext cx="3200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Grant funding for supplies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Intern &amp; volunteer help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Preservation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Access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60000">
        <p:cut/>
      </p:transition>
    </mc:Choice>
    <mc:Fallback>
      <p:transition advClick="0" advTm="6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Leveraging Community Resources</a:t>
            </a:r>
            <a:endParaRPr lang="en-US" dirty="0"/>
          </a:p>
        </p:txBody>
      </p:sp>
      <p:pic>
        <p:nvPicPr>
          <p:cNvPr id="6" name="Picture 5" descr="sms-jan-2013-322-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657600" y="1524000"/>
            <a:ext cx="5334000" cy="40545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28600" y="1295400"/>
            <a:ext cx="3657600" cy="5293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Preservation</a:t>
            </a:r>
          </a:p>
          <a:p>
            <a:pPr marL="742950" lvl="1" indent="-285750">
              <a:buFont typeface="Arial"/>
              <a:buChar char="•"/>
            </a:pPr>
            <a:r>
              <a:rPr lang="en-US" sz="3200" dirty="0" smtClean="0"/>
              <a:t>Reel-to-reel audio tape digitization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Discovery tools</a:t>
            </a:r>
          </a:p>
          <a:p>
            <a:pPr marL="742950" lvl="1" indent="-285750">
              <a:buFont typeface="Arial"/>
              <a:buChar char="•"/>
            </a:pPr>
            <a:r>
              <a:rPr lang="en-US" sz="3200" dirty="0" smtClean="0"/>
              <a:t>Genealogical society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New content</a:t>
            </a:r>
          </a:p>
          <a:p>
            <a:pPr marL="742950" lvl="1" indent="-285750">
              <a:buFont typeface="Arial"/>
              <a:buChar char="•"/>
            </a:pPr>
            <a:r>
              <a:rPr lang="en-US" sz="3200" dirty="0" smtClean="0"/>
              <a:t>Oral history project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60000">
        <p:cut/>
      </p:transition>
    </mc:Choice>
    <mc:Fallback>
      <p:transition advClick="0" advTm="6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1098</TotalTime>
  <Words>63</Words>
  <Application>Microsoft Macintosh PowerPoint</Application>
  <PresentationFormat>On-screen Show (4:3)</PresentationFormat>
  <Paragraphs>26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Manuscript Collections</vt:lpstr>
      <vt:lpstr>Architectural Plans  Inventory and Preservation</vt:lpstr>
      <vt:lpstr>Leveraging Community Resources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Northwest Room  Tacoma Public Library</dc:title>
  <dc:creator>staff</dc:creator>
  <cp:lastModifiedBy>jseemill</cp:lastModifiedBy>
  <cp:revision>56</cp:revision>
  <dcterms:created xsi:type="dcterms:W3CDTF">2013-07-25T00:29:25Z</dcterms:created>
  <dcterms:modified xsi:type="dcterms:W3CDTF">2013-08-06T19:29:58Z</dcterms:modified>
</cp:coreProperties>
</file>