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1"/>
  </p:notesMasterIdLst>
  <p:sldIdLst>
    <p:sldId id="256" r:id="rId2"/>
    <p:sldId id="257" r:id="rId3"/>
    <p:sldId id="258" r:id="rId4"/>
    <p:sldId id="259"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60" r:id="rId26"/>
    <p:sldId id="261" r:id="rId27"/>
    <p:sldId id="262" r:id="rId28"/>
    <p:sldId id="263" r:id="rId29"/>
    <p:sldId id="26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94660"/>
  </p:normalViewPr>
  <p:slideViewPr>
    <p:cSldViewPr snapToGrid="0" snapToObjects="1">
      <p:cViewPr varScale="1">
        <p:scale>
          <a:sx n="84" d="100"/>
          <a:sy n="84" d="100"/>
        </p:scale>
        <p:origin x="149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CD9F45-F3AD-4442-9844-FEE36592B501}" type="datetimeFigureOut">
              <a:rPr lang="en-US" smtClean="0"/>
              <a:pPr/>
              <a:t>8/13/2014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92F33E-7CAF-3646-9444-47892873E0CA}" type="slidenum">
              <a:rPr lang="en-US" smtClean="0"/>
              <a:pPr/>
              <a:t>‹#›</a:t>
            </a:fld>
            <a:endParaRPr lang="en-US"/>
          </a:p>
        </p:txBody>
      </p:sp>
    </p:spTree>
    <p:extLst>
      <p:ext uri="{BB962C8B-B14F-4D97-AF65-F5344CB8AC3E}">
        <p14:creationId xmlns:p14="http://schemas.microsoft.com/office/powerpoint/2010/main" val="4200834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54F02A-7E5D-4022-9ACD-12A4A449D808}" type="slidenum">
              <a:rPr lang="en-US" smtClean="0"/>
              <a:pPr/>
              <a:t>9</a:t>
            </a:fld>
            <a:endParaRPr lang="en-US"/>
          </a:p>
        </p:txBody>
      </p:sp>
    </p:spTree>
    <p:extLst>
      <p:ext uri="{BB962C8B-B14F-4D97-AF65-F5344CB8AC3E}">
        <p14:creationId xmlns:p14="http://schemas.microsoft.com/office/powerpoint/2010/main" val="3706743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C0B7DED-D4C5-D642-AFF7-4745FB4130E3}" type="datetimeFigureOut">
              <a:rPr lang="en-US" smtClean="0"/>
              <a:pPr/>
              <a:t>8/13/2014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47AD2-D5F0-4A44-8B27-6E52877322E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0C0B7DED-D4C5-D642-AFF7-4745FB4130E3}" type="datetimeFigureOut">
              <a:rPr lang="en-US" smtClean="0"/>
              <a:pPr/>
              <a:t>8/13/2014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47AD2-D5F0-4A44-8B27-6E52877322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C0B7DED-D4C5-D642-AFF7-4745FB4130E3}" type="datetimeFigureOut">
              <a:rPr lang="en-US" smtClean="0"/>
              <a:pPr/>
              <a:t>8/13/2014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0C0B7DED-D4C5-D642-AFF7-4745FB4130E3}" type="datetimeFigureOut">
              <a:rPr lang="en-US" smtClean="0"/>
              <a:pPr/>
              <a:t>8/13/2014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0C0B7DED-D4C5-D642-AFF7-4745FB4130E3}" type="datetimeFigureOut">
              <a:rPr lang="en-US" smtClean="0"/>
              <a:pPr/>
              <a:t>8/13/2014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C0B7DED-D4C5-D642-AFF7-4745FB4130E3}" type="datetimeFigureOut">
              <a:rPr lang="en-US" smtClean="0"/>
              <a:pPr/>
              <a:t>8/13/2014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47AD2-D5F0-4A44-8B27-6E52877322EE}"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C0B7DED-D4C5-D642-AFF7-4745FB4130E3}" type="datetimeFigureOut">
              <a:rPr lang="en-US" smtClean="0"/>
              <a:pPr/>
              <a:t>8/13/2014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47AD2-D5F0-4A44-8B27-6E52877322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C0B7DED-D4C5-D642-AFF7-4745FB4130E3}" type="datetimeFigureOut">
              <a:rPr lang="en-US" smtClean="0"/>
              <a:pPr/>
              <a:t>8/13/2014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47AD2-D5F0-4A44-8B27-6E52877322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C0B7DED-D4C5-D642-AFF7-4745FB4130E3}" type="datetimeFigureOut">
              <a:rPr lang="en-US" smtClean="0"/>
              <a:pPr/>
              <a:t>8/13/2014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0B7DED-D4C5-D642-AFF7-4745FB4130E3}" type="datetimeFigureOut">
              <a:rPr lang="en-US" smtClean="0"/>
              <a:pPr/>
              <a:t>8/13/2014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47AD2-D5F0-4A44-8B27-6E52877322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0C0B7DED-D4C5-D642-AFF7-4745FB4130E3}" type="datetimeFigureOut">
              <a:rPr lang="en-US" smtClean="0"/>
              <a:pPr/>
              <a:t>8/13/2014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47AD2-D5F0-4A44-8B27-6E52877322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0C0B7DED-D4C5-D642-AFF7-4745FB4130E3}" type="datetimeFigureOut">
              <a:rPr lang="en-US" smtClean="0"/>
              <a:pPr/>
              <a:t>8/13/2014</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10147AD2-D5F0-4A44-8B27-6E52877322EE}" type="slidenum">
              <a:rPr lang="en-US" smtClean="0"/>
              <a:pPr/>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C0B7DED-D4C5-D642-AFF7-4745FB4130E3}" type="datetimeFigureOut">
              <a:rPr lang="en-US" smtClean="0"/>
              <a:pPr/>
              <a:t>8/13/2014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147AD2-D5F0-4A44-8B27-6E52877322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0B7DED-D4C5-D642-AFF7-4745FB4130E3}" type="datetimeFigureOut">
              <a:rPr lang="en-US" smtClean="0"/>
              <a:pPr/>
              <a:t>8/13/2014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147AD2-D5F0-4A44-8B27-6E52877322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0C0B7DED-D4C5-D642-AFF7-4745FB4130E3}" type="datetimeFigureOut">
              <a:rPr lang="en-US" smtClean="0"/>
              <a:pPr/>
              <a:t>8/13/2014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47AD2-D5F0-4A44-8B27-6E52877322E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0C0B7DED-D4C5-D642-AFF7-4745FB4130E3}" type="datetimeFigureOut">
              <a:rPr lang="en-US" smtClean="0"/>
              <a:pPr/>
              <a:t>8/13/2014</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10147AD2-D5F0-4A44-8B27-6E52877322EE}" type="slidenum">
              <a:rPr lang="en-US" smtClean="0"/>
              <a:pPr/>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tiny.cc/ead3-surve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Encoded Archival Description Roundtable</a:t>
            </a:r>
            <a:endParaRPr lang="en-US" dirty="0"/>
          </a:p>
        </p:txBody>
      </p:sp>
      <p:sp>
        <p:nvSpPr>
          <p:cNvPr id="3" name="Subtitle 2"/>
          <p:cNvSpPr>
            <a:spLocks noGrp="1"/>
          </p:cNvSpPr>
          <p:nvPr>
            <p:ph type="subTitle" idx="1"/>
          </p:nvPr>
        </p:nvSpPr>
        <p:spPr/>
        <p:txBody>
          <a:bodyPr/>
          <a:lstStyle/>
          <a:p>
            <a:r>
              <a:rPr lang="en-US" dirty="0" smtClean="0"/>
              <a:t>Society of American Archivists</a:t>
            </a:r>
          </a:p>
          <a:p>
            <a:r>
              <a:rPr lang="en-US" dirty="0" smtClean="0"/>
              <a:t>Annual Meeting</a:t>
            </a:r>
          </a:p>
          <a:p>
            <a:r>
              <a:rPr lang="en-US" dirty="0" smtClean="0"/>
              <a:t>2014 August 13</a:t>
            </a:r>
            <a:endParaRPr lang="en-US" dirty="0"/>
          </a:p>
        </p:txBody>
      </p:sp>
    </p:spTree>
    <p:extLst>
      <p:ext uri="{BB962C8B-B14F-4D97-AF65-F5344CB8AC3E}">
        <p14:creationId xmlns:p14="http://schemas.microsoft.com/office/powerpoint/2010/main" val="1154029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Plan</a:t>
            </a:r>
            <a:endParaRPr lang="en-US" dirty="0"/>
          </a:p>
        </p:txBody>
      </p:sp>
      <p:sp>
        <p:nvSpPr>
          <p:cNvPr id="3" name="Content Placeholder 2"/>
          <p:cNvSpPr>
            <a:spLocks noGrp="1"/>
          </p:cNvSpPr>
          <p:nvPr>
            <p:ph idx="1"/>
          </p:nvPr>
        </p:nvSpPr>
        <p:spPr/>
        <p:txBody>
          <a:bodyPr>
            <a:normAutofit/>
          </a:bodyPr>
          <a:lstStyle/>
          <a:p>
            <a:r>
              <a:rPr lang="en-US" dirty="0" smtClean="0"/>
              <a:t>Review final spreadsheet showing EAD 2002 -&gt; EAD3 migration paths when it becomes available</a:t>
            </a:r>
          </a:p>
          <a:p>
            <a:r>
              <a:rPr lang="en-US" dirty="0" smtClean="0"/>
              <a:t>Determine a specific work plan and write summary document</a:t>
            </a:r>
            <a:endParaRPr lang="en-US" dirty="0"/>
          </a:p>
        </p:txBody>
      </p:sp>
    </p:spTree>
    <p:extLst>
      <p:ext uri="{BB962C8B-B14F-4D97-AF65-F5344CB8AC3E}">
        <p14:creationId xmlns:p14="http://schemas.microsoft.com/office/powerpoint/2010/main" val="1692199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Systems and Infrastructure Subgroup</a:t>
            </a:r>
            <a:endParaRPr lang="en-US" dirty="0"/>
          </a:p>
        </p:txBody>
      </p:sp>
    </p:spTree>
    <p:extLst>
      <p:ext uri="{BB962C8B-B14F-4D97-AF65-F5344CB8AC3E}">
        <p14:creationId xmlns:p14="http://schemas.microsoft.com/office/powerpoint/2010/main" val="3429849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Our Study Group</a:t>
            </a:r>
            <a:endParaRPr lang="en-US" b="1" dirty="0"/>
          </a:p>
        </p:txBody>
      </p:sp>
      <p:sp>
        <p:nvSpPr>
          <p:cNvPr id="3" name="Content Placeholder 2"/>
          <p:cNvSpPr>
            <a:spLocks noGrp="1"/>
          </p:cNvSpPr>
          <p:nvPr>
            <p:ph idx="1"/>
          </p:nvPr>
        </p:nvSpPr>
        <p:spPr/>
        <p:txBody>
          <a:bodyPr/>
          <a:lstStyle/>
          <a:p>
            <a:r>
              <a:rPr lang="en-US" dirty="0" smtClean="0"/>
              <a:t>Nicole Blechynden (Heart Mountain Wyoming Foundation)</a:t>
            </a:r>
          </a:p>
          <a:p>
            <a:r>
              <a:rPr lang="en-US" dirty="0" smtClean="0"/>
              <a:t>Ben Bromley (Library of Virginia)</a:t>
            </a:r>
          </a:p>
          <a:p>
            <a:r>
              <a:rPr lang="en-US" dirty="0" smtClean="0"/>
              <a:t>Mark Custer (Yale University Library)</a:t>
            </a:r>
          </a:p>
          <a:p>
            <a:r>
              <a:rPr lang="en-US" dirty="0" smtClean="0"/>
              <a:t>Adrian Turner (California Digital Library)</a:t>
            </a:r>
            <a:endParaRPr lang="en-US" dirty="0"/>
          </a:p>
        </p:txBody>
      </p:sp>
    </p:spTree>
    <p:extLst>
      <p:ext uri="{BB962C8B-B14F-4D97-AF65-F5344CB8AC3E}">
        <p14:creationId xmlns:p14="http://schemas.microsoft.com/office/powerpoint/2010/main" val="35352030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Our Focus</a:t>
            </a:r>
            <a:endParaRPr lang="en-US" b="1" dirty="0"/>
          </a:p>
        </p:txBody>
      </p:sp>
      <p:sp>
        <p:nvSpPr>
          <p:cNvPr id="3" name="Content Placeholder 2"/>
          <p:cNvSpPr>
            <a:spLocks noGrp="1"/>
          </p:cNvSpPr>
          <p:nvPr>
            <p:ph idx="1"/>
          </p:nvPr>
        </p:nvSpPr>
        <p:spPr/>
        <p:txBody>
          <a:bodyPr>
            <a:normAutofit/>
          </a:bodyPr>
          <a:lstStyle/>
          <a:p>
            <a:r>
              <a:rPr lang="en-US" dirty="0" smtClean="0"/>
              <a:t>EAD authoring tools, archival management systems, EAD publication platforms, and specialized EAD migration/conversion tools</a:t>
            </a:r>
          </a:p>
          <a:p>
            <a:endParaRPr lang="en-US" dirty="0" smtClean="0"/>
          </a:p>
          <a:p>
            <a:r>
              <a:rPr lang="en-US" dirty="0" smtClean="0"/>
              <a:t>EAD consortia and aggregators</a:t>
            </a:r>
          </a:p>
          <a:p>
            <a:endParaRPr lang="en-US" dirty="0" smtClean="0"/>
          </a:p>
          <a:p>
            <a:endParaRPr lang="en-US" dirty="0"/>
          </a:p>
          <a:p>
            <a:pPr marL="0" indent="0">
              <a:buNone/>
            </a:pPr>
            <a:endParaRPr lang="en-US" dirty="0" smtClean="0"/>
          </a:p>
        </p:txBody>
      </p:sp>
    </p:spTree>
    <p:extLst>
      <p:ext uri="{BB962C8B-B14F-4D97-AF65-F5344CB8AC3E}">
        <p14:creationId xmlns:p14="http://schemas.microsoft.com/office/powerpoint/2010/main" val="4188612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Our Game Plan</a:t>
            </a:r>
            <a:endParaRPr lang="en-US" b="1" dirty="0"/>
          </a:p>
        </p:txBody>
      </p:sp>
      <p:sp>
        <p:nvSpPr>
          <p:cNvPr id="3" name="Content Placeholder 2"/>
          <p:cNvSpPr>
            <a:spLocks noGrp="1"/>
          </p:cNvSpPr>
          <p:nvPr>
            <p:ph idx="1"/>
          </p:nvPr>
        </p:nvSpPr>
        <p:spPr/>
        <p:txBody>
          <a:bodyPr/>
          <a:lstStyle/>
          <a:p>
            <a:r>
              <a:rPr lang="en-US" dirty="0" smtClean="0"/>
              <a:t>Survey EAD consortia and developers (in progress!)</a:t>
            </a:r>
          </a:p>
          <a:p>
            <a:endParaRPr lang="en-US" dirty="0" smtClean="0"/>
          </a:p>
          <a:p>
            <a:r>
              <a:rPr lang="en-US" dirty="0" smtClean="0"/>
              <a:t>What are their plans for transitioning to support EAD3?</a:t>
            </a:r>
            <a:endParaRPr lang="en-US" dirty="0"/>
          </a:p>
        </p:txBody>
      </p:sp>
    </p:spTree>
    <p:extLst>
      <p:ext uri="{BB962C8B-B14F-4D97-AF65-F5344CB8AC3E}">
        <p14:creationId xmlns:p14="http://schemas.microsoft.com/office/powerpoint/2010/main" val="759904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Survey Results So Far</a:t>
            </a:r>
          </a:p>
        </p:txBody>
      </p:sp>
      <p:sp>
        <p:nvSpPr>
          <p:cNvPr id="3" name="Content Placeholder 2"/>
          <p:cNvSpPr>
            <a:spLocks noGrp="1"/>
          </p:cNvSpPr>
          <p:nvPr>
            <p:ph idx="1"/>
          </p:nvPr>
        </p:nvSpPr>
        <p:spPr/>
        <p:txBody>
          <a:bodyPr>
            <a:normAutofit fontScale="77500" lnSpcReduction="20000"/>
          </a:bodyPr>
          <a:lstStyle/>
          <a:p>
            <a:pPr>
              <a:lnSpc>
                <a:spcPct val="90000"/>
              </a:lnSpc>
              <a:spcBef>
                <a:spcPts val="1800"/>
              </a:spcBef>
            </a:pPr>
            <a:r>
              <a:rPr lang="en-US" sz="3000" dirty="0"/>
              <a:t>8 respondents, most identify as aggregators</a:t>
            </a:r>
          </a:p>
          <a:p>
            <a:pPr>
              <a:lnSpc>
                <a:spcPct val="90000"/>
              </a:lnSpc>
              <a:spcBef>
                <a:spcPts val="1800"/>
              </a:spcBef>
            </a:pPr>
            <a:r>
              <a:rPr lang="en-US" sz="3000" dirty="0"/>
              <a:t>Implementation of EAD3 will take from 6 months to 3 years </a:t>
            </a:r>
            <a:r>
              <a:rPr lang="en-US" sz="3000" dirty="0" smtClean="0"/>
              <a:t>due </a:t>
            </a:r>
            <a:r>
              <a:rPr lang="en-US" sz="3000" dirty="0"/>
              <a:t>to development cycles</a:t>
            </a:r>
          </a:p>
          <a:p>
            <a:pPr>
              <a:lnSpc>
                <a:spcPct val="90000"/>
              </a:lnSpc>
              <a:spcBef>
                <a:spcPts val="1800"/>
              </a:spcBef>
            </a:pPr>
            <a:r>
              <a:rPr lang="en-US" sz="3000" dirty="0"/>
              <a:t>Continued/dual support for EAD 2002 </a:t>
            </a:r>
            <a:r>
              <a:rPr lang="en-US" sz="3000" dirty="0" smtClean="0"/>
              <a:t>is expected </a:t>
            </a:r>
            <a:r>
              <a:rPr lang="en-US" sz="3000" dirty="0"/>
              <a:t>to remain for the foreseeable future</a:t>
            </a:r>
          </a:p>
          <a:p>
            <a:pPr>
              <a:lnSpc>
                <a:spcPct val="90000"/>
              </a:lnSpc>
              <a:spcBef>
                <a:spcPts val="1800"/>
              </a:spcBef>
            </a:pPr>
            <a:r>
              <a:rPr lang="en-US" sz="3000" dirty="0"/>
              <a:t>Training is not likely but documentation updates will occur</a:t>
            </a:r>
          </a:p>
          <a:p>
            <a:pPr>
              <a:lnSpc>
                <a:spcPct val="90000"/>
              </a:lnSpc>
              <a:spcBef>
                <a:spcPts val="1800"/>
              </a:spcBef>
            </a:pPr>
            <a:r>
              <a:rPr lang="en-US" sz="3000" dirty="0"/>
              <a:t>No cost </a:t>
            </a:r>
            <a:r>
              <a:rPr lang="en-US" sz="3000" dirty="0" smtClean="0"/>
              <a:t>increases are expected</a:t>
            </a:r>
          </a:p>
        </p:txBody>
      </p:sp>
    </p:spTree>
    <p:extLst>
      <p:ext uri="{BB962C8B-B14F-4D97-AF65-F5344CB8AC3E}">
        <p14:creationId xmlns:p14="http://schemas.microsoft.com/office/powerpoint/2010/main" val="1749644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Survey is Still Active</a:t>
            </a:r>
          </a:p>
        </p:txBody>
      </p:sp>
      <p:sp>
        <p:nvSpPr>
          <p:cNvPr id="3" name="Content Placeholder 2"/>
          <p:cNvSpPr>
            <a:spLocks noGrp="1"/>
          </p:cNvSpPr>
          <p:nvPr>
            <p:ph idx="1"/>
          </p:nvPr>
        </p:nvSpPr>
        <p:spPr/>
        <p:txBody>
          <a:bodyPr>
            <a:normAutofit fontScale="92500" lnSpcReduction="10000"/>
          </a:bodyPr>
          <a:lstStyle/>
          <a:p>
            <a:pPr>
              <a:lnSpc>
                <a:spcPct val="90000"/>
              </a:lnSpc>
            </a:pPr>
            <a:r>
              <a:rPr lang="en-US" dirty="0"/>
              <a:t>Please participate </a:t>
            </a:r>
            <a:r>
              <a:rPr lang="en-US" dirty="0" smtClean="0"/>
              <a:t/>
            </a:r>
            <a:br>
              <a:rPr lang="en-US" dirty="0" smtClean="0"/>
            </a:br>
            <a:r>
              <a:rPr lang="en-US" dirty="0" smtClean="0"/>
              <a:t>	</a:t>
            </a:r>
            <a:br>
              <a:rPr lang="en-US" dirty="0" smtClean="0"/>
            </a:br>
            <a:r>
              <a:rPr lang="en-US" dirty="0" smtClean="0"/>
              <a:t>	The survey will remain open </a:t>
            </a:r>
            <a:r>
              <a:rPr lang="en-US" dirty="0"/>
              <a:t>until </a:t>
            </a:r>
            <a:r>
              <a:rPr lang="en-US" dirty="0" smtClean="0"/>
              <a:t>Aug 22</a:t>
            </a:r>
            <a:br>
              <a:rPr lang="en-US" dirty="0" smtClean="0"/>
            </a:br>
            <a:r>
              <a:rPr lang="en-US" dirty="0" smtClean="0"/>
              <a:t>	</a:t>
            </a:r>
            <a:r>
              <a:rPr lang="en-US" u="sng" dirty="0" smtClean="0">
                <a:hlinkClick r:id="rId2"/>
              </a:rPr>
              <a:t>http</a:t>
            </a:r>
            <a:r>
              <a:rPr lang="en-US" u="sng" dirty="0">
                <a:hlinkClick r:id="rId2"/>
              </a:rPr>
              <a:t>://</a:t>
            </a:r>
            <a:r>
              <a:rPr lang="en-US" u="sng" dirty="0" smtClean="0">
                <a:hlinkClick r:id="rId2"/>
              </a:rPr>
              <a:t>tiny.cc/ead3-survey</a:t>
            </a:r>
            <a:r>
              <a:rPr lang="en-US" u="sng" dirty="0" smtClean="0"/>
              <a:t/>
            </a:r>
            <a:br>
              <a:rPr lang="en-US" u="sng" dirty="0" smtClean="0"/>
            </a:br>
            <a:endParaRPr lang="en-US" dirty="0"/>
          </a:p>
          <a:p>
            <a:r>
              <a:rPr lang="en-US" dirty="0" smtClean="0"/>
              <a:t>Questions? </a:t>
            </a:r>
          </a:p>
          <a:p>
            <a:pPr marL="914400" lvl="2" indent="0">
              <a:buNone/>
            </a:pPr>
            <a:r>
              <a:rPr lang="en-US" sz="3200" dirty="0"/>
              <a:t>Please </a:t>
            </a:r>
            <a:r>
              <a:rPr lang="en-US" sz="3200" dirty="0" smtClean="0"/>
              <a:t>contact any of the EAD3 </a:t>
            </a:r>
            <a:r>
              <a:rPr lang="en-US" sz="3200" dirty="0"/>
              <a:t>Study Group </a:t>
            </a:r>
            <a:r>
              <a:rPr lang="en-US" sz="3200" dirty="0" smtClean="0"/>
              <a:t>- Systems </a:t>
            </a:r>
            <a:r>
              <a:rPr lang="en-US" sz="3200" dirty="0"/>
              <a:t>and Infrastructure </a:t>
            </a:r>
            <a:r>
              <a:rPr lang="en-US" sz="3200" dirty="0" smtClean="0"/>
              <a:t>Team</a:t>
            </a:r>
            <a:r>
              <a:rPr lang="en-US" sz="3200" dirty="0"/>
              <a:t> </a:t>
            </a:r>
            <a:r>
              <a:rPr lang="en-US" sz="3200" dirty="0" smtClean="0"/>
              <a:t>Members: Nicole, Ben, Mark, Adrian</a:t>
            </a:r>
            <a:endParaRPr lang="en-US" sz="3200" dirty="0"/>
          </a:p>
          <a:p>
            <a:pPr marL="914400" lvl="2" indent="0">
              <a:buNone/>
            </a:pPr>
            <a:endParaRPr lang="en-US" sz="3200" dirty="0"/>
          </a:p>
        </p:txBody>
      </p:sp>
    </p:spTree>
    <p:extLst>
      <p:ext uri="{BB962C8B-B14F-4D97-AF65-F5344CB8AC3E}">
        <p14:creationId xmlns:p14="http://schemas.microsoft.com/office/powerpoint/2010/main" val="37689551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Our Deliverable: Report</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Brief profile and summary of responses</a:t>
            </a:r>
          </a:p>
          <a:p>
            <a:endParaRPr lang="en-US" dirty="0" smtClean="0"/>
          </a:p>
          <a:p>
            <a:r>
              <a:rPr lang="en-US" dirty="0" smtClean="0"/>
              <a:t>Recommendations for implementers, EAD consortia, and developers</a:t>
            </a:r>
          </a:p>
          <a:p>
            <a:endParaRPr lang="en-US" dirty="0" smtClean="0"/>
          </a:p>
          <a:p>
            <a:r>
              <a:rPr lang="en-US" dirty="0" smtClean="0"/>
              <a:t>Post to EAD Roundtable website, EAD listserv (late 2014/early 2015)</a:t>
            </a:r>
            <a:endParaRPr lang="en-US" dirty="0"/>
          </a:p>
          <a:p>
            <a:endParaRPr lang="en-US" dirty="0" smtClean="0"/>
          </a:p>
          <a:p>
            <a:pPr marL="0" indent="0" algn="ctr">
              <a:buNone/>
            </a:pPr>
            <a:r>
              <a:rPr lang="en-US" dirty="0" smtClean="0">
                <a:solidFill>
                  <a:srgbClr val="C00000"/>
                </a:solidFill>
              </a:rPr>
              <a:t>Stay tuned!</a:t>
            </a:r>
          </a:p>
          <a:p>
            <a:pPr marL="0" indent="0" algn="ctr">
              <a:buNone/>
            </a:pPr>
            <a:endParaRPr lang="en-US" dirty="0">
              <a:solidFill>
                <a:srgbClr val="C00000"/>
              </a:solidFill>
            </a:endParaRPr>
          </a:p>
        </p:txBody>
      </p:sp>
    </p:spTree>
    <p:extLst>
      <p:ext uri="{BB962C8B-B14F-4D97-AF65-F5344CB8AC3E}">
        <p14:creationId xmlns:p14="http://schemas.microsoft.com/office/powerpoint/2010/main" val="29177685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Discovery and Data Quality Subgroup</a:t>
            </a:r>
            <a:endParaRPr lang="en-US" dirty="0"/>
          </a:p>
        </p:txBody>
      </p:sp>
    </p:spTree>
    <p:extLst>
      <p:ext uri="{BB962C8B-B14F-4D97-AF65-F5344CB8AC3E}">
        <p14:creationId xmlns:p14="http://schemas.microsoft.com/office/powerpoint/2010/main" val="34298495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Our Study Group</a:t>
            </a:r>
            <a:endParaRPr lang="en-US" b="1" dirty="0"/>
          </a:p>
        </p:txBody>
      </p:sp>
      <p:sp>
        <p:nvSpPr>
          <p:cNvPr id="3" name="Content Placeholder 2"/>
          <p:cNvSpPr>
            <a:spLocks noGrp="1"/>
          </p:cNvSpPr>
          <p:nvPr>
            <p:ph idx="1"/>
          </p:nvPr>
        </p:nvSpPr>
        <p:spPr/>
        <p:txBody>
          <a:bodyPr>
            <a:normAutofit/>
          </a:bodyPr>
          <a:lstStyle/>
          <a:p>
            <a:r>
              <a:rPr lang="en-US" dirty="0" smtClean="0"/>
              <a:t>Kate Bowers (Harvard University)</a:t>
            </a:r>
          </a:p>
          <a:p>
            <a:r>
              <a:rPr lang="en-US" dirty="0" smtClean="0"/>
              <a:t>Michelle Combs (Syracuse University)</a:t>
            </a:r>
          </a:p>
          <a:p>
            <a:r>
              <a:rPr lang="en-US" dirty="0" smtClean="0"/>
              <a:t>Gordon Daines (Brigham Young University)</a:t>
            </a:r>
          </a:p>
          <a:p>
            <a:r>
              <a:rPr lang="en-US" dirty="0" smtClean="0"/>
              <a:t>Corey Nimer (Brigham Young University)</a:t>
            </a:r>
          </a:p>
          <a:p>
            <a:r>
              <a:rPr lang="en-US" dirty="0" smtClean="0"/>
              <a:t>Merrilee Proffitt (OCLC Research)</a:t>
            </a:r>
          </a:p>
        </p:txBody>
      </p:sp>
    </p:spTree>
    <p:extLst>
      <p:ext uri="{BB962C8B-B14F-4D97-AF65-F5344CB8AC3E}">
        <p14:creationId xmlns:p14="http://schemas.microsoft.com/office/powerpoint/2010/main" val="3535203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5518"/>
            <a:ext cx="8229600" cy="1143000"/>
          </a:xfrm>
        </p:spPr>
        <p:txBody>
          <a:bodyPr>
            <a:normAutofit fontScale="90000"/>
          </a:bodyPr>
          <a:lstStyle/>
          <a:p>
            <a:r>
              <a:rPr lang="en-US" dirty="0" smtClean="0"/>
              <a:t>Welcome and Election Results Announcements</a:t>
            </a:r>
            <a:endParaRPr lang="en-US" dirty="0"/>
          </a:p>
        </p:txBody>
      </p:sp>
    </p:spTree>
    <p:extLst>
      <p:ext uri="{BB962C8B-B14F-4D97-AF65-F5344CB8AC3E}">
        <p14:creationId xmlns:p14="http://schemas.microsoft.com/office/powerpoint/2010/main" val="32937646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Our Focus</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Analyze key descriptive elements in EAD3 and propose strategies for leveraging these structures to support improved discovery and access.  Evaluate, and discuss changes to (and consequent coding considerations and implications for) the structure of such key elements as &lt;</a:t>
            </a:r>
            <a:r>
              <a:rPr lang="en-US" dirty="0" err="1" smtClean="0"/>
              <a:t>physdesc</a:t>
            </a:r>
            <a:r>
              <a:rPr lang="en-US" dirty="0" smtClean="0"/>
              <a:t>&gt;</a:t>
            </a:r>
          </a:p>
          <a:p>
            <a:r>
              <a:rPr lang="en-US" dirty="0" smtClean="0"/>
              <a:t>Identify key descriptive elements for discovery and access in the EAD3 data structure</a:t>
            </a:r>
          </a:p>
          <a:p>
            <a:r>
              <a:rPr lang="en-US" dirty="0" smtClean="0"/>
              <a:t>Research and discuss encoding considerations for these key elements.  Identify opportunities to change encoding practices to improve data quality and guide discoverability.  </a:t>
            </a:r>
          </a:p>
          <a:p>
            <a:r>
              <a:rPr lang="en-US" dirty="0" smtClean="0"/>
              <a:t>Prepare a summary document listing the key elements identified, reviewing relevant changes, and suggesting practical ways to leverage these changes to improve data quality and guide discoverability.</a:t>
            </a:r>
          </a:p>
          <a:p>
            <a:endParaRPr lang="en-US" dirty="0" smtClean="0"/>
          </a:p>
          <a:p>
            <a:endParaRPr lang="en-US" dirty="0" smtClean="0"/>
          </a:p>
          <a:p>
            <a:endParaRPr lang="en-US" dirty="0"/>
          </a:p>
          <a:p>
            <a:pPr marL="0" indent="0">
              <a:buNone/>
            </a:pPr>
            <a:endParaRPr lang="en-US" dirty="0" smtClean="0"/>
          </a:p>
        </p:txBody>
      </p:sp>
    </p:spTree>
    <p:extLst>
      <p:ext uri="{BB962C8B-B14F-4D97-AF65-F5344CB8AC3E}">
        <p14:creationId xmlns:p14="http://schemas.microsoft.com/office/powerpoint/2010/main" val="41886120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Our Game Plan</a:t>
            </a:r>
            <a:endParaRPr lang="en-US" b="1" dirty="0"/>
          </a:p>
        </p:txBody>
      </p:sp>
      <p:sp>
        <p:nvSpPr>
          <p:cNvPr id="3" name="Content Placeholder 2"/>
          <p:cNvSpPr>
            <a:spLocks noGrp="1"/>
          </p:cNvSpPr>
          <p:nvPr>
            <p:ph idx="1"/>
          </p:nvPr>
        </p:nvSpPr>
        <p:spPr/>
        <p:txBody>
          <a:bodyPr/>
          <a:lstStyle/>
          <a:p>
            <a:r>
              <a:rPr lang="en-US" dirty="0" smtClean="0"/>
              <a:t>Assemble user stories that relate to discovery and </a:t>
            </a:r>
            <a:r>
              <a:rPr lang="en-US" dirty="0" err="1" smtClean="0"/>
              <a:t>resue</a:t>
            </a:r>
            <a:endParaRPr lang="en-US" dirty="0" smtClean="0"/>
          </a:p>
          <a:p>
            <a:r>
              <a:rPr lang="en-US" dirty="0" smtClean="0"/>
              <a:t>Analysis of (existing) EAD Tag Library</a:t>
            </a:r>
          </a:p>
          <a:p>
            <a:r>
              <a:rPr lang="en-US" dirty="0" smtClean="0"/>
              <a:t>Recommendations in process</a:t>
            </a:r>
          </a:p>
          <a:p>
            <a:endParaRPr lang="en-US" dirty="0"/>
          </a:p>
        </p:txBody>
      </p:sp>
    </p:spTree>
    <p:extLst>
      <p:ext uri="{BB962C8B-B14F-4D97-AF65-F5344CB8AC3E}">
        <p14:creationId xmlns:p14="http://schemas.microsoft.com/office/powerpoint/2010/main" val="7599040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Examples (thanks Gordon and Cory!)</a:t>
            </a:r>
            <a:endParaRPr lang="en-US" b="1" dirty="0"/>
          </a:p>
        </p:txBody>
      </p:sp>
      <p:sp>
        <p:nvSpPr>
          <p:cNvPr id="3" name="Content Placeholder 2"/>
          <p:cNvSpPr>
            <a:spLocks noGrp="1"/>
          </p:cNvSpPr>
          <p:nvPr>
            <p:ph idx="1"/>
          </p:nvPr>
        </p:nvSpPr>
        <p:spPr/>
        <p:txBody>
          <a:bodyPr/>
          <a:lstStyle/>
          <a:p>
            <a:r>
              <a:rPr lang="en-US" dirty="0" smtClean="0"/>
              <a:t>Assemble user stories that relate to discovery and </a:t>
            </a:r>
            <a:r>
              <a:rPr lang="en-US" dirty="0" err="1" smtClean="0"/>
              <a:t>resue</a:t>
            </a:r>
            <a:endParaRPr lang="en-US" dirty="0" smtClean="0"/>
          </a:p>
          <a:p>
            <a:r>
              <a:rPr lang="en-US" dirty="0" smtClean="0"/>
              <a:t>Analysis of (existing) EAD Tag Library</a:t>
            </a:r>
          </a:p>
          <a:p>
            <a:r>
              <a:rPr lang="en-US" dirty="0" smtClean="0"/>
              <a:t>Recommendations in process</a:t>
            </a:r>
          </a:p>
          <a:p>
            <a:endParaRPr lang="en-US" dirty="0"/>
          </a:p>
        </p:txBody>
      </p:sp>
    </p:spTree>
    <p:extLst>
      <p:ext uri="{BB962C8B-B14F-4D97-AF65-F5344CB8AC3E}">
        <p14:creationId xmlns:p14="http://schemas.microsoft.com/office/powerpoint/2010/main" val="7599040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2171" y="972457"/>
            <a:ext cx="8142515" cy="4247317"/>
          </a:xfrm>
          <a:prstGeom prst="rect">
            <a:avLst/>
          </a:prstGeom>
          <a:noFill/>
        </p:spPr>
        <p:txBody>
          <a:bodyPr wrap="square" rtlCol="0">
            <a:spAutoFit/>
          </a:bodyPr>
          <a:lstStyle/>
          <a:p>
            <a:pPr lvl="0"/>
            <a:r>
              <a:rPr lang="en-US" dirty="0" smtClean="0"/>
              <a:t>Search and sort by </a:t>
            </a:r>
            <a:r>
              <a:rPr lang="en-US" b="1" dirty="0" smtClean="0"/>
              <a:t>date</a:t>
            </a:r>
          </a:p>
          <a:p>
            <a:pPr lvl="1"/>
            <a:r>
              <a:rPr lang="en-US" dirty="0" smtClean="0"/>
              <a:t>Consider the use of the new &lt;</a:t>
            </a:r>
            <a:r>
              <a:rPr lang="en-US" dirty="0" err="1" smtClean="0"/>
              <a:t>unitdatestructured</a:t>
            </a:r>
            <a:r>
              <a:rPr lang="en-US" dirty="0" smtClean="0"/>
              <a:t>&gt; element to improve machine processing and semantic clarity of date statements.</a:t>
            </a:r>
          </a:p>
          <a:p>
            <a:pPr lvl="0"/>
            <a:r>
              <a:rPr lang="en-US" dirty="0" smtClean="0"/>
              <a:t>Search and sort by </a:t>
            </a:r>
            <a:r>
              <a:rPr lang="en-US" b="1" dirty="0" smtClean="0"/>
              <a:t>extent</a:t>
            </a:r>
          </a:p>
          <a:p>
            <a:pPr lvl="1"/>
            <a:r>
              <a:rPr lang="en-US" dirty="0" smtClean="0"/>
              <a:t>Consider the use of the new &lt;</a:t>
            </a:r>
            <a:r>
              <a:rPr lang="en-US" dirty="0" err="1" smtClean="0"/>
              <a:t>physdescstructured</a:t>
            </a:r>
            <a:r>
              <a:rPr lang="en-US" dirty="0" smtClean="0"/>
              <a:t>&gt; element to improve machine processing of extent statements.</a:t>
            </a:r>
          </a:p>
          <a:p>
            <a:pPr lvl="1"/>
            <a:r>
              <a:rPr lang="en-US" dirty="0" smtClean="0"/>
              <a:t>Consider providing guidance on recommended measurements to enable cross-repository filtering.</a:t>
            </a:r>
          </a:p>
          <a:p>
            <a:pPr lvl="0"/>
            <a:r>
              <a:rPr lang="en-US" dirty="0" smtClean="0"/>
              <a:t>Search by </a:t>
            </a:r>
            <a:r>
              <a:rPr lang="en-US" b="1" dirty="0" smtClean="0"/>
              <a:t>geographic location</a:t>
            </a:r>
          </a:p>
          <a:p>
            <a:pPr lvl="1"/>
            <a:r>
              <a:rPr lang="en-US" dirty="0" smtClean="0"/>
              <a:t>Consider how to enable search by geographic coordinates (i.e., map-based interfaces), whether through inclusion of &lt;</a:t>
            </a:r>
            <a:r>
              <a:rPr lang="en-US" dirty="0" err="1" smtClean="0"/>
              <a:t>geographiccoordinates</a:t>
            </a:r>
            <a:r>
              <a:rPr lang="en-US" dirty="0" smtClean="0"/>
              <a:t>&gt; element or through metadata in linked records.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8302" y="844062"/>
            <a:ext cx="8257735" cy="3139321"/>
          </a:xfrm>
          <a:prstGeom prst="rect">
            <a:avLst/>
          </a:prstGeom>
          <a:noFill/>
        </p:spPr>
        <p:txBody>
          <a:bodyPr wrap="square" rtlCol="0">
            <a:spAutoFit/>
          </a:bodyPr>
          <a:lstStyle/>
          <a:p>
            <a:pPr lvl="0"/>
            <a:r>
              <a:rPr lang="en-US" dirty="0" smtClean="0"/>
              <a:t>Search by </a:t>
            </a:r>
            <a:r>
              <a:rPr lang="en-US" b="1" dirty="0" smtClean="0"/>
              <a:t>language</a:t>
            </a:r>
          </a:p>
          <a:p>
            <a:pPr lvl="1"/>
            <a:r>
              <a:rPr lang="en-US" dirty="0" smtClean="0"/>
              <a:t>Consider providing guidance on language encoding, and when to use the &lt;</a:t>
            </a:r>
            <a:r>
              <a:rPr lang="en-US" dirty="0" err="1" smtClean="0"/>
              <a:t>descriptivenote</a:t>
            </a:r>
            <a:r>
              <a:rPr lang="en-US" dirty="0" smtClean="0"/>
              <a:t>&gt; element.</a:t>
            </a:r>
          </a:p>
          <a:p>
            <a:pPr lvl="0"/>
            <a:r>
              <a:rPr lang="en-US" dirty="0" smtClean="0"/>
              <a:t>Improve compatibility of </a:t>
            </a:r>
            <a:r>
              <a:rPr lang="en-US" b="1" dirty="0" smtClean="0"/>
              <a:t>name/subject entries</a:t>
            </a:r>
          </a:p>
          <a:p>
            <a:pPr lvl="1"/>
            <a:r>
              <a:rPr lang="en-US" dirty="0" smtClean="0"/>
              <a:t>Consider providing guidance on the use of the new &lt;part&gt; element within &lt;</a:t>
            </a:r>
            <a:r>
              <a:rPr lang="en-US" dirty="0" err="1" smtClean="0"/>
              <a:t>persname</a:t>
            </a:r>
            <a:r>
              <a:rPr lang="en-US" dirty="0" smtClean="0"/>
              <a:t>&gt;, etc. in order to improve compatibility between EAD and MARC, etc.</a:t>
            </a:r>
          </a:p>
          <a:p>
            <a:pPr lvl="1"/>
            <a:r>
              <a:rPr lang="en-US" dirty="0" smtClean="0"/>
              <a:t>Consider providing guidance on the use of URIs in the @identifier for machine linking/processing, as well as recommend vocabularies (i.e., ID.LOC.GOV vs. VIAF, etc.).</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5518"/>
            <a:ext cx="8229600" cy="1143000"/>
          </a:xfrm>
        </p:spPr>
        <p:txBody>
          <a:bodyPr/>
          <a:lstStyle/>
          <a:p>
            <a:r>
              <a:rPr lang="en-US" dirty="0" smtClean="0"/>
              <a:t>TS-EAC </a:t>
            </a:r>
            <a:r>
              <a:rPr lang="en-US" dirty="0" smtClean="0"/>
              <a:t>Update</a:t>
            </a:r>
            <a:endParaRPr lang="en-US" dirty="0"/>
          </a:p>
        </p:txBody>
      </p:sp>
    </p:spTree>
    <p:extLst>
      <p:ext uri="{BB962C8B-B14F-4D97-AF65-F5344CB8AC3E}">
        <p14:creationId xmlns:p14="http://schemas.microsoft.com/office/powerpoint/2010/main" val="32675733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5518"/>
            <a:ext cx="8229600" cy="1143000"/>
          </a:xfrm>
        </p:spPr>
        <p:txBody>
          <a:bodyPr/>
          <a:lstStyle/>
          <a:p>
            <a:r>
              <a:rPr lang="en-US" dirty="0" smtClean="0"/>
              <a:t>SNAC Update</a:t>
            </a:r>
            <a:endParaRPr lang="en-US" dirty="0"/>
          </a:p>
        </p:txBody>
      </p:sp>
    </p:spTree>
    <p:extLst>
      <p:ext uri="{BB962C8B-B14F-4D97-AF65-F5344CB8AC3E}">
        <p14:creationId xmlns:p14="http://schemas.microsoft.com/office/powerpoint/2010/main" val="32675733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5518"/>
            <a:ext cx="8229600" cy="1143000"/>
          </a:xfrm>
        </p:spPr>
        <p:txBody>
          <a:bodyPr>
            <a:normAutofit fontScale="90000"/>
          </a:bodyPr>
          <a:lstStyle/>
          <a:p>
            <a:r>
              <a:rPr lang="en-US" dirty="0" smtClean="0"/>
              <a:t>Announcements from the Floor</a:t>
            </a:r>
            <a:endParaRPr lang="en-US" dirty="0"/>
          </a:p>
        </p:txBody>
      </p:sp>
    </p:spTree>
    <p:extLst>
      <p:ext uri="{BB962C8B-B14F-4D97-AF65-F5344CB8AC3E}">
        <p14:creationId xmlns:p14="http://schemas.microsoft.com/office/powerpoint/2010/main" val="32675733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5518"/>
            <a:ext cx="8229600" cy="1143000"/>
          </a:xfrm>
        </p:spPr>
        <p:txBody>
          <a:bodyPr/>
          <a:lstStyle/>
          <a:p>
            <a:r>
              <a:rPr lang="en-US" dirty="0" smtClean="0"/>
              <a:t>Closing</a:t>
            </a:r>
            <a:endParaRPr lang="en-US" dirty="0"/>
          </a:p>
        </p:txBody>
      </p:sp>
    </p:spTree>
    <p:extLst>
      <p:ext uri="{BB962C8B-B14F-4D97-AF65-F5344CB8AC3E}">
        <p14:creationId xmlns:p14="http://schemas.microsoft.com/office/powerpoint/2010/main" val="780554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203200"/>
            <a:ext cx="9144000" cy="6437900"/>
          </a:xfrm>
          <a:prstGeom prst="rect">
            <a:avLst/>
          </a:prstGeom>
        </p:spPr>
      </p:pic>
    </p:spTree>
    <p:extLst>
      <p:ext uri="{BB962C8B-B14F-4D97-AF65-F5344CB8AC3E}">
        <p14:creationId xmlns:p14="http://schemas.microsoft.com/office/powerpoint/2010/main" val="3813857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5518"/>
            <a:ext cx="8229600" cy="1143000"/>
          </a:xfrm>
        </p:spPr>
        <p:txBody>
          <a:bodyPr/>
          <a:lstStyle/>
          <a:p>
            <a:r>
              <a:rPr lang="en-US" dirty="0" smtClean="0"/>
              <a:t>EAD3 Update</a:t>
            </a:r>
            <a:endParaRPr lang="en-US" dirty="0"/>
          </a:p>
        </p:txBody>
      </p:sp>
    </p:spTree>
    <p:extLst>
      <p:ext uri="{BB962C8B-B14F-4D97-AF65-F5344CB8AC3E}">
        <p14:creationId xmlns:p14="http://schemas.microsoft.com/office/powerpoint/2010/main" val="3267573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5518"/>
            <a:ext cx="8229600" cy="1143000"/>
          </a:xfrm>
        </p:spPr>
        <p:txBody>
          <a:bodyPr/>
          <a:lstStyle/>
          <a:p>
            <a:r>
              <a:rPr lang="en-US" dirty="0" smtClean="0"/>
              <a:t>EAD3 Study Group</a:t>
            </a:r>
            <a:endParaRPr lang="en-US" dirty="0"/>
          </a:p>
        </p:txBody>
      </p:sp>
    </p:spTree>
    <p:extLst>
      <p:ext uri="{BB962C8B-B14F-4D97-AF65-F5344CB8AC3E}">
        <p14:creationId xmlns:p14="http://schemas.microsoft.com/office/powerpoint/2010/main" val="3267573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Conversion and Migration Subgroup</a:t>
            </a:r>
            <a:endParaRPr lang="en-US" dirty="0"/>
          </a:p>
        </p:txBody>
      </p:sp>
      <p:sp>
        <p:nvSpPr>
          <p:cNvPr id="3" name="Subtitle 2"/>
          <p:cNvSpPr>
            <a:spLocks noGrp="1"/>
          </p:cNvSpPr>
          <p:nvPr>
            <p:ph type="subTitle" idx="1"/>
          </p:nvPr>
        </p:nvSpPr>
        <p:spPr/>
        <p:txBody>
          <a:bodyPr>
            <a:normAutofit/>
          </a:bodyPr>
          <a:lstStyle/>
          <a:p>
            <a:r>
              <a:rPr lang="en-US" dirty="0" smtClean="0"/>
              <a:t>Susan </a:t>
            </a:r>
            <a:r>
              <a:rPr lang="en-US" dirty="0" err="1" smtClean="0"/>
              <a:t>Luftschein</a:t>
            </a:r>
            <a:endParaRPr lang="en-US" dirty="0" smtClean="0"/>
          </a:p>
          <a:p>
            <a:r>
              <a:rPr lang="en-US" dirty="0" smtClean="0"/>
              <a:t>Christine De Catanzaro</a:t>
            </a:r>
          </a:p>
          <a:p>
            <a:r>
              <a:rPr lang="en-US" dirty="0" smtClean="0"/>
              <a:t>Michael Fox</a:t>
            </a:r>
          </a:p>
          <a:p>
            <a:r>
              <a:rPr lang="en-US" dirty="0" smtClean="0"/>
              <a:t>Elizabeth Dunham (Chair)</a:t>
            </a:r>
            <a:endParaRPr lang="en-US" dirty="0"/>
          </a:p>
        </p:txBody>
      </p:sp>
    </p:spTree>
    <p:extLst>
      <p:ext uri="{BB962C8B-B14F-4D97-AF65-F5344CB8AC3E}">
        <p14:creationId xmlns:p14="http://schemas.microsoft.com/office/powerpoint/2010/main" val="3862454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Charge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This study group will research, evaluate, and discuss common approaches and strategies that repositories will use to convert and migrate existing finding aids (EAD-encoded and otherwise) to EAD3, including issues surrounding data remediation pre- and post-migration.</a:t>
            </a:r>
          </a:p>
        </p:txBody>
      </p:sp>
    </p:spTree>
    <p:extLst>
      <p:ext uri="{BB962C8B-B14F-4D97-AF65-F5344CB8AC3E}">
        <p14:creationId xmlns:p14="http://schemas.microsoft.com/office/powerpoint/2010/main" val="3478746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Tasks</a:t>
            </a:r>
            <a:endParaRPr lang="en-US" dirty="0"/>
          </a:p>
        </p:txBody>
      </p:sp>
      <p:sp>
        <p:nvSpPr>
          <p:cNvPr id="3" name="Content Placeholder 2"/>
          <p:cNvSpPr>
            <a:spLocks noGrp="1"/>
          </p:cNvSpPr>
          <p:nvPr>
            <p:ph idx="1"/>
          </p:nvPr>
        </p:nvSpPr>
        <p:spPr/>
        <p:txBody>
          <a:bodyPr>
            <a:normAutofit/>
          </a:bodyPr>
          <a:lstStyle/>
          <a:p>
            <a:r>
              <a:rPr lang="en-US" dirty="0" smtClean="0"/>
              <a:t>Research, evaluate, and discuss common strategies used to migrate existing finding aids to EAD3.</a:t>
            </a:r>
          </a:p>
          <a:p>
            <a:r>
              <a:rPr lang="en-US" dirty="0" smtClean="0"/>
              <a:t>Conduct early testing of EAD 2002 -&gt; EAD3 conversion utilities promulgated by TS-EAD.</a:t>
            </a:r>
          </a:p>
          <a:p>
            <a:r>
              <a:rPr lang="en-US" dirty="0" smtClean="0"/>
              <a:t>Research and discuss what amount(s) and type(s) of post-migration data cleanup should be expected.</a:t>
            </a:r>
          </a:p>
          <a:p>
            <a:r>
              <a:rPr lang="en-US" dirty="0" smtClean="0"/>
              <a:t>Prepare a summary document listing migration strategies and discussing post-migration data cleanup.</a:t>
            </a:r>
          </a:p>
          <a:p>
            <a:endParaRPr lang="en-US" dirty="0" smtClean="0"/>
          </a:p>
          <a:p>
            <a:endParaRPr lang="en-US" dirty="0" smtClean="0"/>
          </a:p>
          <a:p>
            <a:endParaRPr lang="en-US" dirty="0"/>
          </a:p>
        </p:txBody>
      </p:sp>
    </p:spTree>
    <p:extLst>
      <p:ext uri="{BB962C8B-B14F-4D97-AF65-F5344CB8AC3E}">
        <p14:creationId xmlns:p14="http://schemas.microsoft.com/office/powerpoint/2010/main" val="2953587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Progress</a:t>
            </a:r>
            <a:endParaRPr lang="en-US" dirty="0"/>
          </a:p>
        </p:txBody>
      </p:sp>
      <p:sp>
        <p:nvSpPr>
          <p:cNvPr id="3" name="Content Placeholder 2"/>
          <p:cNvSpPr>
            <a:spLocks noGrp="1"/>
          </p:cNvSpPr>
          <p:nvPr>
            <p:ph idx="1"/>
          </p:nvPr>
        </p:nvSpPr>
        <p:spPr/>
        <p:txBody>
          <a:bodyPr>
            <a:normAutofit/>
          </a:bodyPr>
          <a:lstStyle/>
          <a:p>
            <a:r>
              <a:rPr lang="en-US" dirty="0" smtClean="0"/>
              <a:t>Summary document will be a high-level overview showing EAD 2002 -&gt; EAD3 migration path and discussing the potential issues and opportunities it creates</a:t>
            </a:r>
          </a:p>
          <a:p>
            <a:r>
              <a:rPr lang="en-US" dirty="0" smtClean="0"/>
              <a:t>Reviewed preliminary spreadsheet showing migration paths from EAD 2002 to EAD3</a:t>
            </a:r>
          </a:p>
          <a:p>
            <a:pPr lvl="1"/>
            <a:r>
              <a:rPr lang="en-US" dirty="0" smtClean="0"/>
              <a:t>Final spreadsheet showing all relevant paths is not yet available</a:t>
            </a:r>
          </a:p>
          <a:p>
            <a:endParaRPr lang="en-US" dirty="0"/>
          </a:p>
        </p:txBody>
      </p:sp>
    </p:spTree>
    <p:extLst>
      <p:ext uri="{BB962C8B-B14F-4D97-AF65-F5344CB8AC3E}">
        <p14:creationId xmlns:p14="http://schemas.microsoft.com/office/powerpoint/2010/main" val="3551301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Progress</a:t>
            </a:r>
            <a:endParaRPr lang="en-US" dirty="0"/>
          </a:p>
        </p:txBody>
      </p:sp>
      <p:sp>
        <p:nvSpPr>
          <p:cNvPr id="3" name="Content Placeholder 2"/>
          <p:cNvSpPr>
            <a:spLocks noGrp="1"/>
          </p:cNvSpPr>
          <p:nvPr>
            <p:ph idx="1"/>
          </p:nvPr>
        </p:nvSpPr>
        <p:spPr/>
        <p:txBody>
          <a:bodyPr>
            <a:normAutofit lnSpcReduction="10000"/>
          </a:bodyPr>
          <a:lstStyle/>
          <a:p>
            <a:r>
              <a:rPr lang="en-US" dirty="0" smtClean="0"/>
              <a:t>Compared EAD3 tags to EAD 2002 tag library and identified changes in use and structure</a:t>
            </a:r>
          </a:p>
          <a:p>
            <a:r>
              <a:rPr lang="en-US" dirty="0" smtClean="0"/>
              <a:t>Grouped changes into major, medium, and minor categories</a:t>
            </a:r>
          </a:p>
          <a:p>
            <a:pPr lvl="1"/>
            <a:r>
              <a:rPr lang="en-US" u="sng" dirty="0" smtClean="0"/>
              <a:t>Major</a:t>
            </a:r>
            <a:r>
              <a:rPr lang="en-US" dirty="0" smtClean="0"/>
              <a:t>: &lt;</a:t>
            </a:r>
            <a:r>
              <a:rPr lang="en-US" dirty="0" err="1" smtClean="0"/>
              <a:t>eadheader</a:t>
            </a:r>
            <a:r>
              <a:rPr lang="en-US" dirty="0" smtClean="0"/>
              <a:t>&gt; to &lt;control&gt;; changes to &lt;did&gt; children; linking elements; and &lt;did&gt; siblings (especially mixed content)</a:t>
            </a:r>
          </a:p>
          <a:p>
            <a:pPr lvl="1"/>
            <a:r>
              <a:rPr lang="en-US" u="sng" dirty="0" smtClean="0"/>
              <a:t>Medium</a:t>
            </a:r>
            <a:r>
              <a:rPr lang="en-US" dirty="0" smtClean="0"/>
              <a:t>: &lt;</a:t>
            </a:r>
            <a:r>
              <a:rPr lang="en-US" dirty="0" err="1" smtClean="0"/>
              <a:t>controlaccess</a:t>
            </a:r>
            <a:r>
              <a:rPr lang="en-US" dirty="0" smtClean="0"/>
              <a:t>&gt; and children; date elements; generic and wrapper elements; and relation elements</a:t>
            </a:r>
          </a:p>
          <a:p>
            <a:pPr lvl="1"/>
            <a:r>
              <a:rPr lang="en-US" u="sng" dirty="0" smtClean="0"/>
              <a:t>Minor</a:t>
            </a:r>
            <a:r>
              <a:rPr lang="en-US" dirty="0" smtClean="0"/>
              <a:t>: Container lists; table elements; list elements; and formatting/labeling elements</a:t>
            </a:r>
          </a:p>
          <a:p>
            <a:endParaRPr lang="en-US" dirty="0"/>
          </a:p>
        </p:txBody>
      </p:sp>
    </p:spTree>
    <p:extLst>
      <p:ext uri="{BB962C8B-B14F-4D97-AF65-F5344CB8AC3E}">
        <p14:creationId xmlns:p14="http://schemas.microsoft.com/office/powerpoint/2010/main" val="348880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1493</TotalTime>
  <Words>875</Words>
  <Application>Microsoft Office PowerPoint</Application>
  <PresentationFormat>On-screen Show (4:3)</PresentationFormat>
  <Paragraphs>105</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Calibri</vt:lpstr>
      <vt:lpstr>Century Gothic</vt:lpstr>
      <vt:lpstr>Wingdings 2</vt:lpstr>
      <vt:lpstr>Perception</vt:lpstr>
      <vt:lpstr>Encoded Archival Description Roundtable</vt:lpstr>
      <vt:lpstr>Welcome and Election Results Announcements</vt:lpstr>
      <vt:lpstr>EAD3 Update</vt:lpstr>
      <vt:lpstr>EAD3 Study Group</vt:lpstr>
      <vt:lpstr>Conversion and Migration Subgroup</vt:lpstr>
      <vt:lpstr>Our Charge</vt:lpstr>
      <vt:lpstr>Our Tasks</vt:lpstr>
      <vt:lpstr>Our Progress</vt:lpstr>
      <vt:lpstr>Our Progress</vt:lpstr>
      <vt:lpstr>Our Plan</vt:lpstr>
      <vt:lpstr>Systems and Infrastructure Subgroup</vt:lpstr>
      <vt:lpstr>Our Study Group</vt:lpstr>
      <vt:lpstr>Our Focus</vt:lpstr>
      <vt:lpstr>Our Game Plan</vt:lpstr>
      <vt:lpstr>Survey Results So Far</vt:lpstr>
      <vt:lpstr>Survey is Still Active</vt:lpstr>
      <vt:lpstr>Our Deliverable: Report</vt:lpstr>
      <vt:lpstr>Discovery and Data Quality Subgroup</vt:lpstr>
      <vt:lpstr>Our Study Group</vt:lpstr>
      <vt:lpstr>Our Focus</vt:lpstr>
      <vt:lpstr>Our Game Plan</vt:lpstr>
      <vt:lpstr>Examples (thanks Gordon and Cory!)</vt:lpstr>
      <vt:lpstr>PowerPoint Presentation</vt:lpstr>
      <vt:lpstr>PowerPoint Presentation</vt:lpstr>
      <vt:lpstr>TS-EAC Update</vt:lpstr>
      <vt:lpstr>SNAC Update</vt:lpstr>
      <vt:lpstr>Announcements from the Floor</vt:lpstr>
      <vt:lpstr>Closing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Encoded Archival Description Roundtable</dc:title>
  <dc:creator>Jodi Allison-Bunnell</dc:creator>
  <cp:lastModifiedBy>Mark Custer</cp:lastModifiedBy>
  <cp:revision>7</cp:revision>
  <dcterms:created xsi:type="dcterms:W3CDTF">2014-08-13T00:36:47Z</dcterms:created>
  <dcterms:modified xsi:type="dcterms:W3CDTF">2014-08-14T21:38:11Z</dcterms:modified>
</cp:coreProperties>
</file>