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57" r:id="rId3"/>
    <p:sldId id="258" r:id="rId4"/>
    <p:sldId id="259" r:id="rId5"/>
    <p:sldId id="260" r:id="rId6"/>
    <p:sldId id="267" r:id="rId7"/>
    <p:sldId id="266" r:id="rId8"/>
    <p:sldId id="261" r:id="rId9"/>
    <p:sldId id="264" r:id="rId10"/>
    <p:sldId id="265" r:id="rId11"/>
    <p:sldId id="271" r:id="rId12"/>
    <p:sldId id="272" r:id="rId13"/>
    <p:sldId id="273" r:id="rId14"/>
    <p:sldId id="274" r:id="rId15"/>
    <p:sldId id="276"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3B70DB-9390-437D-95C1-421ACAA500CE}" type="doc">
      <dgm:prSet loTypeId="urn:microsoft.com/office/officeart/2005/8/layout/hierarchy3" loCatId="hierarchy" qsTypeId="urn:microsoft.com/office/officeart/2005/8/quickstyle/3d3" qsCatId="3D" csTypeId="urn:microsoft.com/office/officeart/2005/8/colors/accent6_2" csCatId="accent6" phldr="1"/>
      <dgm:spPr/>
      <dgm:t>
        <a:bodyPr/>
        <a:lstStyle/>
        <a:p>
          <a:endParaRPr lang="en-US"/>
        </a:p>
      </dgm:t>
    </dgm:pt>
    <dgm:pt modelId="{D2532F97-7B63-4772-A52F-0BB1FF2232CE}">
      <dgm:prSet phldrT="[Text]"/>
      <dgm:spPr>
        <a:solidFill>
          <a:schemeClr val="accent6"/>
        </a:solidFill>
      </dgm:spPr>
      <dgm:t>
        <a:bodyPr/>
        <a:lstStyle/>
        <a:p>
          <a:pPr algn="ctr"/>
          <a:r>
            <a:rPr lang="en-US" dirty="0" smtClean="0"/>
            <a:t>Providing safe conditions for collections</a:t>
          </a:r>
          <a:endParaRPr lang="en-US" dirty="0"/>
        </a:p>
      </dgm:t>
    </dgm:pt>
    <dgm:pt modelId="{7BBD9AB5-B56E-480D-AEDC-B1B45BDABB79}" type="parTrans" cxnId="{5D405F7F-4BF3-4BBF-A86F-3DD00EAE3A4A}">
      <dgm:prSet/>
      <dgm:spPr/>
      <dgm:t>
        <a:bodyPr/>
        <a:lstStyle/>
        <a:p>
          <a:pPr algn="ctr"/>
          <a:endParaRPr lang="en-US"/>
        </a:p>
      </dgm:t>
    </dgm:pt>
    <dgm:pt modelId="{DCAEA8F3-CA3D-40F2-B485-3E45E6D2764D}" type="sibTrans" cxnId="{5D405F7F-4BF3-4BBF-A86F-3DD00EAE3A4A}">
      <dgm:prSet/>
      <dgm:spPr/>
      <dgm:t>
        <a:bodyPr/>
        <a:lstStyle/>
        <a:p>
          <a:pPr algn="ctr"/>
          <a:endParaRPr lang="en-US"/>
        </a:p>
      </dgm:t>
    </dgm:pt>
    <dgm:pt modelId="{653996EB-37A5-4798-96F4-25C195F45140}">
      <dgm:prSet phldrT="[Text]"/>
      <dgm:spPr>
        <a:solidFill>
          <a:schemeClr val="accent6">
            <a:lumMod val="40000"/>
            <a:lumOff val="60000"/>
          </a:schemeClr>
        </a:solidFill>
      </dgm:spPr>
      <dgm:t>
        <a:bodyPr/>
        <a:lstStyle/>
        <a:p>
          <a:pPr algn="ctr"/>
          <a:r>
            <a:rPr lang="en-US" dirty="0" smtClean="0"/>
            <a:t>Disaster preparedness workshops</a:t>
          </a:r>
          <a:endParaRPr lang="en-US" dirty="0"/>
        </a:p>
      </dgm:t>
    </dgm:pt>
    <dgm:pt modelId="{60C78013-04D8-48CD-8284-207454CCAE91}" type="parTrans" cxnId="{AC0AA926-B436-4718-A2BB-41C0E377F405}">
      <dgm:prSet/>
      <dgm:spPr/>
      <dgm:t>
        <a:bodyPr/>
        <a:lstStyle/>
        <a:p>
          <a:pPr algn="ctr"/>
          <a:endParaRPr lang="en-US"/>
        </a:p>
      </dgm:t>
    </dgm:pt>
    <dgm:pt modelId="{2589D106-BDA2-4505-9BAF-17E6D33DC49F}" type="sibTrans" cxnId="{AC0AA926-B436-4718-A2BB-41C0E377F405}">
      <dgm:prSet/>
      <dgm:spPr/>
      <dgm:t>
        <a:bodyPr/>
        <a:lstStyle/>
        <a:p>
          <a:pPr algn="ctr"/>
          <a:endParaRPr lang="en-US"/>
        </a:p>
      </dgm:t>
    </dgm:pt>
    <dgm:pt modelId="{6220C7DD-C4D8-4278-8A7F-954B3A22310C}">
      <dgm:prSet phldrT="[Text]"/>
      <dgm:spPr>
        <a:solidFill>
          <a:schemeClr val="accent6">
            <a:lumMod val="40000"/>
            <a:lumOff val="60000"/>
          </a:schemeClr>
        </a:solidFill>
      </dgm:spPr>
      <dgm:t>
        <a:bodyPr/>
        <a:lstStyle/>
        <a:p>
          <a:pPr algn="ctr"/>
          <a:r>
            <a:rPr lang="en-US" dirty="0" smtClean="0"/>
            <a:t>Disaster networking workshops</a:t>
          </a:r>
          <a:endParaRPr lang="en-US" dirty="0"/>
        </a:p>
      </dgm:t>
    </dgm:pt>
    <dgm:pt modelId="{E6DCE81C-822C-44F2-B8DC-B47A33C527EA}" type="parTrans" cxnId="{988AF311-923A-4B08-83B7-2F158B60A679}">
      <dgm:prSet/>
      <dgm:spPr/>
      <dgm:t>
        <a:bodyPr/>
        <a:lstStyle/>
        <a:p>
          <a:pPr algn="ctr"/>
          <a:endParaRPr lang="en-US"/>
        </a:p>
      </dgm:t>
    </dgm:pt>
    <dgm:pt modelId="{7B328069-D50E-4D0F-AD33-0E93BEA9F8ED}" type="sibTrans" cxnId="{988AF311-923A-4B08-83B7-2F158B60A679}">
      <dgm:prSet/>
      <dgm:spPr/>
      <dgm:t>
        <a:bodyPr/>
        <a:lstStyle/>
        <a:p>
          <a:pPr algn="ctr"/>
          <a:endParaRPr lang="en-US"/>
        </a:p>
      </dgm:t>
    </dgm:pt>
    <dgm:pt modelId="{961FAE46-FEF6-420B-B995-D1318F6A6457}">
      <dgm:prSet phldrT="[Text]"/>
      <dgm:spPr/>
      <dgm:t>
        <a:bodyPr/>
        <a:lstStyle/>
        <a:p>
          <a:pPr algn="ctr"/>
          <a:r>
            <a:rPr lang="en-US" dirty="0" smtClean="0"/>
            <a:t>Marshalling public and private support </a:t>
          </a:r>
          <a:endParaRPr lang="en-US" dirty="0"/>
        </a:p>
      </dgm:t>
    </dgm:pt>
    <dgm:pt modelId="{37998783-B702-4362-BCEE-551CB1BA2D48}" type="parTrans" cxnId="{2E87F45D-A9A2-49FC-A8CB-4854EA3E5739}">
      <dgm:prSet/>
      <dgm:spPr/>
      <dgm:t>
        <a:bodyPr/>
        <a:lstStyle/>
        <a:p>
          <a:pPr algn="ctr"/>
          <a:endParaRPr lang="en-US"/>
        </a:p>
      </dgm:t>
    </dgm:pt>
    <dgm:pt modelId="{88E96F3C-6A4B-4DED-A9CB-55C39EEAD50A}" type="sibTrans" cxnId="{2E87F45D-A9A2-49FC-A8CB-4854EA3E5739}">
      <dgm:prSet/>
      <dgm:spPr/>
      <dgm:t>
        <a:bodyPr/>
        <a:lstStyle/>
        <a:p>
          <a:pPr algn="ctr"/>
          <a:endParaRPr lang="en-US"/>
        </a:p>
      </dgm:t>
    </dgm:pt>
    <dgm:pt modelId="{5B9B9BA0-FF08-4AF4-A107-B04D4EF80D5B}">
      <dgm:prSet phldrT="[Text]"/>
      <dgm:spPr>
        <a:solidFill>
          <a:schemeClr val="accent6">
            <a:lumMod val="40000"/>
            <a:lumOff val="60000"/>
          </a:schemeClr>
        </a:solidFill>
      </dgm:spPr>
      <dgm:t>
        <a:bodyPr/>
        <a:lstStyle/>
        <a:p>
          <a:pPr algn="ctr">
            <a:spcAft>
              <a:spcPts val="0"/>
            </a:spcAft>
          </a:pPr>
          <a:r>
            <a:rPr lang="en-US" dirty="0" smtClean="0"/>
            <a:t>Project</a:t>
          </a:r>
        </a:p>
        <a:p>
          <a:pPr algn="ctr">
            <a:spcAft>
              <a:spcPts val="0"/>
            </a:spcAft>
          </a:pPr>
          <a:r>
            <a:rPr lang="en-US" dirty="0" smtClean="0"/>
            <a:t>Development</a:t>
          </a:r>
        </a:p>
        <a:p>
          <a:pPr algn="ctr">
            <a:spcAft>
              <a:spcPts val="0"/>
            </a:spcAft>
          </a:pPr>
          <a:r>
            <a:rPr lang="en-US" dirty="0" smtClean="0"/>
            <a:t>workshops</a:t>
          </a:r>
          <a:endParaRPr lang="en-US" dirty="0"/>
        </a:p>
      </dgm:t>
    </dgm:pt>
    <dgm:pt modelId="{2B9FA281-584E-4834-B87C-C443397BE3E7}" type="parTrans" cxnId="{EE1E259A-C547-4C41-B9D6-EED0C3D8E6C0}">
      <dgm:prSet/>
      <dgm:spPr/>
      <dgm:t>
        <a:bodyPr/>
        <a:lstStyle/>
        <a:p>
          <a:pPr algn="ctr"/>
          <a:endParaRPr lang="en-US"/>
        </a:p>
      </dgm:t>
    </dgm:pt>
    <dgm:pt modelId="{968E201F-6433-402D-A93A-1EC77C513751}" type="sibTrans" cxnId="{EE1E259A-C547-4C41-B9D6-EED0C3D8E6C0}">
      <dgm:prSet/>
      <dgm:spPr/>
      <dgm:t>
        <a:bodyPr/>
        <a:lstStyle/>
        <a:p>
          <a:pPr algn="ctr"/>
          <a:endParaRPr lang="en-US"/>
        </a:p>
      </dgm:t>
    </dgm:pt>
    <dgm:pt modelId="{B2D9B566-C461-4FBA-99D9-0B6A1A6CD40C}">
      <dgm:prSet phldrT="[Text]"/>
      <dgm:spPr>
        <a:solidFill>
          <a:schemeClr val="accent6">
            <a:lumMod val="40000"/>
            <a:lumOff val="60000"/>
          </a:schemeClr>
        </a:solidFill>
      </dgm:spPr>
      <dgm:t>
        <a:bodyPr/>
        <a:lstStyle/>
        <a:p>
          <a:pPr algn="ctr"/>
          <a:r>
            <a:rPr lang="en-US" dirty="0" smtClean="0"/>
            <a:t>24/7 emergency hotline and resources</a:t>
          </a:r>
          <a:endParaRPr lang="en-US" dirty="0"/>
        </a:p>
      </dgm:t>
    </dgm:pt>
    <dgm:pt modelId="{B063650C-603F-46AF-97CC-BA1F7E1F9E3F}" type="parTrans" cxnId="{5072E367-6466-4D94-96C3-2061FA69372C}">
      <dgm:prSet/>
      <dgm:spPr/>
      <dgm:t>
        <a:bodyPr/>
        <a:lstStyle/>
        <a:p>
          <a:pPr algn="ctr"/>
          <a:endParaRPr lang="en-US"/>
        </a:p>
      </dgm:t>
    </dgm:pt>
    <dgm:pt modelId="{A31947B1-8369-4DD7-9D03-1C64F4E94B92}" type="sibTrans" cxnId="{5072E367-6466-4D94-96C3-2061FA69372C}">
      <dgm:prSet/>
      <dgm:spPr/>
      <dgm:t>
        <a:bodyPr/>
        <a:lstStyle/>
        <a:p>
          <a:pPr algn="ctr"/>
          <a:endParaRPr lang="en-US"/>
        </a:p>
      </dgm:t>
    </dgm:pt>
    <dgm:pt modelId="{E5662A94-565A-468C-986D-720BEB4AC44E}">
      <dgm:prSet phldrT="[Text]"/>
      <dgm:spPr>
        <a:solidFill>
          <a:schemeClr val="accent6">
            <a:lumMod val="40000"/>
            <a:lumOff val="60000"/>
          </a:schemeClr>
        </a:solidFill>
      </dgm:spPr>
      <dgm:t>
        <a:bodyPr/>
        <a:lstStyle/>
        <a:p>
          <a:pPr algn="ctr"/>
          <a:r>
            <a:rPr lang="en-US" dirty="0" smtClean="0"/>
            <a:t>Stewardship campaign for trustees</a:t>
          </a:r>
          <a:endParaRPr lang="en-US" dirty="0"/>
        </a:p>
      </dgm:t>
    </dgm:pt>
    <dgm:pt modelId="{97E36852-A33C-40DF-85F0-6A9BC182D6D0}" type="parTrans" cxnId="{F1DA7815-0C76-428F-8704-DC7A1BB1AD69}">
      <dgm:prSet/>
      <dgm:spPr/>
      <dgm:t>
        <a:bodyPr/>
        <a:lstStyle/>
        <a:p>
          <a:pPr algn="ctr"/>
          <a:endParaRPr lang="en-US"/>
        </a:p>
      </dgm:t>
    </dgm:pt>
    <dgm:pt modelId="{4FA67241-9712-4BFC-92DC-C0D3297E864F}" type="sibTrans" cxnId="{F1DA7815-0C76-428F-8704-DC7A1BB1AD69}">
      <dgm:prSet/>
      <dgm:spPr/>
      <dgm:t>
        <a:bodyPr/>
        <a:lstStyle/>
        <a:p>
          <a:pPr algn="ctr"/>
          <a:endParaRPr lang="en-US"/>
        </a:p>
      </dgm:t>
    </dgm:pt>
    <dgm:pt modelId="{354189E2-AE10-4034-A43F-A2AF7F3E6991}" type="pres">
      <dgm:prSet presAssocID="{163B70DB-9390-437D-95C1-421ACAA500CE}" presName="diagram" presStyleCnt="0">
        <dgm:presLayoutVars>
          <dgm:chPref val="1"/>
          <dgm:dir/>
          <dgm:animOne val="branch"/>
          <dgm:animLvl val="lvl"/>
          <dgm:resizeHandles/>
        </dgm:presLayoutVars>
      </dgm:prSet>
      <dgm:spPr/>
      <dgm:t>
        <a:bodyPr/>
        <a:lstStyle/>
        <a:p>
          <a:endParaRPr lang="en-US"/>
        </a:p>
      </dgm:t>
    </dgm:pt>
    <dgm:pt modelId="{7157689A-E885-4AC7-B8FC-6E6CB8A898EC}" type="pres">
      <dgm:prSet presAssocID="{D2532F97-7B63-4772-A52F-0BB1FF2232CE}" presName="root" presStyleCnt="0"/>
      <dgm:spPr/>
    </dgm:pt>
    <dgm:pt modelId="{5107E280-ECA5-4F53-BB3C-CFD8351C5701}" type="pres">
      <dgm:prSet presAssocID="{D2532F97-7B63-4772-A52F-0BB1FF2232CE}" presName="rootComposite" presStyleCnt="0"/>
      <dgm:spPr/>
    </dgm:pt>
    <dgm:pt modelId="{84F6708B-6C19-4D08-B852-FB821E436249}" type="pres">
      <dgm:prSet presAssocID="{D2532F97-7B63-4772-A52F-0BB1FF2232CE}" presName="rootText" presStyleLbl="node1" presStyleIdx="0" presStyleCnt="2"/>
      <dgm:spPr/>
      <dgm:t>
        <a:bodyPr/>
        <a:lstStyle/>
        <a:p>
          <a:endParaRPr lang="en-US"/>
        </a:p>
      </dgm:t>
    </dgm:pt>
    <dgm:pt modelId="{B896C259-5493-46B7-B027-3337060F0726}" type="pres">
      <dgm:prSet presAssocID="{D2532F97-7B63-4772-A52F-0BB1FF2232CE}" presName="rootConnector" presStyleLbl="node1" presStyleIdx="0" presStyleCnt="2"/>
      <dgm:spPr/>
      <dgm:t>
        <a:bodyPr/>
        <a:lstStyle/>
        <a:p>
          <a:endParaRPr lang="en-US"/>
        </a:p>
      </dgm:t>
    </dgm:pt>
    <dgm:pt modelId="{DDB86E63-800A-4DC9-B2DD-7F92CAAF07AC}" type="pres">
      <dgm:prSet presAssocID="{D2532F97-7B63-4772-A52F-0BB1FF2232CE}" presName="childShape" presStyleCnt="0"/>
      <dgm:spPr/>
    </dgm:pt>
    <dgm:pt modelId="{AC13D101-08D1-4354-BE8B-444120C90371}" type="pres">
      <dgm:prSet presAssocID="{60C78013-04D8-48CD-8284-207454CCAE91}" presName="Name13" presStyleLbl="parChTrans1D2" presStyleIdx="0" presStyleCnt="5"/>
      <dgm:spPr/>
      <dgm:t>
        <a:bodyPr/>
        <a:lstStyle/>
        <a:p>
          <a:endParaRPr lang="en-US"/>
        </a:p>
      </dgm:t>
    </dgm:pt>
    <dgm:pt modelId="{D1B554BE-AD7F-4412-8C53-148D8DF92AC9}" type="pres">
      <dgm:prSet presAssocID="{653996EB-37A5-4798-96F4-25C195F45140}" presName="childText" presStyleLbl="bgAcc1" presStyleIdx="0" presStyleCnt="5">
        <dgm:presLayoutVars>
          <dgm:bulletEnabled val="1"/>
        </dgm:presLayoutVars>
      </dgm:prSet>
      <dgm:spPr/>
      <dgm:t>
        <a:bodyPr/>
        <a:lstStyle/>
        <a:p>
          <a:endParaRPr lang="en-US"/>
        </a:p>
      </dgm:t>
    </dgm:pt>
    <dgm:pt modelId="{F84325CD-8401-45E9-A6CD-8E5372B120EC}" type="pres">
      <dgm:prSet presAssocID="{E6DCE81C-822C-44F2-B8DC-B47A33C527EA}" presName="Name13" presStyleLbl="parChTrans1D2" presStyleIdx="1" presStyleCnt="5"/>
      <dgm:spPr/>
      <dgm:t>
        <a:bodyPr/>
        <a:lstStyle/>
        <a:p>
          <a:endParaRPr lang="en-US"/>
        </a:p>
      </dgm:t>
    </dgm:pt>
    <dgm:pt modelId="{1F730C9F-F3B4-4CD9-AF9C-62EBA9047E5C}" type="pres">
      <dgm:prSet presAssocID="{6220C7DD-C4D8-4278-8A7F-954B3A22310C}" presName="childText" presStyleLbl="bgAcc1" presStyleIdx="1" presStyleCnt="5">
        <dgm:presLayoutVars>
          <dgm:bulletEnabled val="1"/>
        </dgm:presLayoutVars>
      </dgm:prSet>
      <dgm:spPr/>
      <dgm:t>
        <a:bodyPr/>
        <a:lstStyle/>
        <a:p>
          <a:endParaRPr lang="en-US"/>
        </a:p>
      </dgm:t>
    </dgm:pt>
    <dgm:pt modelId="{1A11B110-72C3-4AD7-91D4-82C3FF64A148}" type="pres">
      <dgm:prSet presAssocID="{B063650C-603F-46AF-97CC-BA1F7E1F9E3F}" presName="Name13" presStyleLbl="parChTrans1D2" presStyleIdx="2" presStyleCnt="5"/>
      <dgm:spPr/>
      <dgm:t>
        <a:bodyPr/>
        <a:lstStyle/>
        <a:p>
          <a:endParaRPr lang="en-US"/>
        </a:p>
      </dgm:t>
    </dgm:pt>
    <dgm:pt modelId="{77210D1D-51AD-404D-8A3E-55B5EDBAABAD}" type="pres">
      <dgm:prSet presAssocID="{B2D9B566-C461-4FBA-99D9-0B6A1A6CD40C}" presName="childText" presStyleLbl="bgAcc1" presStyleIdx="2" presStyleCnt="5">
        <dgm:presLayoutVars>
          <dgm:bulletEnabled val="1"/>
        </dgm:presLayoutVars>
      </dgm:prSet>
      <dgm:spPr/>
      <dgm:t>
        <a:bodyPr/>
        <a:lstStyle/>
        <a:p>
          <a:endParaRPr lang="en-US"/>
        </a:p>
      </dgm:t>
    </dgm:pt>
    <dgm:pt modelId="{933CCE28-31E9-4406-B782-E9363D61428E}" type="pres">
      <dgm:prSet presAssocID="{961FAE46-FEF6-420B-B995-D1318F6A6457}" presName="root" presStyleCnt="0"/>
      <dgm:spPr/>
    </dgm:pt>
    <dgm:pt modelId="{8F7D1D0F-C25A-4D7E-ADC7-AAE14BD978D2}" type="pres">
      <dgm:prSet presAssocID="{961FAE46-FEF6-420B-B995-D1318F6A6457}" presName="rootComposite" presStyleCnt="0"/>
      <dgm:spPr/>
    </dgm:pt>
    <dgm:pt modelId="{32435077-BEA9-4D11-ABF9-2ACFCDEDA98A}" type="pres">
      <dgm:prSet presAssocID="{961FAE46-FEF6-420B-B995-D1318F6A6457}" presName="rootText" presStyleLbl="node1" presStyleIdx="1" presStyleCnt="2"/>
      <dgm:spPr/>
      <dgm:t>
        <a:bodyPr/>
        <a:lstStyle/>
        <a:p>
          <a:endParaRPr lang="en-US"/>
        </a:p>
      </dgm:t>
    </dgm:pt>
    <dgm:pt modelId="{8C2874FB-DA62-461A-9E0A-C2B3B1F910B7}" type="pres">
      <dgm:prSet presAssocID="{961FAE46-FEF6-420B-B995-D1318F6A6457}" presName="rootConnector" presStyleLbl="node1" presStyleIdx="1" presStyleCnt="2"/>
      <dgm:spPr/>
      <dgm:t>
        <a:bodyPr/>
        <a:lstStyle/>
        <a:p>
          <a:endParaRPr lang="en-US"/>
        </a:p>
      </dgm:t>
    </dgm:pt>
    <dgm:pt modelId="{3BB2E810-E7F8-4B5F-9D26-82765B64694E}" type="pres">
      <dgm:prSet presAssocID="{961FAE46-FEF6-420B-B995-D1318F6A6457}" presName="childShape" presStyleCnt="0"/>
      <dgm:spPr/>
    </dgm:pt>
    <dgm:pt modelId="{5836FB1C-B14A-4B11-8A11-E032FD63E049}" type="pres">
      <dgm:prSet presAssocID="{2B9FA281-584E-4834-B87C-C443397BE3E7}" presName="Name13" presStyleLbl="parChTrans1D2" presStyleIdx="3" presStyleCnt="5"/>
      <dgm:spPr/>
      <dgm:t>
        <a:bodyPr/>
        <a:lstStyle/>
        <a:p>
          <a:endParaRPr lang="en-US"/>
        </a:p>
      </dgm:t>
    </dgm:pt>
    <dgm:pt modelId="{E2888754-6943-4714-9476-E7155A24E963}" type="pres">
      <dgm:prSet presAssocID="{5B9B9BA0-FF08-4AF4-A107-B04D4EF80D5B}" presName="childText" presStyleLbl="bgAcc1" presStyleIdx="3" presStyleCnt="5">
        <dgm:presLayoutVars>
          <dgm:bulletEnabled val="1"/>
        </dgm:presLayoutVars>
      </dgm:prSet>
      <dgm:spPr/>
      <dgm:t>
        <a:bodyPr/>
        <a:lstStyle/>
        <a:p>
          <a:endParaRPr lang="en-US"/>
        </a:p>
      </dgm:t>
    </dgm:pt>
    <dgm:pt modelId="{CA1E82A0-0A4B-4F97-B031-C8AEB1206E61}" type="pres">
      <dgm:prSet presAssocID="{97E36852-A33C-40DF-85F0-6A9BC182D6D0}" presName="Name13" presStyleLbl="parChTrans1D2" presStyleIdx="4" presStyleCnt="5"/>
      <dgm:spPr/>
      <dgm:t>
        <a:bodyPr/>
        <a:lstStyle/>
        <a:p>
          <a:endParaRPr lang="en-US"/>
        </a:p>
      </dgm:t>
    </dgm:pt>
    <dgm:pt modelId="{DE56965B-9E5E-450E-AD02-EB4099C9162A}" type="pres">
      <dgm:prSet presAssocID="{E5662A94-565A-468C-986D-720BEB4AC44E}" presName="childText" presStyleLbl="bgAcc1" presStyleIdx="4" presStyleCnt="5">
        <dgm:presLayoutVars>
          <dgm:bulletEnabled val="1"/>
        </dgm:presLayoutVars>
      </dgm:prSet>
      <dgm:spPr/>
      <dgm:t>
        <a:bodyPr/>
        <a:lstStyle/>
        <a:p>
          <a:endParaRPr lang="en-US"/>
        </a:p>
      </dgm:t>
    </dgm:pt>
  </dgm:ptLst>
  <dgm:cxnLst>
    <dgm:cxn modelId="{4F54D136-BDFE-4A0F-890B-0F31DEE56F49}" type="presOf" srcId="{E5662A94-565A-468C-986D-720BEB4AC44E}" destId="{DE56965B-9E5E-450E-AD02-EB4099C9162A}" srcOrd="0" destOrd="0" presId="urn:microsoft.com/office/officeart/2005/8/layout/hierarchy3"/>
    <dgm:cxn modelId="{2E87F45D-A9A2-49FC-A8CB-4854EA3E5739}" srcId="{163B70DB-9390-437D-95C1-421ACAA500CE}" destId="{961FAE46-FEF6-420B-B995-D1318F6A6457}" srcOrd="1" destOrd="0" parTransId="{37998783-B702-4362-BCEE-551CB1BA2D48}" sibTransId="{88E96F3C-6A4B-4DED-A9CB-55C39EEAD50A}"/>
    <dgm:cxn modelId="{EC04D985-4E21-4ED8-BBA9-453EF2CDBDEA}" type="presOf" srcId="{D2532F97-7B63-4772-A52F-0BB1FF2232CE}" destId="{B896C259-5493-46B7-B027-3337060F0726}" srcOrd="1" destOrd="0" presId="urn:microsoft.com/office/officeart/2005/8/layout/hierarchy3"/>
    <dgm:cxn modelId="{CA49C744-ED9A-484E-9BF5-02F2F4AA35B5}" type="presOf" srcId="{961FAE46-FEF6-420B-B995-D1318F6A6457}" destId="{8C2874FB-DA62-461A-9E0A-C2B3B1F910B7}" srcOrd="1" destOrd="0" presId="urn:microsoft.com/office/officeart/2005/8/layout/hierarchy3"/>
    <dgm:cxn modelId="{4CF7FD5E-8D27-4737-899D-401622838312}" type="presOf" srcId="{60C78013-04D8-48CD-8284-207454CCAE91}" destId="{AC13D101-08D1-4354-BE8B-444120C90371}" srcOrd="0" destOrd="0" presId="urn:microsoft.com/office/officeart/2005/8/layout/hierarchy3"/>
    <dgm:cxn modelId="{5072E367-6466-4D94-96C3-2061FA69372C}" srcId="{D2532F97-7B63-4772-A52F-0BB1FF2232CE}" destId="{B2D9B566-C461-4FBA-99D9-0B6A1A6CD40C}" srcOrd="2" destOrd="0" parTransId="{B063650C-603F-46AF-97CC-BA1F7E1F9E3F}" sibTransId="{A31947B1-8369-4DD7-9D03-1C64F4E94B92}"/>
    <dgm:cxn modelId="{055D0A29-A911-4158-8EAE-ED6E1A8C74CC}" type="presOf" srcId="{163B70DB-9390-437D-95C1-421ACAA500CE}" destId="{354189E2-AE10-4034-A43F-A2AF7F3E6991}" srcOrd="0" destOrd="0" presId="urn:microsoft.com/office/officeart/2005/8/layout/hierarchy3"/>
    <dgm:cxn modelId="{0CDC087C-C573-4002-8296-545B914EDF31}" type="presOf" srcId="{B063650C-603F-46AF-97CC-BA1F7E1F9E3F}" destId="{1A11B110-72C3-4AD7-91D4-82C3FF64A148}" srcOrd="0" destOrd="0" presId="urn:microsoft.com/office/officeart/2005/8/layout/hierarchy3"/>
    <dgm:cxn modelId="{82C3ED0A-8D74-4EAB-A7B7-B4537D4B0037}" type="presOf" srcId="{2B9FA281-584E-4834-B87C-C443397BE3E7}" destId="{5836FB1C-B14A-4B11-8A11-E032FD63E049}" srcOrd="0" destOrd="0" presId="urn:microsoft.com/office/officeart/2005/8/layout/hierarchy3"/>
    <dgm:cxn modelId="{4E45AC71-C55E-48B1-A86C-1E6ABC193F4A}" type="presOf" srcId="{6220C7DD-C4D8-4278-8A7F-954B3A22310C}" destId="{1F730C9F-F3B4-4CD9-AF9C-62EBA9047E5C}" srcOrd="0" destOrd="0" presId="urn:microsoft.com/office/officeart/2005/8/layout/hierarchy3"/>
    <dgm:cxn modelId="{A9005F0F-0F86-4C02-8676-EF030A823F51}" type="presOf" srcId="{5B9B9BA0-FF08-4AF4-A107-B04D4EF80D5B}" destId="{E2888754-6943-4714-9476-E7155A24E963}" srcOrd="0" destOrd="0" presId="urn:microsoft.com/office/officeart/2005/8/layout/hierarchy3"/>
    <dgm:cxn modelId="{F1DA7815-0C76-428F-8704-DC7A1BB1AD69}" srcId="{961FAE46-FEF6-420B-B995-D1318F6A6457}" destId="{E5662A94-565A-468C-986D-720BEB4AC44E}" srcOrd="1" destOrd="0" parTransId="{97E36852-A33C-40DF-85F0-6A9BC182D6D0}" sibTransId="{4FA67241-9712-4BFC-92DC-C0D3297E864F}"/>
    <dgm:cxn modelId="{4BBBD799-9942-4E27-A953-CA6C74167A58}" type="presOf" srcId="{653996EB-37A5-4798-96F4-25C195F45140}" destId="{D1B554BE-AD7F-4412-8C53-148D8DF92AC9}" srcOrd="0" destOrd="0" presId="urn:microsoft.com/office/officeart/2005/8/layout/hierarchy3"/>
    <dgm:cxn modelId="{FDD9E4A2-B9B6-4C63-9F70-402788889DB1}" type="presOf" srcId="{B2D9B566-C461-4FBA-99D9-0B6A1A6CD40C}" destId="{77210D1D-51AD-404D-8A3E-55B5EDBAABAD}" srcOrd="0" destOrd="0" presId="urn:microsoft.com/office/officeart/2005/8/layout/hierarchy3"/>
    <dgm:cxn modelId="{988AF311-923A-4B08-83B7-2F158B60A679}" srcId="{D2532F97-7B63-4772-A52F-0BB1FF2232CE}" destId="{6220C7DD-C4D8-4278-8A7F-954B3A22310C}" srcOrd="1" destOrd="0" parTransId="{E6DCE81C-822C-44F2-B8DC-B47A33C527EA}" sibTransId="{7B328069-D50E-4D0F-AD33-0E93BEA9F8ED}"/>
    <dgm:cxn modelId="{874E2708-2E36-4453-835E-DEB965443160}" type="presOf" srcId="{97E36852-A33C-40DF-85F0-6A9BC182D6D0}" destId="{CA1E82A0-0A4B-4F97-B031-C8AEB1206E61}" srcOrd="0" destOrd="0" presId="urn:microsoft.com/office/officeart/2005/8/layout/hierarchy3"/>
    <dgm:cxn modelId="{5D405F7F-4BF3-4BBF-A86F-3DD00EAE3A4A}" srcId="{163B70DB-9390-437D-95C1-421ACAA500CE}" destId="{D2532F97-7B63-4772-A52F-0BB1FF2232CE}" srcOrd="0" destOrd="0" parTransId="{7BBD9AB5-B56E-480D-AEDC-B1B45BDABB79}" sibTransId="{DCAEA8F3-CA3D-40F2-B485-3E45E6D2764D}"/>
    <dgm:cxn modelId="{AC0AA926-B436-4718-A2BB-41C0E377F405}" srcId="{D2532F97-7B63-4772-A52F-0BB1FF2232CE}" destId="{653996EB-37A5-4798-96F4-25C195F45140}" srcOrd="0" destOrd="0" parTransId="{60C78013-04D8-48CD-8284-207454CCAE91}" sibTransId="{2589D106-BDA2-4505-9BAF-17E6D33DC49F}"/>
    <dgm:cxn modelId="{E8E61AF5-8354-4A3B-87A3-365374E0DFBD}" type="presOf" srcId="{E6DCE81C-822C-44F2-B8DC-B47A33C527EA}" destId="{F84325CD-8401-45E9-A6CD-8E5372B120EC}" srcOrd="0" destOrd="0" presId="urn:microsoft.com/office/officeart/2005/8/layout/hierarchy3"/>
    <dgm:cxn modelId="{EE1E259A-C547-4C41-B9D6-EED0C3D8E6C0}" srcId="{961FAE46-FEF6-420B-B995-D1318F6A6457}" destId="{5B9B9BA0-FF08-4AF4-A107-B04D4EF80D5B}" srcOrd="0" destOrd="0" parTransId="{2B9FA281-584E-4834-B87C-C443397BE3E7}" sibTransId="{968E201F-6433-402D-A93A-1EC77C513751}"/>
    <dgm:cxn modelId="{4D4648BA-17DC-4435-A9F6-F41E31CB9942}" type="presOf" srcId="{961FAE46-FEF6-420B-B995-D1318F6A6457}" destId="{32435077-BEA9-4D11-ABF9-2ACFCDEDA98A}" srcOrd="0" destOrd="0" presId="urn:microsoft.com/office/officeart/2005/8/layout/hierarchy3"/>
    <dgm:cxn modelId="{816D0A33-ABE2-4460-84D1-918DAF3C2CB2}" type="presOf" srcId="{D2532F97-7B63-4772-A52F-0BB1FF2232CE}" destId="{84F6708B-6C19-4D08-B852-FB821E436249}" srcOrd="0" destOrd="0" presId="urn:microsoft.com/office/officeart/2005/8/layout/hierarchy3"/>
    <dgm:cxn modelId="{F7A31533-AC39-41F2-BFF0-0F1ACD026804}" type="presParOf" srcId="{354189E2-AE10-4034-A43F-A2AF7F3E6991}" destId="{7157689A-E885-4AC7-B8FC-6E6CB8A898EC}" srcOrd="0" destOrd="0" presId="urn:microsoft.com/office/officeart/2005/8/layout/hierarchy3"/>
    <dgm:cxn modelId="{5F3F8EC7-854B-45D1-8E2F-E69562298D18}" type="presParOf" srcId="{7157689A-E885-4AC7-B8FC-6E6CB8A898EC}" destId="{5107E280-ECA5-4F53-BB3C-CFD8351C5701}" srcOrd="0" destOrd="0" presId="urn:microsoft.com/office/officeart/2005/8/layout/hierarchy3"/>
    <dgm:cxn modelId="{46F42AE6-944C-442B-8DDB-27CAB2A4C8BC}" type="presParOf" srcId="{5107E280-ECA5-4F53-BB3C-CFD8351C5701}" destId="{84F6708B-6C19-4D08-B852-FB821E436249}" srcOrd="0" destOrd="0" presId="urn:microsoft.com/office/officeart/2005/8/layout/hierarchy3"/>
    <dgm:cxn modelId="{E34E642C-4BE5-4517-B357-CBA09B645D47}" type="presParOf" srcId="{5107E280-ECA5-4F53-BB3C-CFD8351C5701}" destId="{B896C259-5493-46B7-B027-3337060F0726}" srcOrd="1" destOrd="0" presId="urn:microsoft.com/office/officeart/2005/8/layout/hierarchy3"/>
    <dgm:cxn modelId="{FD655B59-F242-4DA6-A746-492BCC5D0999}" type="presParOf" srcId="{7157689A-E885-4AC7-B8FC-6E6CB8A898EC}" destId="{DDB86E63-800A-4DC9-B2DD-7F92CAAF07AC}" srcOrd="1" destOrd="0" presId="urn:microsoft.com/office/officeart/2005/8/layout/hierarchy3"/>
    <dgm:cxn modelId="{5A8977C0-851B-4110-8024-8A91A0FCD896}" type="presParOf" srcId="{DDB86E63-800A-4DC9-B2DD-7F92CAAF07AC}" destId="{AC13D101-08D1-4354-BE8B-444120C90371}" srcOrd="0" destOrd="0" presId="urn:microsoft.com/office/officeart/2005/8/layout/hierarchy3"/>
    <dgm:cxn modelId="{EF2ECDB8-DB82-4D06-80B1-88475CC1F310}" type="presParOf" srcId="{DDB86E63-800A-4DC9-B2DD-7F92CAAF07AC}" destId="{D1B554BE-AD7F-4412-8C53-148D8DF92AC9}" srcOrd="1" destOrd="0" presId="urn:microsoft.com/office/officeart/2005/8/layout/hierarchy3"/>
    <dgm:cxn modelId="{6B2DD81A-1D4F-4F22-B54E-4A28D21C834F}" type="presParOf" srcId="{DDB86E63-800A-4DC9-B2DD-7F92CAAF07AC}" destId="{F84325CD-8401-45E9-A6CD-8E5372B120EC}" srcOrd="2" destOrd="0" presId="urn:microsoft.com/office/officeart/2005/8/layout/hierarchy3"/>
    <dgm:cxn modelId="{1DB213E6-045F-4D67-A1A1-9BD3ABAD9A33}" type="presParOf" srcId="{DDB86E63-800A-4DC9-B2DD-7F92CAAF07AC}" destId="{1F730C9F-F3B4-4CD9-AF9C-62EBA9047E5C}" srcOrd="3" destOrd="0" presId="urn:microsoft.com/office/officeart/2005/8/layout/hierarchy3"/>
    <dgm:cxn modelId="{DD0BA5D8-ABC4-491D-BC0B-FFBD59E9ACA9}" type="presParOf" srcId="{DDB86E63-800A-4DC9-B2DD-7F92CAAF07AC}" destId="{1A11B110-72C3-4AD7-91D4-82C3FF64A148}" srcOrd="4" destOrd="0" presId="urn:microsoft.com/office/officeart/2005/8/layout/hierarchy3"/>
    <dgm:cxn modelId="{DEC0E6E9-DEC5-4678-810A-82489B929C4D}" type="presParOf" srcId="{DDB86E63-800A-4DC9-B2DD-7F92CAAF07AC}" destId="{77210D1D-51AD-404D-8A3E-55B5EDBAABAD}" srcOrd="5" destOrd="0" presId="urn:microsoft.com/office/officeart/2005/8/layout/hierarchy3"/>
    <dgm:cxn modelId="{3FBA2FBE-A77F-498E-AAD3-03863D6A0F38}" type="presParOf" srcId="{354189E2-AE10-4034-A43F-A2AF7F3E6991}" destId="{933CCE28-31E9-4406-B782-E9363D61428E}" srcOrd="1" destOrd="0" presId="urn:microsoft.com/office/officeart/2005/8/layout/hierarchy3"/>
    <dgm:cxn modelId="{C3898F5D-5109-474A-A236-396837E6E4B8}" type="presParOf" srcId="{933CCE28-31E9-4406-B782-E9363D61428E}" destId="{8F7D1D0F-C25A-4D7E-ADC7-AAE14BD978D2}" srcOrd="0" destOrd="0" presId="urn:microsoft.com/office/officeart/2005/8/layout/hierarchy3"/>
    <dgm:cxn modelId="{C1DA32D4-B2BA-4572-8666-13DB09CE44F0}" type="presParOf" srcId="{8F7D1D0F-C25A-4D7E-ADC7-AAE14BD978D2}" destId="{32435077-BEA9-4D11-ABF9-2ACFCDEDA98A}" srcOrd="0" destOrd="0" presId="urn:microsoft.com/office/officeart/2005/8/layout/hierarchy3"/>
    <dgm:cxn modelId="{26AEE54B-8C79-49CE-965D-B396992B0FFF}" type="presParOf" srcId="{8F7D1D0F-C25A-4D7E-ADC7-AAE14BD978D2}" destId="{8C2874FB-DA62-461A-9E0A-C2B3B1F910B7}" srcOrd="1" destOrd="0" presId="urn:microsoft.com/office/officeart/2005/8/layout/hierarchy3"/>
    <dgm:cxn modelId="{2A4351D6-EAB3-4440-8293-10AF0303FCF3}" type="presParOf" srcId="{933CCE28-31E9-4406-B782-E9363D61428E}" destId="{3BB2E810-E7F8-4B5F-9D26-82765B64694E}" srcOrd="1" destOrd="0" presId="urn:microsoft.com/office/officeart/2005/8/layout/hierarchy3"/>
    <dgm:cxn modelId="{C936EF49-8E24-4683-8BFE-74AC5B689436}" type="presParOf" srcId="{3BB2E810-E7F8-4B5F-9D26-82765B64694E}" destId="{5836FB1C-B14A-4B11-8A11-E032FD63E049}" srcOrd="0" destOrd="0" presId="urn:microsoft.com/office/officeart/2005/8/layout/hierarchy3"/>
    <dgm:cxn modelId="{6D91490D-1220-4A71-88F7-AE53E1B8279D}" type="presParOf" srcId="{3BB2E810-E7F8-4B5F-9D26-82765B64694E}" destId="{E2888754-6943-4714-9476-E7155A24E963}" srcOrd="1" destOrd="0" presId="urn:microsoft.com/office/officeart/2005/8/layout/hierarchy3"/>
    <dgm:cxn modelId="{382C42DE-271A-4C42-A4D7-8F8D7F2F9FBD}" type="presParOf" srcId="{3BB2E810-E7F8-4B5F-9D26-82765B64694E}" destId="{CA1E82A0-0A4B-4F97-B031-C8AEB1206E61}" srcOrd="2" destOrd="0" presId="urn:microsoft.com/office/officeart/2005/8/layout/hierarchy3"/>
    <dgm:cxn modelId="{3D9BBF17-BF83-46C7-840E-2DAC9327E445}" type="presParOf" srcId="{3BB2E810-E7F8-4B5F-9D26-82765B64694E}" destId="{DE56965B-9E5E-450E-AD02-EB4099C9162A}"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4C99D2-7E99-414E-A98B-3AB58312DB0F}" type="doc">
      <dgm:prSet loTypeId="urn:microsoft.com/office/officeart/2005/8/layout/vList2" loCatId="list" qsTypeId="urn:microsoft.com/office/officeart/2005/8/quickstyle/simple1#1" qsCatId="simple" csTypeId="urn:microsoft.com/office/officeart/2005/8/colors/colorful3" csCatId="colorful" phldr="1"/>
      <dgm:spPr/>
      <dgm:t>
        <a:bodyPr/>
        <a:lstStyle/>
        <a:p>
          <a:endParaRPr lang="en-US"/>
        </a:p>
      </dgm:t>
    </dgm:pt>
    <dgm:pt modelId="{22F33803-CDBD-4AA3-828D-DFB6C38F7E76}">
      <dgm:prSet>
        <dgm:style>
          <a:lnRef idx="0">
            <a:schemeClr val="accent3"/>
          </a:lnRef>
          <a:fillRef idx="3">
            <a:schemeClr val="accent3"/>
          </a:fillRef>
          <a:effectRef idx="3">
            <a:schemeClr val="accent3"/>
          </a:effectRef>
          <a:fontRef idx="minor">
            <a:schemeClr val="lt1"/>
          </a:fontRef>
        </dgm:style>
      </dgm:prSet>
      <dgm:spPr>
        <a:solidFill>
          <a:schemeClr val="accent1"/>
        </a:solidFill>
      </dgm:spPr>
      <dgm:t>
        <a:bodyPr/>
        <a:lstStyle/>
        <a:p>
          <a:pPr algn="ctr" rtl="0"/>
          <a:r>
            <a:rPr lang="en-US" b="1" dirty="0" smtClean="0"/>
            <a:t>Implementation Activities Support Overall Goals</a:t>
          </a:r>
          <a:endParaRPr lang="en-US" b="1" dirty="0"/>
        </a:p>
      </dgm:t>
    </dgm:pt>
    <dgm:pt modelId="{BD3E5273-EDAB-4B24-8625-54B03305C23A}" type="parTrans" cxnId="{1CEF6186-918F-43BA-A307-531235F2BB83}">
      <dgm:prSet/>
      <dgm:spPr/>
      <dgm:t>
        <a:bodyPr/>
        <a:lstStyle/>
        <a:p>
          <a:endParaRPr lang="en-US"/>
        </a:p>
      </dgm:t>
    </dgm:pt>
    <dgm:pt modelId="{A4E0516D-90C2-4580-B145-5509D14AA70F}" type="sibTrans" cxnId="{1CEF6186-918F-43BA-A307-531235F2BB83}">
      <dgm:prSet/>
      <dgm:spPr/>
      <dgm:t>
        <a:bodyPr/>
        <a:lstStyle/>
        <a:p>
          <a:endParaRPr lang="en-US"/>
        </a:p>
      </dgm:t>
    </dgm:pt>
    <dgm:pt modelId="{316F1355-A4ED-4310-A12A-3AD5C1545ED5}" type="pres">
      <dgm:prSet presAssocID="{9F4C99D2-7E99-414E-A98B-3AB58312DB0F}" presName="linear" presStyleCnt="0">
        <dgm:presLayoutVars>
          <dgm:animLvl val="lvl"/>
          <dgm:resizeHandles val="exact"/>
        </dgm:presLayoutVars>
      </dgm:prSet>
      <dgm:spPr/>
      <dgm:t>
        <a:bodyPr/>
        <a:lstStyle/>
        <a:p>
          <a:endParaRPr lang="en-US"/>
        </a:p>
      </dgm:t>
    </dgm:pt>
    <dgm:pt modelId="{18837195-C485-41DC-8385-2FE18CCF25FF}" type="pres">
      <dgm:prSet presAssocID="{22F33803-CDBD-4AA3-828D-DFB6C38F7E76}" presName="parentText" presStyleLbl="node1" presStyleIdx="0" presStyleCnt="1">
        <dgm:presLayoutVars>
          <dgm:chMax val="0"/>
          <dgm:bulletEnabled val="1"/>
        </dgm:presLayoutVars>
      </dgm:prSet>
      <dgm:spPr/>
      <dgm:t>
        <a:bodyPr/>
        <a:lstStyle/>
        <a:p>
          <a:endParaRPr lang="en-US"/>
        </a:p>
      </dgm:t>
    </dgm:pt>
  </dgm:ptLst>
  <dgm:cxnLst>
    <dgm:cxn modelId="{D027C1FC-1D7F-4880-B141-362558DA31C9}" type="presOf" srcId="{22F33803-CDBD-4AA3-828D-DFB6C38F7E76}" destId="{18837195-C485-41DC-8385-2FE18CCF25FF}" srcOrd="0" destOrd="0" presId="urn:microsoft.com/office/officeart/2005/8/layout/vList2"/>
    <dgm:cxn modelId="{B48B0DB4-8D8F-4B3E-8979-2F8A827A35ED}" type="presOf" srcId="{9F4C99D2-7E99-414E-A98B-3AB58312DB0F}" destId="{316F1355-A4ED-4310-A12A-3AD5C1545ED5}" srcOrd="0" destOrd="0" presId="urn:microsoft.com/office/officeart/2005/8/layout/vList2"/>
    <dgm:cxn modelId="{1CEF6186-918F-43BA-A307-531235F2BB83}" srcId="{9F4C99D2-7E99-414E-A98B-3AB58312DB0F}" destId="{22F33803-CDBD-4AA3-828D-DFB6C38F7E76}" srcOrd="0" destOrd="0" parTransId="{BD3E5273-EDAB-4B24-8625-54B03305C23A}" sibTransId="{A4E0516D-90C2-4580-B145-5509D14AA70F}"/>
    <dgm:cxn modelId="{7BF76328-229C-46F7-9C07-50118D4ED713}" type="presParOf" srcId="{316F1355-A4ED-4310-A12A-3AD5C1545ED5}" destId="{18837195-C485-41DC-8385-2FE18CCF25FF}"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F6708B-6C19-4D08-B852-FB821E436249}">
      <dsp:nvSpPr>
        <dsp:cNvPr id="0" name=""/>
        <dsp:cNvSpPr/>
      </dsp:nvSpPr>
      <dsp:spPr>
        <a:xfrm>
          <a:off x="1780942" y="283"/>
          <a:ext cx="2277740" cy="1138870"/>
        </a:xfrm>
        <a:prstGeom prst="roundRect">
          <a:avLst>
            <a:gd name="adj" fmla="val 10000"/>
          </a:avLst>
        </a:prstGeom>
        <a:solidFill>
          <a:schemeClr val="accent6"/>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Providing safe conditions for collections</a:t>
          </a:r>
          <a:endParaRPr lang="en-US" sz="2300" kern="1200" dirty="0"/>
        </a:p>
      </dsp:txBody>
      <dsp:txXfrm>
        <a:off x="1780942" y="283"/>
        <a:ext cx="2277740" cy="1138870"/>
      </dsp:txXfrm>
    </dsp:sp>
    <dsp:sp modelId="{AC13D101-08D1-4354-BE8B-444120C90371}">
      <dsp:nvSpPr>
        <dsp:cNvPr id="0" name=""/>
        <dsp:cNvSpPr/>
      </dsp:nvSpPr>
      <dsp:spPr>
        <a:xfrm>
          <a:off x="2008716" y="1139153"/>
          <a:ext cx="227774" cy="854152"/>
        </a:xfrm>
        <a:custGeom>
          <a:avLst/>
          <a:gdLst/>
          <a:ahLst/>
          <a:cxnLst/>
          <a:rect l="0" t="0" r="0" b="0"/>
          <a:pathLst>
            <a:path>
              <a:moveTo>
                <a:pt x="0" y="0"/>
              </a:moveTo>
              <a:lnTo>
                <a:pt x="0" y="854152"/>
              </a:lnTo>
              <a:lnTo>
                <a:pt x="227774" y="854152"/>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1B554BE-AD7F-4412-8C53-148D8DF92AC9}">
      <dsp:nvSpPr>
        <dsp:cNvPr id="0" name=""/>
        <dsp:cNvSpPr/>
      </dsp:nvSpPr>
      <dsp:spPr>
        <a:xfrm>
          <a:off x="2236490" y="1423871"/>
          <a:ext cx="1822192" cy="1138870"/>
        </a:xfrm>
        <a:prstGeom prst="roundRect">
          <a:avLst>
            <a:gd name="adj" fmla="val 10000"/>
          </a:avLst>
        </a:prstGeom>
        <a:solidFill>
          <a:schemeClr val="accent6">
            <a:lumMod val="40000"/>
            <a:lumOff val="6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Disaster preparedness workshops</a:t>
          </a:r>
          <a:endParaRPr lang="en-US" sz="1800" kern="1200" dirty="0"/>
        </a:p>
      </dsp:txBody>
      <dsp:txXfrm>
        <a:off x="2236490" y="1423871"/>
        <a:ext cx="1822192" cy="1138870"/>
      </dsp:txXfrm>
    </dsp:sp>
    <dsp:sp modelId="{F84325CD-8401-45E9-A6CD-8E5372B120EC}">
      <dsp:nvSpPr>
        <dsp:cNvPr id="0" name=""/>
        <dsp:cNvSpPr/>
      </dsp:nvSpPr>
      <dsp:spPr>
        <a:xfrm>
          <a:off x="2008716" y="1139153"/>
          <a:ext cx="227774" cy="2277740"/>
        </a:xfrm>
        <a:custGeom>
          <a:avLst/>
          <a:gdLst/>
          <a:ahLst/>
          <a:cxnLst/>
          <a:rect l="0" t="0" r="0" b="0"/>
          <a:pathLst>
            <a:path>
              <a:moveTo>
                <a:pt x="0" y="0"/>
              </a:moveTo>
              <a:lnTo>
                <a:pt x="0" y="2277740"/>
              </a:lnTo>
              <a:lnTo>
                <a:pt x="227774" y="227774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F730C9F-F3B4-4CD9-AF9C-62EBA9047E5C}">
      <dsp:nvSpPr>
        <dsp:cNvPr id="0" name=""/>
        <dsp:cNvSpPr/>
      </dsp:nvSpPr>
      <dsp:spPr>
        <a:xfrm>
          <a:off x="2236490" y="2847458"/>
          <a:ext cx="1822192" cy="1138870"/>
        </a:xfrm>
        <a:prstGeom prst="roundRect">
          <a:avLst>
            <a:gd name="adj" fmla="val 10000"/>
          </a:avLst>
        </a:prstGeom>
        <a:solidFill>
          <a:schemeClr val="accent6">
            <a:lumMod val="40000"/>
            <a:lumOff val="6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Disaster networking workshops</a:t>
          </a:r>
          <a:endParaRPr lang="en-US" sz="1800" kern="1200" dirty="0"/>
        </a:p>
      </dsp:txBody>
      <dsp:txXfrm>
        <a:off x="2236490" y="2847458"/>
        <a:ext cx="1822192" cy="1138870"/>
      </dsp:txXfrm>
    </dsp:sp>
    <dsp:sp modelId="{1A11B110-72C3-4AD7-91D4-82C3FF64A148}">
      <dsp:nvSpPr>
        <dsp:cNvPr id="0" name=""/>
        <dsp:cNvSpPr/>
      </dsp:nvSpPr>
      <dsp:spPr>
        <a:xfrm>
          <a:off x="2008716" y="1139153"/>
          <a:ext cx="227774" cy="3701327"/>
        </a:xfrm>
        <a:custGeom>
          <a:avLst/>
          <a:gdLst/>
          <a:ahLst/>
          <a:cxnLst/>
          <a:rect l="0" t="0" r="0" b="0"/>
          <a:pathLst>
            <a:path>
              <a:moveTo>
                <a:pt x="0" y="0"/>
              </a:moveTo>
              <a:lnTo>
                <a:pt x="0" y="3701327"/>
              </a:lnTo>
              <a:lnTo>
                <a:pt x="227774" y="3701327"/>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7210D1D-51AD-404D-8A3E-55B5EDBAABAD}">
      <dsp:nvSpPr>
        <dsp:cNvPr id="0" name=""/>
        <dsp:cNvSpPr/>
      </dsp:nvSpPr>
      <dsp:spPr>
        <a:xfrm>
          <a:off x="2236490" y="4271046"/>
          <a:ext cx="1822192" cy="1138870"/>
        </a:xfrm>
        <a:prstGeom prst="roundRect">
          <a:avLst>
            <a:gd name="adj" fmla="val 10000"/>
          </a:avLst>
        </a:prstGeom>
        <a:solidFill>
          <a:schemeClr val="accent6">
            <a:lumMod val="40000"/>
            <a:lumOff val="6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24/7 emergency hotline and resources</a:t>
          </a:r>
          <a:endParaRPr lang="en-US" sz="1800" kern="1200" dirty="0"/>
        </a:p>
      </dsp:txBody>
      <dsp:txXfrm>
        <a:off x="2236490" y="4271046"/>
        <a:ext cx="1822192" cy="1138870"/>
      </dsp:txXfrm>
    </dsp:sp>
    <dsp:sp modelId="{32435077-BEA9-4D11-ABF9-2ACFCDEDA98A}">
      <dsp:nvSpPr>
        <dsp:cNvPr id="0" name=""/>
        <dsp:cNvSpPr/>
      </dsp:nvSpPr>
      <dsp:spPr>
        <a:xfrm>
          <a:off x="4628117" y="283"/>
          <a:ext cx="2277740" cy="1138870"/>
        </a:xfrm>
        <a:prstGeom prst="roundRect">
          <a:avLst>
            <a:gd name="adj" fmla="val 10000"/>
          </a:avLst>
        </a:prstGeom>
        <a:solidFill>
          <a:schemeClr val="accent6">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Marshalling public and private support </a:t>
          </a:r>
          <a:endParaRPr lang="en-US" sz="2300" kern="1200" dirty="0"/>
        </a:p>
      </dsp:txBody>
      <dsp:txXfrm>
        <a:off x="4628117" y="283"/>
        <a:ext cx="2277740" cy="1138870"/>
      </dsp:txXfrm>
    </dsp:sp>
    <dsp:sp modelId="{5836FB1C-B14A-4B11-8A11-E032FD63E049}">
      <dsp:nvSpPr>
        <dsp:cNvPr id="0" name=""/>
        <dsp:cNvSpPr/>
      </dsp:nvSpPr>
      <dsp:spPr>
        <a:xfrm>
          <a:off x="4855891" y="1139153"/>
          <a:ext cx="227774" cy="854152"/>
        </a:xfrm>
        <a:custGeom>
          <a:avLst/>
          <a:gdLst/>
          <a:ahLst/>
          <a:cxnLst/>
          <a:rect l="0" t="0" r="0" b="0"/>
          <a:pathLst>
            <a:path>
              <a:moveTo>
                <a:pt x="0" y="0"/>
              </a:moveTo>
              <a:lnTo>
                <a:pt x="0" y="854152"/>
              </a:lnTo>
              <a:lnTo>
                <a:pt x="227774" y="854152"/>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2888754-6943-4714-9476-E7155A24E963}">
      <dsp:nvSpPr>
        <dsp:cNvPr id="0" name=""/>
        <dsp:cNvSpPr/>
      </dsp:nvSpPr>
      <dsp:spPr>
        <a:xfrm>
          <a:off x="5083665" y="1423871"/>
          <a:ext cx="1822192" cy="1138870"/>
        </a:xfrm>
        <a:prstGeom prst="roundRect">
          <a:avLst>
            <a:gd name="adj" fmla="val 10000"/>
          </a:avLst>
        </a:prstGeom>
        <a:solidFill>
          <a:schemeClr val="accent6">
            <a:lumMod val="40000"/>
            <a:lumOff val="6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ts val="0"/>
            </a:spcAft>
          </a:pPr>
          <a:r>
            <a:rPr lang="en-US" sz="1800" kern="1200" dirty="0" smtClean="0"/>
            <a:t>Project</a:t>
          </a:r>
        </a:p>
        <a:p>
          <a:pPr lvl="0" algn="ctr" defTabSz="800100">
            <a:lnSpc>
              <a:spcPct val="90000"/>
            </a:lnSpc>
            <a:spcBef>
              <a:spcPct val="0"/>
            </a:spcBef>
            <a:spcAft>
              <a:spcPts val="0"/>
            </a:spcAft>
          </a:pPr>
          <a:r>
            <a:rPr lang="en-US" sz="1800" kern="1200" dirty="0" smtClean="0"/>
            <a:t>Development</a:t>
          </a:r>
        </a:p>
        <a:p>
          <a:pPr lvl="0" algn="ctr" defTabSz="800100">
            <a:lnSpc>
              <a:spcPct val="90000"/>
            </a:lnSpc>
            <a:spcBef>
              <a:spcPct val="0"/>
            </a:spcBef>
            <a:spcAft>
              <a:spcPts val="0"/>
            </a:spcAft>
          </a:pPr>
          <a:r>
            <a:rPr lang="en-US" sz="1800" kern="1200" dirty="0" smtClean="0"/>
            <a:t>workshops</a:t>
          </a:r>
          <a:endParaRPr lang="en-US" sz="1800" kern="1200" dirty="0"/>
        </a:p>
      </dsp:txBody>
      <dsp:txXfrm>
        <a:off x="5083665" y="1423871"/>
        <a:ext cx="1822192" cy="1138870"/>
      </dsp:txXfrm>
    </dsp:sp>
    <dsp:sp modelId="{CA1E82A0-0A4B-4F97-B031-C8AEB1206E61}">
      <dsp:nvSpPr>
        <dsp:cNvPr id="0" name=""/>
        <dsp:cNvSpPr/>
      </dsp:nvSpPr>
      <dsp:spPr>
        <a:xfrm>
          <a:off x="4855891" y="1139153"/>
          <a:ext cx="227774" cy="2277740"/>
        </a:xfrm>
        <a:custGeom>
          <a:avLst/>
          <a:gdLst/>
          <a:ahLst/>
          <a:cxnLst/>
          <a:rect l="0" t="0" r="0" b="0"/>
          <a:pathLst>
            <a:path>
              <a:moveTo>
                <a:pt x="0" y="0"/>
              </a:moveTo>
              <a:lnTo>
                <a:pt x="0" y="2277740"/>
              </a:lnTo>
              <a:lnTo>
                <a:pt x="227774" y="227774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E56965B-9E5E-450E-AD02-EB4099C9162A}">
      <dsp:nvSpPr>
        <dsp:cNvPr id="0" name=""/>
        <dsp:cNvSpPr/>
      </dsp:nvSpPr>
      <dsp:spPr>
        <a:xfrm>
          <a:off x="5083665" y="2847458"/>
          <a:ext cx="1822192" cy="1138870"/>
        </a:xfrm>
        <a:prstGeom prst="roundRect">
          <a:avLst>
            <a:gd name="adj" fmla="val 10000"/>
          </a:avLst>
        </a:prstGeom>
        <a:solidFill>
          <a:schemeClr val="accent6">
            <a:lumMod val="40000"/>
            <a:lumOff val="6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Stewardship campaign for trustees</a:t>
          </a:r>
          <a:endParaRPr lang="en-US" sz="1800" kern="1200" dirty="0"/>
        </a:p>
      </dsp:txBody>
      <dsp:txXfrm>
        <a:off x="5083665" y="2847458"/>
        <a:ext cx="1822192" cy="113887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837195-C485-41DC-8385-2FE18CCF25FF}">
      <dsp:nvSpPr>
        <dsp:cNvPr id="0" name=""/>
        <dsp:cNvSpPr/>
      </dsp:nvSpPr>
      <dsp:spPr>
        <a:xfrm>
          <a:off x="0" y="2975"/>
          <a:ext cx="7315200" cy="455715"/>
        </a:xfrm>
        <a:prstGeom prst="roundRect">
          <a:avLst/>
        </a:prstGeom>
        <a:solidFill>
          <a:schemeClr val="accent1"/>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dirty="0" smtClean="0"/>
            <a:t>Implementation Activities Support Overall Goals</a:t>
          </a:r>
          <a:endParaRPr lang="en-US" sz="1900" b="1" kern="1200" dirty="0"/>
        </a:p>
      </dsp:txBody>
      <dsp:txXfrm>
        <a:off x="0" y="2975"/>
        <a:ext cx="7315200" cy="4557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863089-0AE0-448F-8638-E4125716AFD4}" type="datetimeFigureOut">
              <a:rPr lang="en-US" smtClean="0"/>
              <a:pPr/>
              <a:t>8/16/2013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43E76E-4647-40DE-AA26-A4AED8AF913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72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mtClean="0">
                <a:latin typeface="Franklin Gothic Book" pitchFamily="34" charset="0"/>
              </a:rPr>
              <a:t>Nearly 3000 Institutions Surveyed</a:t>
            </a:r>
          </a:p>
          <a:p>
            <a:r>
              <a:rPr lang="en-US" smtClean="0">
                <a:latin typeface="Franklin Gothic Book" pitchFamily="34" charset="0"/>
              </a:rPr>
              <a:t>Report:  A Public Trust at Risk:  The Heritage Health Index Report on the State of America’s Collections (2005)</a:t>
            </a:r>
          </a:p>
          <a:p>
            <a:endParaRPr lang="en-US" smtClean="0"/>
          </a:p>
        </p:txBody>
      </p:sp>
      <p:sp>
        <p:nvSpPr>
          <p:cNvPr id="972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defRPr>
            </a:lvl1pPr>
            <a:lvl2pPr marL="702756" indent="-270291" defTabSz="914485" eaLnBrk="0" hangingPunct="0">
              <a:defRPr>
                <a:solidFill>
                  <a:schemeClr val="tx1"/>
                </a:solidFill>
                <a:latin typeface="Arial" pitchFamily="34" charset="0"/>
              </a:defRPr>
            </a:lvl2pPr>
            <a:lvl3pPr marL="1081164" indent="-216233" defTabSz="914485" eaLnBrk="0" hangingPunct="0">
              <a:defRPr>
                <a:solidFill>
                  <a:schemeClr val="tx1"/>
                </a:solidFill>
                <a:latin typeface="Arial" pitchFamily="34" charset="0"/>
              </a:defRPr>
            </a:lvl3pPr>
            <a:lvl4pPr marL="1513629" indent="-216233" defTabSz="914485" eaLnBrk="0" hangingPunct="0">
              <a:defRPr>
                <a:solidFill>
                  <a:schemeClr val="tx1"/>
                </a:solidFill>
                <a:latin typeface="Arial" pitchFamily="34" charset="0"/>
              </a:defRPr>
            </a:lvl4pPr>
            <a:lvl5pPr marL="1946095" indent="-216233" defTabSz="914485" eaLnBrk="0" hangingPunct="0">
              <a:defRPr>
                <a:solidFill>
                  <a:schemeClr val="tx1"/>
                </a:solidFill>
                <a:latin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defRPr>
            </a:lvl9pPr>
          </a:lstStyle>
          <a:p>
            <a:pPr eaLnBrk="1" hangingPunct="1"/>
            <a:fld id="{1825DB0A-9167-48CA-A0C7-F2E08BD3E2AE}" type="slidenum">
              <a:rPr lang="en-US" smtClean="0"/>
              <a:pPr eaLnBrk="1" hangingPunct="1"/>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a:t>
            </a:r>
            <a:r>
              <a:rPr lang="en-US" baseline="0" dirty="0" smtClean="0"/>
              <a:t> of their participation in the program and the over 35K votes of support from the public, they were awarded a $10K grant from Trains Magazine – a national publication that had 120 applicants for this grant. This is an image of the newly painted “1776” which was unveiled this 4</a:t>
            </a:r>
            <a:r>
              <a:rPr lang="en-US" baseline="30000" dirty="0" smtClean="0"/>
              <a:t>th</a:t>
            </a:r>
            <a:r>
              <a:rPr lang="en-US" baseline="0" dirty="0" smtClean="0"/>
              <a:t> of July! </a:t>
            </a:r>
            <a:endParaRPr lang="en-US" dirty="0"/>
          </a:p>
        </p:txBody>
      </p:sp>
      <p:sp>
        <p:nvSpPr>
          <p:cNvPr id="4" name="Slide Number Placeholder 3"/>
          <p:cNvSpPr>
            <a:spLocks noGrp="1"/>
          </p:cNvSpPr>
          <p:nvPr>
            <p:ph type="sldNum" sz="quarter" idx="10"/>
          </p:nvPr>
        </p:nvSpPr>
        <p:spPr/>
        <p:txBody>
          <a:bodyPr/>
          <a:lstStyle/>
          <a:p>
            <a:fld id="{DE2274A3-20F6-44EB-B80D-F6B307007288}"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43E76E-4647-40DE-AA26-A4AED8AF913E}"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12285" eaLnBrk="0" hangingPunct="0">
              <a:defRPr sz="2400">
                <a:solidFill>
                  <a:schemeClr val="tx1"/>
                </a:solidFill>
                <a:latin typeface="Times New Roman" pitchFamily="18" charset="0"/>
              </a:defRPr>
            </a:lvl1pPr>
            <a:lvl2pPr marL="734852" indent="-282635" defTabSz="912285" eaLnBrk="0" hangingPunct="0">
              <a:defRPr sz="2400">
                <a:solidFill>
                  <a:schemeClr val="tx1"/>
                </a:solidFill>
                <a:latin typeface="Times New Roman" pitchFamily="18" charset="0"/>
              </a:defRPr>
            </a:lvl2pPr>
            <a:lvl3pPr marL="1130541" indent="-226108" defTabSz="912285" eaLnBrk="0" hangingPunct="0">
              <a:defRPr sz="2400">
                <a:solidFill>
                  <a:schemeClr val="tx1"/>
                </a:solidFill>
                <a:latin typeface="Times New Roman" pitchFamily="18" charset="0"/>
              </a:defRPr>
            </a:lvl3pPr>
            <a:lvl4pPr marL="1582758" indent="-226108" defTabSz="912285" eaLnBrk="0" hangingPunct="0">
              <a:defRPr sz="2400">
                <a:solidFill>
                  <a:schemeClr val="tx1"/>
                </a:solidFill>
                <a:latin typeface="Times New Roman" pitchFamily="18" charset="0"/>
              </a:defRPr>
            </a:lvl4pPr>
            <a:lvl5pPr marL="2034974" indent="-226108" defTabSz="912285" eaLnBrk="0" hangingPunct="0">
              <a:defRPr sz="2400">
                <a:solidFill>
                  <a:schemeClr val="tx1"/>
                </a:solidFill>
                <a:latin typeface="Times New Roman" pitchFamily="18" charset="0"/>
              </a:defRPr>
            </a:lvl5pPr>
            <a:lvl6pPr marL="2487191" indent="-226108" defTabSz="912285" eaLnBrk="0" fontAlgn="base" hangingPunct="0">
              <a:spcBef>
                <a:spcPct val="0"/>
              </a:spcBef>
              <a:spcAft>
                <a:spcPct val="0"/>
              </a:spcAft>
              <a:defRPr sz="2400">
                <a:solidFill>
                  <a:schemeClr val="tx1"/>
                </a:solidFill>
                <a:latin typeface="Times New Roman" pitchFamily="18" charset="0"/>
              </a:defRPr>
            </a:lvl6pPr>
            <a:lvl7pPr marL="2939407" indent="-226108" defTabSz="912285" eaLnBrk="0" fontAlgn="base" hangingPunct="0">
              <a:spcBef>
                <a:spcPct val="0"/>
              </a:spcBef>
              <a:spcAft>
                <a:spcPct val="0"/>
              </a:spcAft>
              <a:defRPr sz="2400">
                <a:solidFill>
                  <a:schemeClr val="tx1"/>
                </a:solidFill>
                <a:latin typeface="Times New Roman" pitchFamily="18" charset="0"/>
              </a:defRPr>
            </a:lvl7pPr>
            <a:lvl8pPr marL="3391624" indent="-226108" defTabSz="912285" eaLnBrk="0" fontAlgn="base" hangingPunct="0">
              <a:spcBef>
                <a:spcPct val="0"/>
              </a:spcBef>
              <a:spcAft>
                <a:spcPct val="0"/>
              </a:spcAft>
              <a:defRPr sz="2400">
                <a:solidFill>
                  <a:schemeClr val="tx1"/>
                </a:solidFill>
                <a:latin typeface="Times New Roman" pitchFamily="18" charset="0"/>
              </a:defRPr>
            </a:lvl8pPr>
            <a:lvl9pPr marL="3843840" indent="-226108" defTabSz="912285" eaLnBrk="0" fontAlgn="base" hangingPunct="0">
              <a:spcBef>
                <a:spcPct val="0"/>
              </a:spcBef>
              <a:spcAft>
                <a:spcPct val="0"/>
              </a:spcAft>
              <a:defRPr sz="2400">
                <a:solidFill>
                  <a:schemeClr val="tx1"/>
                </a:solidFill>
                <a:latin typeface="Times New Roman" pitchFamily="18" charset="0"/>
              </a:defRPr>
            </a:lvl9pPr>
          </a:lstStyle>
          <a:p>
            <a:fld id="{A40A8712-CDAA-4C49-8F4D-36E82189BD8C}" type="slidenum">
              <a:rPr lang="en-US" sz="1200">
                <a:latin typeface="Arial" pitchFamily="34" charset="0"/>
              </a:rPr>
              <a:pPr/>
              <a:t>6</a:t>
            </a:fld>
            <a:endParaRPr lang="en-US" sz="1200">
              <a:latin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r>
              <a:rPr lang="en-US" smtClean="0"/>
              <a:t>Several interviews with museum directors about resources that would be helpful. Capitalize on Collections Care was high on the list, with CA examples.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12285" eaLnBrk="0" hangingPunct="0">
              <a:defRPr sz="2400">
                <a:solidFill>
                  <a:schemeClr val="tx1"/>
                </a:solidFill>
                <a:latin typeface="Times New Roman" pitchFamily="18" charset="0"/>
              </a:defRPr>
            </a:lvl1pPr>
            <a:lvl2pPr marL="734852" indent="-282635" defTabSz="912285" eaLnBrk="0" hangingPunct="0">
              <a:defRPr sz="2400">
                <a:solidFill>
                  <a:schemeClr val="tx1"/>
                </a:solidFill>
                <a:latin typeface="Times New Roman" pitchFamily="18" charset="0"/>
              </a:defRPr>
            </a:lvl2pPr>
            <a:lvl3pPr marL="1130541" indent="-226108" defTabSz="912285" eaLnBrk="0" hangingPunct="0">
              <a:defRPr sz="2400">
                <a:solidFill>
                  <a:schemeClr val="tx1"/>
                </a:solidFill>
                <a:latin typeface="Times New Roman" pitchFamily="18" charset="0"/>
              </a:defRPr>
            </a:lvl3pPr>
            <a:lvl4pPr marL="1582758" indent="-226108" defTabSz="912285" eaLnBrk="0" hangingPunct="0">
              <a:defRPr sz="2400">
                <a:solidFill>
                  <a:schemeClr val="tx1"/>
                </a:solidFill>
                <a:latin typeface="Times New Roman" pitchFamily="18" charset="0"/>
              </a:defRPr>
            </a:lvl4pPr>
            <a:lvl5pPr marL="2034974" indent="-226108" defTabSz="912285" eaLnBrk="0" hangingPunct="0">
              <a:defRPr sz="2400">
                <a:solidFill>
                  <a:schemeClr val="tx1"/>
                </a:solidFill>
                <a:latin typeface="Times New Roman" pitchFamily="18" charset="0"/>
              </a:defRPr>
            </a:lvl5pPr>
            <a:lvl6pPr marL="2487191" indent="-226108" defTabSz="912285" eaLnBrk="0" fontAlgn="base" hangingPunct="0">
              <a:spcBef>
                <a:spcPct val="0"/>
              </a:spcBef>
              <a:spcAft>
                <a:spcPct val="0"/>
              </a:spcAft>
              <a:defRPr sz="2400">
                <a:solidFill>
                  <a:schemeClr val="tx1"/>
                </a:solidFill>
                <a:latin typeface="Times New Roman" pitchFamily="18" charset="0"/>
              </a:defRPr>
            </a:lvl6pPr>
            <a:lvl7pPr marL="2939407" indent="-226108" defTabSz="912285" eaLnBrk="0" fontAlgn="base" hangingPunct="0">
              <a:spcBef>
                <a:spcPct val="0"/>
              </a:spcBef>
              <a:spcAft>
                <a:spcPct val="0"/>
              </a:spcAft>
              <a:defRPr sz="2400">
                <a:solidFill>
                  <a:schemeClr val="tx1"/>
                </a:solidFill>
                <a:latin typeface="Times New Roman" pitchFamily="18" charset="0"/>
              </a:defRPr>
            </a:lvl7pPr>
            <a:lvl8pPr marL="3391624" indent="-226108" defTabSz="912285" eaLnBrk="0" fontAlgn="base" hangingPunct="0">
              <a:spcBef>
                <a:spcPct val="0"/>
              </a:spcBef>
              <a:spcAft>
                <a:spcPct val="0"/>
              </a:spcAft>
              <a:defRPr sz="2400">
                <a:solidFill>
                  <a:schemeClr val="tx1"/>
                </a:solidFill>
                <a:latin typeface="Times New Roman" pitchFamily="18" charset="0"/>
              </a:defRPr>
            </a:lvl8pPr>
            <a:lvl9pPr marL="3843840" indent="-226108" defTabSz="912285" eaLnBrk="0" fontAlgn="base" hangingPunct="0">
              <a:spcBef>
                <a:spcPct val="0"/>
              </a:spcBef>
              <a:spcAft>
                <a:spcPct val="0"/>
              </a:spcAft>
              <a:defRPr sz="2400">
                <a:solidFill>
                  <a:schemeClr val="tx1"/>
                </a:solidFill>
                <a:latin typeface="Times New Roman" pitchFamily="18" charset="0"/>
              </a:defRPr>
            </a:lvl9pPr>
          </a:lstStyle>
          <a:p>
            <a:fld id="{12D36A35-D129-43D7-9969-9D273EC47E01}" type="slidenum">
              <a:rPr lang="en-US" sz="1200">
                <a:latin typeface="Arial" pitchFamily="34" charset="0"/>
              </a:rPr>
              <a:pPr/>
              <a:t>7</a:t>
            </a:fld>
            <a:endParaRPr lang="en-US" sz="1200">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686591" y="4344025"/>
            <a:ext cx="5486400" cy="4114488"/>
          </a:xfrm>
          <a:noFill/>
        </p:spPr>
        <p:txBody>
          <a:bodyPr/>
          <a:lstStyle/>
          <a:p>
            <a:r>
              <a:rPr lang="en-US" smtClean="0"/>
              <a:t>Entire scope of work in the C3 implementation project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4852" indent="-282635" eaLnBrk="0" hangingPunct="0">
              <a:defRPr>
                <a:solidFill>
                  <a:schemeClr val="tx1"/>
                </a:solidFill>
                <a:latin typeface="Arial" charset="0"/>
              </a:defRPr>
            </a:lvl2pPr>
            <a:lvl3pPr marL="1130541" indent="-226108" eaLnBrk="0" hangingPunct="0">
              <a:defRPr>
                <a:solidFill>
                  <a:schemeClr val="tx1"/>
                </a:solidFill>
                <a:latin typeface="Arial" charset="0"/>
              </a:defRPr>
            </a:lvl3pPr>
            <a:lvl4pPr marL="1582758" indent="-226108" eaLnBrk="0" hangingPunct="0">
              <a:defRPr>
                <a:solidFill>
                  <a:schemeClr val="tx1"/>
                </a:solidFill>
                <a:latin typeface="Arial" charset="0"/>
              </a:defRPr>
            </a:lvl4pPr>
            <a:lvl5pPr marL="2034974" indent="-226108" eaLnBrk="0" hangingPunct="0">
              <a:defRPr>
                <a:solidFill>
                  <a:schemeClr val="tx1"/>
                </a:solidFill>
                <a:latin typeface="Arial" charset="0"/>
              </a:defRPr>
            </a:lvl5pPr>
            <a:lvl6pPr marL="2487191" indent="-226108" eaLnBrk="0" fontAlgn="base" hangingPunct="0">
              <a:spcBef>
                <a:spcPct val="0"/>
              </a:spcBef>
              <a:spcAft>
                <a:spcPct val="0"/>
              </a:spcAft>
              <a:defRPr>
                <a:solidFill>
                  <a:schemeClr val="tx1"/>
                </a:solidFill>
                <a:latin typeface="Arial" charset="0"/>
              </a:defRPr>
            </a:lvl6pPr>
            <a:lvl7pPr marL="2939407" indent="-226108" eaLnBrk="0" fontAlgn="base" hangingPunct="0">
              <a:spcBef>
                <a:spcPct val="0"/>
              </a:spcBef>
              <a:spcAft>
                <a:spcPct val="0"/>
              </a:spcAft>
              <a:defRPr>
                <a:solidFill>
                  <a:schemeClr val="tx1"/>
                </a:solidFill>
                <a:latin typeface="Arial" charset="0"/>
              </a:defRPr>
            </a:lvl7pPr>
            <a:lvl8pPr marL="3391624" indent="-226108" eaLnBrk="0" fontAlgn="base" hangingPunct="0">
              <a:spcBef>
                <a:spcPct val="0"/>
              </a:spcBef>
              <a:spcAft>
                <a:spcPct val="0"/>
              </a:spcAft>
              <a:defRPr>
                <a:solidFill>
                  <a:schemeClr val="tx1"/>
                </a:solidFill>
                <a:latin typeface="Arial" charset="0"/>
              </a:defRPr>
            </a:lvl8pPr>
            <a:lvl9pPr marL="3843840" indent="-226108" eaLnBrk="0" fontAlgn="base" hangingPunct="0">
              <a:spcBef>
                <a:spcPct val="0"/>
              </a:spcBef>
              <a:spcAft>
                <a:spcPct val="0"/>
              </a:spcAft>
              <a:defRPr>
                <a:solidFill>
                  <a:schemeClr val="tx1"/>
                </a:solidFill>
                <a:latin typeface="Arial" charset="0"/>
              </a:defRPr>
            </a:lvl9pPr>
          </a:lstStyle>
          <a:p>
            <a:pPr eaLnBrk="1" hangingPunct="1"/>
            <a:fld id="{F6EF6F2E-DC38-42DA-B1EB-F3716CFD2E27}" type="slidenum">
              <a:rPr lang="en-US" smtClean="0"/>
              <a:pPr eaLnBrk="1" hangingPunct="1"/>
              <a:t>8</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This map shows recent grant efforts under C2C across the country.  </a:t>
            </a:r>
          </a:p>
          <a:p>
            <a:pPr eaLnBrk="1" hangingPunct="1"/>
            <a:endParaRPr lang="en-US" smtClean="0"/>
          </a:p>
          <a:p>
            <a:pPr eaLnBrk="1" hangingPunct="1"/>
            <a:r>
              <a:rPr lang="en-US" smtClean="0"/>
              <a:t>IMLS grants cover a number of different of different programs:</a:t>
            </a:r>
          </a:p>
          <a:p>
            <a:pPr eaLnBrk="1" hangingPunct="1"/>
            <a:r>
              <a:rPr lang="en-US" smtClean="0"/>
              <a:t>	One grant per state is devoted to the Connecting to Collections program which we are discussing here, and many MD institutions have received smaller grants for in-house projects.  If your institution is interested in some of these, you should contact IMLS.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4852" indent="-282635" eaLnBrk="0" hangingPunct="0">
              <a:defRPr>
                <a:solidFill>
                  <a:schemeClr val="tx1"/>
                </a:solidFill>
                <a:latin typeface="Arial" charset="0"/>
              </a:defRPr>
            </a:lvl2pPr>
            <a:lvl3pPr marL="1130541" indent="-226108" eaLnBrk="0" hangingPunct="0">
              <a:defRPr>
                <a:solidFill>
                  <a:schemeClr val="tx1"/>
                </a:solidFill>
                <a:latin typeface="Arial" charset="0"/>
              </a:defRPr>
            </a:lvl3pPr>
            <a:lvl4pPr marL="1582758" indent="-226108" eaLnBrk="0" hangingPunct="0">
              <a:defRPr>
                <a:solidFill>
                  <a:schemeClr val="tx1"/>
                </a:solidFill>
                <a:latin typeface="Arial" charset="0"/>
              </a:defRPr>
            </a:lvl4pPr>
            <a:lvl5pPr marL="2034974" indent="-226108" eaLnBrk="0" hangingPunct="0">
              <a:defRPr>
                <a:solidFill>
                  <a:schemeClr val="tx1"/>
                </a:solidFill>
                <a:latin typeface="Arial" charset="0"/>
              </a:defRPr>
            </a:lvl5pPr>
            <a:lvl6pPr marL="2487191" indent="-226108" eaLnBrk="0" fontAlgn="base" hangingPunct="0">
              <a:spcBef>
                <a:spcPct val="0"/>
              </a:spcBef>
              <a:spcAft>
                <a:spcPct val="0"/>
              </a:spcAft>
              <a:defRPr>
                <a:solidFill>
                  <a:schemeClr val="tx1"/>
                </a:solidFill>
                <a:latin typeface="Arial" charset="0"/>
              </a:defRPr>
            </a:lvl6pPr>
            <a:lvl7pPr marL="2939407" indent="-226108" eaLnBrk="0" fontAlgn="base" hangingPunct="0">
              <a:spcBef>
                <a:spcPct val="0"/>
              </a:spcBef>
              <a:spcAft>
                <a:spcPct val="0"/>
              </a:spcAft>
              <a:defRPr>
                <a:solidFill>
                  <a:schemeClr val="tx1"/>
                </a:solidFill>
                <a:latin typeface="Arial" charset="0"/>
              </a:defRPr>
            </a:lvl7pPr>
            <a:lvl8pPr marL="3391624" indent="-226108" eaLnBrk="0" fontAlgn="base" hangingPunct="0">
              <a:spcBef>
                <a:spcPct val="0"/>
              </a:spcBef>
              <a:spcAft>
                <a:spcPct val="0"/>
              </a:spcAft>
              <a:defRPr>
                <a:solidFill>
                  <a:schemeClr val="tx1"/>
                </a:solidFill>
                <a:latin typeface="Arial" charset="0"/>
              </a:defRPr>
            </a:lvl8pPr>
            <a:lvl9pPr marL="3843840" indent="-226108" eaLnBrk="0" fontAlgn="base" hangingPunct="0">
              <a:spcBef>
                <a:spcPct val="0"/>
              </a:spcBef>
              <a:spcAft>
                <a:spcPct val="0"/>
              </a:spcAft>
              <a:defRPr>
                <a:solidFill>
                  <a:schemeClr val="tx1"/>
                </a:solidFill>
                <a:latin typeface="Arial" charset="0"/>
              </a:defRPr>
            </a:lvl9pPr>
          </a:lstStyle>
          <a:p>
            <a:pPr eaLnBrk="1" hangingPunct="1"/>
            <a:fld id="{1988CA3E-2DF2-40D6-976D-9AF0CF251992}" type="slidenum">
              <a:rPr lang="en-US" smtClean="0"/>
              <a:pPr eaLnBrk="1" hangingPunct="1"/>
              <a:t>9</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The fourteen MDC2C partners are just the beginning.</a:t>
            </a:r>
          </a:p>
          <a:p>
            <a:pPr eaLnBrk="1" hangingPunct="1"/>
            <a:endParaRPr lang="en-US" smtClean="0"/>
          </a:p>
          <a:p>
            <a:pPr eaLnBrk="1" hangingPunct="1"/>
            <a:r>
              <a:rPr lang="en-US" smtClean="0"/>
              <a:t>Any institution that uses MDC2C in the future will be networked to all the partners, both of like kind and unlike.</a:t>
            </a:r>
          </a:p>
          <a:p>
            <a:pPr eaLnBrk="1" hangingPunct="1"/>
            <a:endParaRPr lang="en-US" smtClean="0"/>
          </a:p>
          <a:p>
            <a:pPr eaLnBrk="1" hangingPunct="1"/>
            <a:r>
              <a:rPr lang="en-US" smtClean="0"/>
              <a:t>But crucially, they will be linked closely to local partners for sharing assistance in the event of disasters, and to remote partners who have complementary resources.</a:t>
            </a:r>
          </a:p>
          <a:p>
            <a:pPr eaLnBrk="1" hangingPunct="1"/>
            <a:endParaRPr lang="en-US" smtClean="0"/>
          </a:p>
          <a:p>
            <a:pPr eaLnBrk="1" hangingPunct="1"/>
            <a:r>
              <a:rPr lang="en-US" smtClean="0"/>
              <a:t>All of the information that you put into MDC2C about your available resources, your vendor contacts, your institutional skills, will all be shared with the rest of the network via MdPlan and the Pocket Response Guide.</a:t>
            </a:r>
          </a:p>
          <a:p>
            <a:pPr eaLnBrk="1" hangingPunct="1"/>
            <a:endParaRPr lang="en-US" smtClean="0"/>
          </a:p>
          <a:p>
            <a:pPr eaLnBrk="1" hangingPunct="1"/>
            <a:endParaRPr lang="en-US" smtClean="0"/>
          </a:p>
          <a:p>
            <a:pPr eaLnBrk="1" hangingPunct="1"/>
            <a:r>
              <a:rPr lang="en-US" smtClean="0"/>
              <a:t>COOPERATIVE DISASTER NETWORK!!!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12285" eaLnBrk="0" hangingPunct="0">
              <a:defRPr sz="2400">
                <a:solidFill>
                  <a:schemeClr val="tx1"/>
                </a:solidFill>
                <a:latin typeface="Times New Roman" pitchFamily="18" charset="0"/>
              </a:defRPr>
            </a:lvl1pPr>
            <a:lvl2pPr marL="734852" indent="-282635" defTabSz="912285" eaLnBrk="0" hangingPunct="0">
              <a:defRPr sz="2400">
                <a:solidFill>
                  <a:schemeClr val="tx1"/>
                </a:solidFill>
                <a:latin typeface="Times New Roman" pitchFamily="18" charset="0"/>
              </a:defRPr>
            </a:lvl2pPr>
            <a:lvl3pPr marL="1130541" indent="-226108" defTabSz="912285" eaLnBrk="0" hangingPunct="0">
              <a:defRPr sz="2400">
                <a:solidFill>
                  <a:schemeClr val="tx1"/>
                </a:solidFill>
                <a:latin typeface="Times New Roman" pitchFamily="18" charset="0"/>
              </a:defRPr>
            </a:lvl3pPr>
            <a:lvl4pPr marL="1582758" indent="-226108" defTabSz="912285" eaLnBrk="0" hangingPunct="0">
              <a:defRPr sz="2400">
                <a:solidFill>
                  <a:schemeClr val="tx1"/>
                </a:solidFill>
                <a:latin typeface="Times New Roman" pitchFamily="18" charset="0"/>
              </a:defRPr>
            </a:lvl4pPr>
            <a:lvl5pPr marL="2034974" indent="-226108" defTabSz="912285" eaLnBrk="0" hangingPunct="0">
              <a:defRPr sz="2400">
                <a:solidFill>
                  <a:schemeClr val="tx1"/>
                </a:solidFill>
                <a:latin typeface="Times New Roman" pitchFamily="18" charset="0"/>
              </a:defRPr>
            </a:lvl5pPr>
            <a:lvl6pPr marL="2487191" indent="-226108" defTabSz="912285" eaLnBrk="0" fontAlgn="base" hangingPunct="0">
              <a:spcBef>
                <a:spcPct val="0"/>
              </a:spcBef>
              <a:spcAft>
                <a:spcPct val="0"/>
              </a:spcAft>
              <a:defRPr sz="2400">
                <a:solidFill>
                  <a:schemeClr val="tx1"/>
                </a:solidFill>
                <a:latin typeface="Times New Roman" pitchFamily="18" charset="0"/>
              </a:defRPr>
            </a:lvl6pPr>
            <a:lvl7pPr marL="2939407" indent="-226108" defTabSz="912285" eaLnBrk="0" fontAlgn="base" hangingPunct="0">
              <a:spcBef>
                <a:spcPct val="0"/>
              </a:spcBef>
              <a:spcAft>
                <a:spcPct val="0"/>
              </a:spcAft>
              <a:defRPr sz="2400">
                <a:solidFill>
                  <a:schemeClr val="tx1"/>
                </a:solidFill>
                <a:latin typeface="Times New Roman" pitchFamily="18" charset="0"/>
              </a:defRPr>
            </a:lvl7pPr>
            <a:lvl8pPr marL="3391624" indent="-226108" defTabSz="912285" eaLnBrk="0" fontAlgn="base" hangingPunct="0">
              <a:spcBef>
                <a:spcPct val="0"/>
              </a:spcBef>
              <a:spcAft>
                <a:spcPct val="0"/>
              </a:spcAft>
              <a:defRPr sz="2400">
                <a:solidFill>
                  <a:schemeClr val="tx1"/>
                </a:solidFill>
                <a:latin typeface="Times New Roman" pitchFamily="18" charset="0"/>
              </a:defRPr>
            </a:lvl8pPr>
            <a:lvl9pPr marL="3843840" indent="-226108" defTabSz="912285" eaLnBrk="0" fontAlgn="base" hangingPunct="0">
              <a:spcBef>
                <a:spcPct val="0"/>
              </a:spcBef>
              <a:spcAft>
                <a:spcPct val="0"/>
              </a:spcAft>
              <a:defRPr sz="2400">
                <a:solidFill>
                  <a:schemeClr val="tx1"/>
                </a:solidFill>
                <a:latin typeface="Times New Roman" pitchFamily="18" charset="0"/>
              </a:defRPr>
            </a:lvl9pPr>
          </a:lstStyle>
          <a:p>
            <a:fld id="{4D4D57B3-09D3-4435-BAF5-431F72BE46EA}" type="slidenum">
              <a:rPr lang="en-US" sz="1200">
                <a:latin typeface="Arial" pitchFamily="34" charset="0"/>
              </a:rPr>
              <a:pPr/>
              <a:t>10</a:t>
            </a:fld>
            <a:endParaRPr lang="en-US" sz="1200">
              <a:latin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686591" y="4344025"/>
            <a:ext cx="5486400" cy="4114488"/>
          </a:xfrm>
          <a:noFill/>
        </p:spPr>
        <p:txBody>
          <a:bodyPr/>
          <a:lstStyle/>
          <a:p>
            <a:r>
              <a:rPr lang="en-US" smtClean="0"/>
              <a:t>Red = new connections to the California Preservation Program </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a:t>
            </a:r>
            <a:r>
              <a:rPr lang="en-US" baseline="0" dirty="0" smtClean="0"/>
              <a:t> love lists. There’s a ‘Best of’, ‘Top 10’, ‘Top 100’ ‘what have you’ list out there for countless subjects, and we’re using that successful format to get the message out about the importance of collections. The format is not unique, but the subject matter is, and this has certainly helped us ‘</a:t>
            </a:r>
            <a:r>
              <a:rPr lang="en-US" baseline="0" dirty="0" err="1" smtClean="0"/>
              <a:t>marshall</a:t>
            </a:r>
            <a:r>
              <a:rPr lang="en-US" baseline="0" dirty="0" smtClean="0"/>
              <a:t> support’ for our collective cause. (pun intended) So with the “Top 10”, we have a successful PR campaign – something sexy (as requested), something known – such as National Trust for Historic Preservation’s ‘Most Endangered Historic  Places’ program and our local ‘Most Endangered Historic Sites’ program of Preservation Virginia – one of our partners. Last, an online public voting element allows for direct public interaction with the program and the participating organizations.   </a:t>
            </a:r>
            <a:endParaRPr lang="en-US" dirty="0"/>
          </a:p>
        </p:txBody>
      </p:sp>
      <p:sp>
        <p:nvSpPr>
          <p:cNvPr id="4" name="Slide Number Placeholder 3"/>
          <p:cNvSpPr>
            <a:spLocks noGrp="1"/>
          </p:cNvSpPr>
          <p:nvPr>
            <p:ph type="sldNum" sz="quarter" idx="10"/>
          </p:nvPr>
        </p:nvSpPr>
        <p:spPr/>
        <p:txBody>
          <a:bodyPr/>
          <a:lstStyle/>
          <a:p>
            <a:fld id="{DE2274A3-20F6-44EB-B80D-F6B307007288}"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‘Top 10’ has</a:t>
            </a:r>
            <a:r>
              <a:rPr lang="en-US" baseline="0" dirty="0" smtClean="0"/>
              <a:t> been the most successful component of our Implementation Grant because of its public outreach focus. But how does it work? (read over bullet points)</a:t>
            </a:r>
            <a:endParaRPr lang="en-US" dirty="0"/>
          </a:p>
        </p:txBody>
      </p:sp>
      <p:sp>
        <p:nvSpPr>
          <p:cNvPr id="4" name="Slide Number Placeholder 3"/>
          <p:cNvSpPr>
            <a:spLocks noGrp="1"/>
          </p:cNvSpPr>
          <p:nvPr>
            <p:ph type="sldNum" sz="quarter" idx="10"/>
          </p:nvPr>
        </p:nvSpPr>
        <p:spPr/>
        <p:txBody>
          <a:bodyPr/>
          <a:lstStyle/>
          <a:p>
            <a:fld id="{DE2274A3-20F6-44EB-B80D-F6B307007288}"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a:t>
            </a:r>
            <a:r>
              <a:rPr lang="en-US" baseline="0" dirty="0" smtClean="0"/>
              <a:t> website screenshot from one of last year’s participants. The VA Museum of Transportation was certainly our best success story and they made an  impact through savvy promotion like this. Their success in reaching out to train enthusiasts, which I’ve learned are many, enabled them to be one of our top vote getters in the public voting “competition”. </a:t>
            </a:r>
            <a:endParaRPr lang="en-US" dirty="0"/>
          </a:p>
        </p:txBody>
      </p:sp>
      <p:sp>
        <p:nvSpPr>
          <p:cNvPr id="4" name="Slide Number Placeholder 3"/>
          <p:cNvSpPr>
            <a:spLocks noGrp="1"/>
          </p:cNvSpPr>
          <p:nvPr>
            <p:ph type="sldNum" sz="quarter" idx="10"/>
          </p:nvPr>
        </p:nvSpPr>
        <p:spPr/>
        <p:txBody>
          <a:bodyPr/>
          <a:lstStyle/>
          <a:p>
            <a:fld id="{DE2274A3-20F6-44EB-B80D-F6B307007288}"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AF56B43B-004C-4B73-BCE1-E8CDFDB428BD}" type="datetimeFigureOut">
              <a:rPr lang="en-US" smtClean="0"/>
              <a:pPr/>
              <a:t>8/16/2013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00FD9E1-8B30-4A6F-9799-27C39BC0D87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56B43B-004C-4B73-BCE1-E8CDFDB428BD}" type="datetimeFigureOut">
              <a:rPr lang="en-US" smtClean="0"/>
              <a:pPr/>
              <a:t>8/16/2013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FD9E1-8B30-4A6F-9799-27C39BC0D8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56B43B-004C-4B73-BCE1-E8CDFDB428BD}" type="datetimeFigureOut">
              <a:rPr lang="en-US" smtClean="0"/>
              <a:pPr/>
              <a:t>8/16/2013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FD9E1-8B30-4A6F-9799-27C39BC0D87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pic>
        <p:nvPicPr>
          <p:cNvPr id="5" name="Picture 7" descr="logo_insid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15200" y="6324600"/>
            <a:ext cx="1316038" cy="233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8" descr="Inside_Star_lef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750300" y="6172200"/>
            <a:ext cx="392113" cy="51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9" descr="Inside_Star_left"/>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95250"/>
            <a:ext cx="392113" cy="51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1066800"/>
            <a:ext cx="84582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3622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4"/>
          <p:cNvSpPr>
            <a:spLocks noGrp="1"/>
          </p:cNvSpPr>
          <p:nvPr>
            <p:ph type="sldNum" sz="quarter" idx="10"/>
          </p:nvPr>
        </p:nvSpPr>
        <p:spPr/>
        <p:txBody>
          <a:bodyPr/>
          <a:lstStyle>
            <a:lvl1pPr>
              <a:defRPr>
                <a:latin typeface="Arial" charset="0"/>
              </a:defRPr>
            </a:lvl1pPr>
          </a:lstStyle>
          <a:p>
            <a:pPr>
              <a:defRPr/>
            </a:pPr>
            <a:fld id="{3FC3FF66-E4C8-4EF0-9CFD-2DEA4EB48B6C}" type="slidenum">
              <a:rPr lang="en-US"/>
              <a:pPr>
                <a:defRPr/>
              </a:pPr>
              <a:t>‹#›</a:t>
            </a:fld>
            <a:endParaRPr lang="en-US"/>
          </a:p>
        </p:txBody>
      </p:sp>
    </p:spTree>
    <p:extLst>
      <p:ext uri="{BB962C8B-B14F-4D97-AF65-F5344CB8AC3E}">
        <p14:creationId xmlns="" xmlns:p14="http://schemas.microsoft.com/office/powerpoint/2010/main" val="12684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AF56B43B-004C-4B73-BCE1-E8CDFDB428BD}" type="datetimeFigureOut">
              <a:rPr lang="en-US" smtClean="0"/>
              <a:pPr/>
              <a:t>8/16/2013</a:t>
            </a:fld>
            <a:endParaRPr lang="en-US"/>
          </a:p>
        </p:txBody>
      </p:sp>
      <p:sp>
        <p:nvSpPr>
          <p:cNvPr id="9" name="Slide Number Placeholder 8"/>
          <p:cNvSpPr>
            <a:spLocks noGrp="1"/>
          </p:cNvSpPr>
          <p:nvPr>
            <p:ph type="sldNum" sz="quarter" idx="15"/>
          </p:nvPr>
        </p:nvSpPr>
        <p:spPr/>
        <p:txBody>
          <a:bodyPr rtlCol="0"/>
          <a:lstStyle/>
          <a:p>
            <a:fld id="{B00FD9E1-8B30-4A6F-9799-27C39BC0D870}"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AF56B43B-004C-4B73-BCE1-E8CDFDB428BD}" type="datetimeFigureOut">
              <a:rPr lang="en-US" smtClean="0"/>
              <a:pPr/>
              <a:t>8/16/2013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00FD9E1-8B30-4A6F-9799-27C39BC0D87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F56B43B-004C-4B73-BCE1-E8CDFDB428BD}" type="datetimeFigureOut">
              <a:rPr lang="en-US" smtClean="0"/>
              <a:pPr/>
              <a:t>8/16/2013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FD9E1-8B30-4A6F-9799-27C39BC0D870}"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F56B43B-004C-4B73-BCE1-E8CDFDB428BD}" type="datetimeFigureOut">
              <a:rPr lang="en-US" smtClean="0"/>
              <a:pPr/>
              <a:t>8/16/2013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0FD9E1-8B30-4A6F-9799-27C39BC0D870}"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AF56B43B-004C-4B73-BCE1-E8CDFDB428BD}" type="datetimeFigureOut">
              <a:rPr lang="en-US" smtClean="0"/>
              <a:pPr/>
              <a:t>8/16/2013</a:t>
            </a:fld>
            <a:endParaRPr lang="en-US"/>
          </a:p>
        </p:txBody>
      </p:sp>
      <p:sp>
        <p:nvSpPr>
          <p:cNvPr id="7" name="Slide Number Placeholder 6"/>
          <p:cNvSpPr>
            <a:spLocks noGrp="1"/>
          </p:cNvSpPr>
          <p:nvPr>
            <p:ph type="sldNum" sz="quarter" idx="11"/>
          </p:nvPr>
        </p:nvSpPr>
        <p:spPr/>
        <p:txBody>
          <a:bodyPr rtlCol="0"/>
          <a:lstStyle/>
          <a:p>
            <a:fld id="{B00FD9E1-8B30-4A6F-9799-27C39BC0D870}"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6B43B-004C-4B73-BCE1-E8CDFDB428BD}" type="datetimeFigureOut">
              <a:rPr lang="en-US" smtClean="0"/>
              <a:pPr/>
              <a:t>8/16/2013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0FD9E1-8B30-4A6F-9799-27C39BC0D8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F56B43B-004C-4B73-BCE1-E8CDFDB428BD}" type="datetimeFigureOut">
              <a:rPr lang="en-US" smtClean="0"/>
              <a:pPr/>
              <a:t>8/16/2013</a:t>
            </a:fld>
            <a:endParaRPr lang="en-US"/>
          </a:p>
        </p:txBody>
      </p:sp>
      <p:sp>
        <p:nvSpPr>
          <p:cNvPr id="22" name="Slide Number Placeholder 21"/>
          <p:cNvSpPr>
            <a:spLocks noGrp="1"/>
          </p:cNvSpPr>
          <p:nvPr>
            <p:ph type="sldNum" sz="quarter" idx="15"/>
          </p:nvPr>
        </p:nvSpPr>
        <p:spPr/>
        <p:txBody>
          <a:bodyPr rtlCol="0"/>
          <a:lstStyle/>
          <a:p>
            <a:fld id="{B00FD9E1-8B30-4A6F-9799-27C39BC0D870}"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F56B43B-004C-4B73-BCE1-E8CDFDB428BD}" type="datetimeFigureOut">
              <a:rPr lang="en-US" smtClean="0"/>
              <a:pPr/>
              <a:t>8/16/2013</a:t>
            </a:fld>
            <a:endParaRPr lang="en-US"/>
          </a:p>
        </p:txBody>
      </p:sp>
      <p:sp>
        <p:nvSpPr>
          <p:cNvPr id="18" name="Slide Number Placeholder 17"/>
          <p:cNvSpPr>
            <a:spLocks noGrp="1"/>
          </p:cNvSpPr>
          <p:nvPr>
            <p:ph type="sldNum" sz="quarter" idx="11"/>
          </p:nvPr>
        </p:nvSpPr>
        <p:spPr/>
        <p:txBody>
          <a:bodyPr rtlCol="0"/>
          <a:lstStyle/>
          <a:p>
            <a:fld id="{B00FD9E1-8B30-4A6F-9799-27C39BC0D870}"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F56B43B-004C-4B73-BCE1-E8CDFDB428BD}" type="datetimeFigureOut">
              <a:rPr lang="en-US" smtClean="0"/>
              <a:pPr/>
              <a:t>8/16/2013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00FD9E1-8B30-4A6F-9799-27C39BC0D8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emf"/><Relationship Id="rId4" Type="http://schemas.openxmlformats.org/officeDocument/2006/relationships/image" Target="../media/image9.jpe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hyperlink" Target="http://www.connectingtocollections.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www.connectingtocollections.org/"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219200"/>
            <a:ext cx="6172200" cy="3113562"/>
          </a:xfrm>
        </p:spPr>
        <p:txBody>
          <a:bodyPr>
            <a:normAutofit fontScale="90000"/>
          </a:bodyPr>
          <a:lstStyle/>
          <a:p>
            <a:r>
              <a:rPr lang="en-US" sz="4000" dirty="0" smtClean="0"/>
              <a:t>Collaboration to Preserve Our Heritage</a:t>
            </a:r>
            <a:r>
              <a:rPr lang="en-US" dirty="0" smtClean="0"/>
              <a:t/>
            </a:r>
            <a:br>
              <a:rPr lang="en-US" dirty="0" smtClean="0"/>
            </a:br>
            <a:r>
              <a:rPr lang="en-US" sz="2700" dirty="0" smtClean="0"/>
              <a:t>An Update on the IMLS Connecting to Collections Initiative</a:t>
            </a:r>
            <a:r>
              <a:rPr lang="en-US" sz="3600" dirty="0" smtClean="0"/>
              <a:t/>
            </a:r>
            <a:br>
              <a:rPr lang="en-US" sz="3600" dirty="0" smtClean="0"/>
            </a:br>
            <a:endParaRPr lang="en-US" dirty="0"/>
          </a:p>
        </p:txBody>
      </p:sp>
      <p:sp>
        <p:nvSpPr>
          <p:cNvPr id="3" name="Subtitle 2"/>
          <p:cNvSpPr>
            <a:spLocks noGrp="1"/>
          </p:cNvSpPr>
          <p:nvPr>
            <p:ph type="subTitle" idx="1"/>
          </p:nvPr>
        </p:nvSpPr>
        <p:spPr/>
        <p:txBody>
          <a:bodyPr>
            <a:normAutofit/>
          </a:bodyPr>
          <a:lstStyle/>
          <a:p>
            <a:pPr algn="r"/>
            <a:r>
              <a:rPr lang="en-US" sz="2000" dirty="0" smtClean="0"/>
              <a:t>Tom Clareson, </a:t>
            </a:r>
            <a:r>
              <a:rPr lang="en-US" sz="2000" dirty="0" err="1" smtClean="0"/>
              <a:t>Lyrasis</a:t>
            </a:r>
            <a:endParaRPr lang="en-US" sz="2000" dirty="0" smtClean="0"/>
          </a:p>
          <a:p>
            <a:pPr algn="r"/>
            <a:r>
              <a:rPr lang="en-US" sz="2000" dirty="0" smtClean="0"/>
              <a:t>Gina Minks, Amigos</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592138" y="487363"/>
            <a:ext cx="7959725" cy="5883275"/>
          </a:xfrm>
          <a:prstGeom prst="rect">
            <a:avLst/>
          </a:prstGeom>
          <a:solidFill>
            <a:srgbClr val="FFFFFF"/>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195" name="Picture 9" descr="CAM_RGB_800_F.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44600" y="1109663"/>
            <a:ext cx="1903413"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6" name="Picture 8" descr="DPR Logo-color-1in.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016375" y="1103313"/>
            <a:ext cx="1096963" cy="1103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7"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148013" y="3044825"/>
            <a:ext cx="2665412" cy="76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8198" name="Picture 9" descr="CHS logo small"/>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772275" y="4751388"/>
            <a:ext cx="1006475" cy="744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9" name="Picture 10" descr="CA state Archives logo"/>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030663" y="4503738"/>
            <a:ext cx="1082675" cy="957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00" name="Picture 11" descr="BACC logo small"/>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307138" y="1498600"/>
            <a:ext cx="1373187"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01" name="Picture 12" descr="StateLibrarylogo small"/>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244600" y="4597400"/>
            <a:ext cx="1903413"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4" name="Straight Arrow Connector 13"/>
          <p:cNvCxnSpPr/>
          <p:nvPr/>
        </p:nvCxnSpPr>
        <p:spPr>
          <a:xfrm flipV="1">
            <a:off x="2862263" y="3813175"/>
            <a:ext cx="490537" cy="690563"/>
          </a:xfrm>
          <a:prstGeom prst="straightConnector1">
            <a:avLst/>
          </a:prstGeom>
          <a:ln w="1905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3240000" flipV="1">
            <a:off x="4572011" y="2353775"/>
            <a:ext cx="244928" cy="520054"/>
          </a:xfrm>
          <a:prstGeom prst="straightConnector1">
            <a:avLst/>
          </a:prstGeom>
          <a:ln w="19050">
            <a:solidFill>
              <a:schemeClr val="accent6"/>
            </a:solidFill>
            <a:headEnd type="arrow"/>
            <a:tailEnd type="arrow"/>
          </a:ln>
          <a:scene3d>
            <a:camera prst="orthographicFront">
              <a:rot lat="0" lon="0" rev="48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4660900" y="3873500"/>
            <a:ext cx="1588" cy="458788"/>
          </a:xfrm>
          <a:prstGeom prst="straightConnector1">
            <a:avLst/>
          </a:prstGeom>
          <a:ln w="1905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097806" y="3852136"/>
            <a:ext cx="489857" cy="691431"/>
          </a:xfrm>
          <a:prstGeom prst="straightConnector1">
            <a:avLst/>
          </a:prstGeom>
          <a:ln w="19050">
            <a:solidFill>
              <a:schemeClr val="accent6"/>
            </a:solidFill>
            <a:headEnd type="arrow"/>
            <a:tailEnd type="arrow"/>
          </a:ln>
          <a:scene3d>
            <a:camera prst="orthographicFront">
              <a:rot lat="0" lon="0" rev="48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H="1">
            <a:off x="6097588" y="2362200"/>
            <a:ext cx="490537" cy="587375"/>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4980000" flipH="1">
            <a:off x="2618582" y="2570956"/>
            <a:ext cx="488950" cy="588963"/>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481513" y="3548063"/>
            <a:ext cx="1419225" cy="0"/>
          </a:xfrm>
          <a:prstGeom prst="line">
            <a:avLst/>
          </a:prstGeom>
          <a:ln w="38100">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209" name="TextBox 5"/>
          <p:cNvSpPr txBox="1">
            <a:spLocks noChangeArrowheads="1"/>
          </p:cNvSpPr>
          <p:nvPr/>
        </p:nvSpPr>
        <p:spPr bwMode="auto">
          <a:xfrm>
            <a:off x="5943600" y="3406775"/>
            <a:ext cx="204628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solidFill>
                  <a:schemeClr val="bg1"/>
                </a:solidFill>
                <a:latin typeface="MV Boli" pitchFamily="2" charset="0"/>
                <a:ea typeface="MV Boli" pitchFamily="2" charset="0"/>
                <a:cs typeface="MV Boli" pitchFamily="2" charset="0"/>
              </a:rPr>
              <a:t>Heritage Collections</a:t>
            </a:r>
          </a:p>
        </p:txBody>
      </p:sp>
    </p:spTree>
    <p:extLst>
      <p:ext uri="{BB962C8B-B14F-4D97-AF65-F5344CB8AC3E}">
        <p14:creationId xmlns="" xmlns:p14="http://schemas.microsoft.com/office/powerpoint/2010/main" val="375084469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normAutofit fontScale="90000"/>
          </a:bodyPr>
          <a:lstStyle/>
          <a:p>
            <a:r>
              <a:rPr lang="en-US" sz="3600" b="1" dirty="0" smtClean="0">
                <a:solidFill>
                  <a:srgbClr val="663300"/>
                </a:solidFill>
                <a:latin typeface="Calibri" pitchFamily="34" charset="0"/>
                <a:cs typeface="Calibri" pitchFamily="34" charset="0"/>
              </a:rPr>
              <a:t>Connecting to Collections </a:t>
            </a:r>
            <a:br>
              <a:rPr lang="en-US" sz="3600" b="1" dirty="0" smtClean="0">
                <a:solidFill>
                  <a:srgbClr val="663300"/>
                </a:solidFill>
                <a:latin typeface="Calibri" pitchFamily="34" charset="0"/>
                <a:cs typeface="Calibri" pitchFamily="34" charset="0"/>
              </a:rPr>
            </a:br>
            <a:r>
              <a:rPr lang="en-US" sz="3600" b="1" dirty="0" smtClean="0">
                <a:solidFill>
                  <a:srgbClr val="663300"/>
                </a:solidFill>
                <a:latin typeface="Calibri" pitchFamily="34" charset="0"/>
                <a:cs typeface="Calibri" pitchFamily="34" charset="0"/>
              </a:rPr>
              <a:t>Statewide Implementation Grant: 2011-2013</a:t>
            </a:r>
            <a:endParaRPr lang="en-US" sz="3600" b="1" dirty="0">
              <a:solidFill>
                <a:srgbClr val="663300"/>
              </a:solidFill>
            </a:endParaRPr>
          </a:p>
        </p:txBody>
      </p:sp>
      <p:sp>
        <p:nvSpPr>
          <p:cNvPr id="3" name="Content Placeholder 2"/>
          <p:cNvSpPr>
            <a:spLocks noGrp="1"/>
          </p:cNvSpPr>
          <p:nvPr>
            <p:ph sz="half" idx="1"/>
          </p:nvPr>
        </p:nvSpPr>
        <p:spPr>
          <a:xfrm>
            <a:off x="457200" y="2057400"/>
            <a:ext cx="4059936" cy="4038600"/>
          </a:xfrm>
        </p:spPr>
        <p:txBody>
          <a:bodyPr>
            <a:normAutofit fontScale="77500" lnSpcReduction="20000"/>
          </a:bodyPr>
          <a:lstStyle/>
          <a:p>
            <a:pPr marL="342900" lvl="0" indent="-342900">
              <a:spcBef>
                <a:spcPct val="20000"/>
              </a:spcBef>
              <a:buNone/>
              <a:defRPr/>
            </a:pPr>
            <a:endParaRPr lang="en-US" sz="2800" b="1" kern="0" dirty="0" smtClean="0">
              <a:latin typeface="Calibri" pitchFamily="34" charset="0"/>
              <a:cs typeface="Calibri" pitchFamily="34" charset="0"/>
            </a:endParaRPr>
          </a:p>
          <a:p>
            <a:pPr marL="342900" lvl="0" indent="-342900">
              <a:spcBef>
                <a:spcPct val="20000"/>
              </a:spcBef>
              <a:buNone/>
              <a:defRPr/>
            </a:pPr>
            <a:endParaRPr lang="en-US" sz="2800" b="1" kern="0" dirty="0" smtClean="0">
              <a:latin typeface="Calibri" pitchFamily="34" charset="0"/>
              <a:cs typeface="Calibri" pitchFamily="34" charset="0"/>
            </a:endParaRPr>
          </a:p>
          <a:p>
            <a:pPr marL="342900" lvl="0" indent="-342900">
              <a:spcBef>
                <a:spcPct val="20000"/>
              </a:spcBef>
              <a:buNone/>
              <a:defRPr/>
            </a:pPr>
            <a:r>
              <a:rPr lang="en-US" sz="3300" b="1" kern="0" dirty="0" smtClean="0">
                <a:latin typeface="Calibri" pitchFamily="34" charset="0"/>
                <a:cs typeface="Calibri" pitchFamily="34" charset="0"/>
              </a:rPr>
              <a:t>Heritage Health Index   Recommendation</a:t>
            </a:r>
          </a:p>
          <a:p>
            <a:pPr marL="342900" lvl="0" indent="-342900">
              <a:spcBef>
                <a:spcPct val="20000"/>
              </a:spcBef>
              <a:defRPr/>
            </a:pPr>
            <a:endParaRPr lang="en-US" sz="2800" b="1" kern="0" dirty="0" smtClean="0">
              <a:latin typeface="Calibri" pitchFamily="34" charset="0"/>
              <a:cs typeface="Calibri" pitchFamily="34" charset="0"/>
            </a:endParaRPr>
          </a:p>
          <a:p>
            <a:pPr marL="342900" lvl="0" indent="-342900">
              <a:spcBef>
                <a:spcPct val="20000"/>
              </a:spcBef>
              <a:defRPr/>
            </a:pPr>
            <a:endParaRPr lang="en-US" sz="2800" b="1" kern="0" dirty="0" smtClean="0">
              <a:latin typeface="Calibri" pitchFamily="34" charset="0"/>
              <a:cs typeface="Calibri" pitchFamily="34" charset="0"/>
            </a:endParaRPr>
          </a:p>
          <a:p>
            <a:pPr lvl="0">
              <a:buNone/>
            </a:pPr>
            <a:r>
              <a:rPr lang="en-US" sz="2800" i="1" kern="0" dirty="0" smtClean="0">
                <a:latin typeface="Calibri" pitchFamily="34" charset="0"/>
                <a:cs typeface="Calibri" pitchFamily="34" charset="0"/>
              </a:rPr>
              <a:t>“…The marshalling of</a:t>
            </a:r>
          </a:p>
          <a:p>
            <a:pPr lvl="0">
              <a:buNone/>
            </a:pPr>
            <a:r>
              <a:rPr lang="en-US" sz="2800" i="1" kern="0" dirty="0" smtClean="0">
                <a:latin typeface="Calibri" pitchFamily="34" charset="0"/>
                <a:cs typeface="Calibri" pitchFamily="34" charset="0"/>
              </a:rPr>
              <a:t>public and private</a:t>
            </a:r>
          </a:p>
          <a:p>
            <a:pPr lvl="0">
              <a:buNone/>
            </a:pPr>
            <a:r>
              <a:rPr lang="en-US" sz="2800" i="1" kern="0" dirty="0" smtClean="0">
                <a:latin typeface="Calibri" pitchFamily="34" charset="0"/>
                <a:cs typeface="Calibri" pitchFamily="34" charset="0"/>
              </a:rPr>
              <a:t>support for, and </a:t>
            </a:r>
          </a:p>
          <a:p>
            <a:pPr lvl="0">
              <a:buNone/>
            </a:pPr>
            <a:r>
              <a:rPr lang="en-US" sz="2800" i="1" kern="0" dirty="0" smtClean="0">
                <a:latin typeface="Calibri" pitchFamily="34" charset="0"/>
                <a:cs typeface="Calibri" pitchFamily="34" charset="0"/>
              </a:rPr>
              <a:t>public awareness </a:t>
            </a:r>
          </a:p>
          <a:p>
            <a:pPr lvl="0">
              <a:buNone/>
            </a:pPr>
            <a:r>
              <a:rPr lang="en-US" sz="2800" i="1" kern="0" dirty="0" smtClean="0">
                <a:latin typeface="Calibri" pitchFamily="34" charset="0"/>
                <a:cs typeface="Calibri" pitchFamily="34" charset="0"/>
              </a:rPr>
              <a:t>about, collections care.”</a:t>
            </a:r>
          </a:p>
          <a:p>
            <a:endParaRPr lang="en-US" sz="2800" dirty="0" smtClean="0">
              <a:latin typeface="Calibri" pitchFamily="34" charset="0"/>
              <a:cs typeface="Calibri" pitchFamily="34" charset="0"/>
            </a:endParaRPr>
          </a:p>
          <a:p>
            <a:endParaRPr lang="en-US" sz="2800" dirty="0">
              <a:latin typeface="Calibri" pitchFamily="34" charset="0"/>
              <a:cs typeface="Calibri" pitchFamily="34" charset="0"/>
            </a:endParaRPr>
          </a:p>
        </p:txBody>
      </p:sp>
      <p:sp>
        <p:nvSpPr>
          <p:cNvPr id="4" name="Content Placeholder 3"/>
          <p:cNvSpPr>
            <a:spLocks noGrp="1"/>
          </p:cNvSpPr>
          <p:nvPr>
            <p:ph sz="half" idx="2"/>
          </p:nvPr>
        </p:nvSpPr>
        <p:spPr>
          <a:xfrm>
            <a:off x="3657600" y="2819400"/>
            <a:ext cx="5050536" cy="3733800"/>
          </a:xfrm>
        </p:spPr>
        <p:txBody>
          <a:bodyPr>
            <a:noAutofit/>
          </a:bodyPr>
          <a:lstStyle/>
          <a:p>
            <a:pPr algn="r">
              <a:buFont typeface="Wingdings" pitchFamily="2" charset="2"/>
              <a:buChar char="ü"/>
            </a:pPr>
            <a:r>
              <a:rPr lang="en-US" sz="2800" b="1" dirty="0" smtClean="0">
                <a:solidFill>
                  <a:schemeClr val="tx2"/>
                </a:solidFill>
                <a:latin typeface="Calibri" pitchFamily="34" charset="0"/>
                <a:cs typeface="Calibri" pitchFamily="34" charset="0"/>
              </a:rPr>
              <a:t>Something Sexy (Lists!)</a:t>
            </a:r>
          </a:p>
          <a:p>
            <a:pPr algn="r">
              <a:buFont typeface="Wingdings" pitchFamily="2" charset="2"/>
              <a:buChar char="ü"/>
            </a:pPr>
            <a:r>
              <a:rPr lang="en-US" sz="2800" b="1" dirty="0" smtClean="0">
                <a:solidFill>
                  <a:schemeClr val="tx2"/>
                </a:solidFill>
                <a:latin typeface="Calibri" pitchFamily="34" charset="0"/>
                <a:cs typeface="Calibri" pitchFamily="34" charset="0"/>
              </a:rPr>
              <a:t>Public Awareness Campaign</a:t>
            </a:r>
          </a:p>
          <a:p>
            <a:pPr algn="r">
              <a:buFont typeface="Wingdings" pitchFamily="2" charset="2"/>
              <a:buChar char="ü"/>
            </a:pPr>
            <a:r>
              <a:rPr lang="en-US" sz="2800" b="1" dirty="0" smtClean="0">
                <a:solidFill>
                  <a:schemeClr val="tx2"/>
                </a:solidFill>
                <a:latin typeface="Calibri" pitchFamily="34" charset="0"/>
                <a:cs typeface="Calibri" pitchFamily="34" charset="0"/>
              </a:rPr>
              <a:t>Something Known</a:t>
            </a:r>
          </a:p>
          <a:p>
            <a:pPr algn="r">
              <a:buFont typeface="Wingdings" pitchFamily="2" charset="2"/>
              <a:buChar char="ü"/>
            </a:pPr>
            <a:r>
              <a:rPr lang="en-US" sz="2800" b="1" dirty="0" smtClean="0">
                <a:solidFill>
                  <a:schemeClr val="tx2"/>
                </a:solidFill>
                <a:latin typeface="Calibri" pitchFamily="34" charset="0"/>
                <a:cs typeface="Calibri" pitchFamily="34" charset="0"/>
              </a:rPr>
              <a:t>Public Voting Component</a:t>
            </a:r>
          </a:p>
          <a:p>
            <a:pPr marL="342900" lvl="0" indent="-342900">
              <a:spcBef>
                <a:spcPct val="20000"/>
              </a:spcBef>
              <a:buFontTx/>
              <a:buChar char="•"/>
              <a:defRPr/>
            </a:pPr>
            <a:endParaRPr lang="en-US" sz="2200" b="1" kern="0" dirty="0" smtClean="0">
              <a:latin typeface="Calibri" pitchFamily="34" charset="0"/>
              <a:cs typeface="Calibri" pitchFamily="34" charset="0"/>
            </a:endParaRPr>
          </a:p>
          <a:p>
            <a:endParaRPr lang="en-US" sz="2200" dirty="0">
              <a:latin typeface="Calibri" pitchFamily="34" charset="0"/>
              <a:cs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72200" y="1600200"/>
            <a:ext cx="1936414" cy="10596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Notched Right Arrow 5"/>
          <p:cNvSpPr/>
          <p:nvPr/>
        </p:nvSpPr>
        <p:spPr bwMode="auto">
          <a:xfrm>
            <a:off x="3276600" y="3429000"/>
            <a:ext cx="762000" cy="533400"/>
          </a:xfrm>
          <a:prstGeom prst="notch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 xmlns:p14="http://schemas.microsoft.com/office/powerpoint/2010/main" val="424399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458200" cy="5410200"/>
          </a:xfrm>
        </p:spPr>
        <p:txBody>
          <a:bodyPr>
            <a:normAutofit fontScale="47500" lnSpcReduction="20000"/>
          </a:bodyPr>
          <a:lstStyle/>
          <a:p>
            <a:pPr marL="457200" indent="-457200">
              <a:lnSpc>
                <a:spcPct val="150000"/>
              </a:lnSpc>
            </a:pPr>
            <a:r>
              <a:rPr lang="en-US" sz="5900" b="1" dirty="0" smtClean="0">
                <a:solidFill>
                  <a:schemeClr val="tx2"/>
                </a:solidFill>
                <a:latin typeface="Calibri" pitchFamily="34" charset="0"/>
                <a:cs typeface="Calibri" pitchFamily="34" charset="0"/>
              </a:rPr>
              <a:t>Museums, libraries, archives submit artifacts for consideration</a:t>
            </a:r>
          </a:p>
          <a:p>
            <a:pPr marL="457200" indent="-457200">
              <a:lnSpc>
                <a:spcPct val="150000"/>
              </a:lnSpc>
            </a:pPr>
            <a:r>
              <a:rPr lang="en-US" sz="5900" b="1" dirty="0" smtClean="0">
                <a:solidFill>
                  <a:schemeClr val="tx2"/>
                </a:solidFill>
                <a:latin typeface="Calibri" pitchFamily="34" charset="0"/>
                <a:cs typeface="Calibri" pitchFamily="34" charset="0"/>
              </a:rPr>
              <a:t>Online public voting open for one month</a:t>
            </a:r>
          </a:p>
          <a:p>
            <a:pPr marL="457200" indent="-457200">
              <a:lnSpc>
                <a:spcPct val="150000"/>
              </a:lnSpc>
            </a:pPr>
            <a:r>
              <a:rPr lang="en-US" sz="5900" b="1" dirty="0" smtClean="0">
                <a:solidFill>
                  <a:schemeClr val="tx2"/>
                </a:solidFill>
                <a:latin typeface="Calibri" pitchFamily="34" charset="0"/>
                <a:cs typeface="Calibri" pitchFamily="34" charset="0"/>
              </a:rPr>
              <a:t>Peer review panel determines final honorees</a:t>
            </a:r>
          </a:p>
          <a:p>
            <a:pPr marL="457200" indent="-457200">
              <a:lnSpc>
                <a:spcPct val="150000"/>
              </a:lnSpc>
            </a:pPr>
            <a:r>
              <a:rPr lang="en-US" sz="5900" b="1" dirty="0" smtClean="0">
                <a:solidFill>
                  <a:schemeClr val="tx2"/>
                </a:solidFill>
                <a:latin typeface="Calibri" pitchFamily="34" charset="0"/>
                <a:cs typeface="Calibri" pitchFamily="34" charset="0"/>
              </a:rPr>
              <a:t>manage media relations</a:t>
            </a:r>
          </a:p>
          <a:p>
            <a:pPr marL="457200" indent="-457200">
              <a:lnSpc>
                <a:spcPct val="150000"/>
              </a:lnSpc>
            </a:pPr>
            <a:r>
              <a:rPr lang="en-US" sz="5900" b="1" dirty="0" smtClean="0">
                <a:solidFill>
                  <a:schemeClr val="tx2"/>
                </a:solidFill>
                <a:latin typeface="Calibri" pitchFamily="34" charset="0"/>
                <a:cs typeface="Calibri" pitchFamily="34" charset="0"/>
              </a:rPr>
              <a:t>Works with all sites to maximize PR</a:t>
            </a:r>
          </a:p>
          <a:p>
            <a:pPr marL="457200" indent="-457200">
              <a:lnSpc>
                <a:spcPct val="150000"/>
              </a:lnSpc>
            </a:pPr>
            <a:r>
              <a:rPr lang="en-US" sz="5900" b="1" dirty="0" smtClean="0">
                <a:solidFill>
                  <a:schemeClr val="tx2"/>
                </a:solidFill>
                <a:latin typeface="Calibri" pitchFamily="34" charset="0"/>
                <a:cs typeface="Calibri" pitchFamily="34" charset="0"/>
              </a:rPr>
              <a:t>Staff works with honorees to maximize announcement</a:t>
            </a:r>
          </a:p>
          <a:p>
            <a:pPr marL="457200" indent="-457200" algn="r">
              <a:lnSpc>
                <a:spcPct val="150000"/>
              </a:lnSpc>
              <a:buNone/>
            </a:pPr>
            <a:r>
              <a:rPr lang="en-US" sz="4000" b="1" dirty="0" smtClean="0">
                <a:solidFill>
                  <a:schemeClr val="tx2"/>
                </a:solidFill>
                <a:latin typeface="Calibri" pitchFamily="34" charset="0"/>
                <a:cs typeface="Calibri" pitchFamily="34" charset="0"/>
              </a:rPr>
              <a:t>Examples from Oklahoma and Maryland</a:t>
            </a:r>
          </a:p>
          <a:p>
            <a:pPr marL="457200" indent="-457200">
              <a:lnSpc>
                <a:spcPct val="150000"/>
              </a:lnSpc>
              <a:buNone/>
            </a:pPr>
            <a:endParaRPr lang="en-US" sz="4000" b="1" dirty="0" smtClean="0">
              <a:solidFill>
                <a:schemeClr val="tx2"/>
              </a:solidFill>
              <a:latin typeface="Calibri" pitchFamily="34" charset="0"/>
              <a:cs typeface="Calibri" pitchFamily="34" charset="0"/>
            </a:endParaRPr>
          </a:p>
          <a:p>
            <a:pPr marL="457200" indent="-457200">
              <a:lnSpc>
                <a:spcPct val="150000"/>
              </a:lnSpc>
            </a:pPr>
            <a:endParaRPr lang="en-US" sz="4000" b="1" dirty="0" smtClean="0">
              <a:solidFill>
                <a:schemeClr val="tx2"/>
              </a:solidFill>
              <a:latin typeface="Calibri" pitchFamily="34" charset="0"/>
              <a:cs typeface="Calibri" pitchFamily="34" charset="0"/>
            </a:endParaRPr>
          </a:p>
          <a:p>
            <a:pPr marL="457200" indent="-457200">
              <a:lnSpc>
                <a:spcPct val="150000"/>
              </a:lnSpc>
            </a:pPr>
            <a:endParaRPr lang="en-US" sz="4000" b="1" dirty="0" smtClean="0">
              <a:solidFill>
                <a:schemeClr val="tx2"/>
              </a:solidFill>
              <a:latin typeface="Calibri" pitchFamily="34" charset="0"/>
              <a:cs typeface="Calibri" pitchFamily="34" charset="0"/>
            </a:endParaRPr>
          </a:p>
          <a:p>
            <a:pPr>
              <a:buNone/>
            </a:pPr>
            <a:endParaRPr lang="en-US" dirty="0"/>
          </a:p>
        </p:txBody>
      </p:sp>
      <p:sp>
        <p:nvSpPr>
          <p:cNvPr id="3" name="Title 2"/>
          <p:cNvSpPr>
            <a:spLocks noGrp="1"/>
          </p:cNvSpPr>
          <p:nvPr>
            <p:ph type="title"/>
          </p:nvPr>
        </p:nvSpPr>
        <p:spPr>
          <a:xfrm>
            <a:off x="457200" y="533400"/>
            <a:ext cx="7010400" cy="990600"/>
          </a:xfrm>
        </p:spPr>
        <p:txBody>
          <a:bodyPr>
            <a:normAutofit fontScale="90000"/>
          </a:bodyPr>
          <a:lstStyle/>
          <a:p>
            <a:r>
              <a:rPr lang="en-US" sz="4400" b="1" dirty="0" smtClean="0">
                <a:solidFill>
                  <a:srgbClr val="663300"/>
                </a:solidFill>
                <a:latin typeface="Calibri" pitchFamily="34" charset="0"/>
                <a:ea typeface="Cambria Math" pitchFamily="18" charset="0"/>
                <a:cs typeface="Calibri" pitchFamily="34" charset="0"/>
              </a:rPr>
              <a:t>How Does the ‘Top 10’ Work?</a:t>
            </a:r>
            <a:br>
              <a:rPr lang="en-US" sz="4400" b="1" dirty="0" smtClean="0">
                <a:solidFill>
                  <a:srgbClr val="663300"/>
                </a:solidFill>
                <a:latin typeface="Calibri" pitchFamily="34" charset="0"/>
                <a:ea typeface="Cambria Math" pitchFamily="18" charset="0"/>
                <a:cs typeface="Calibri" pitchFamily="34" charset="0"/>
              </a:rPr>
            </a:br>
            <a:endParaRPr lang="en-US" dirty="0">
              <a:solidFill>
                <a:srgbClr val="663300"/>
              </a:solidFill>
              <a:latin typeface="Calibri" pitchFamily="34" charset="0"/>
              <a:cs typeface="Calibri" pitchFamily="34" charset="0"/>
            </a:endParaRPr>
          </a:p>
        </p:txBody>
      </p:sp>
    </p:spTree>
    <p:extLst>
      <p:ext uri="{BB962C8B-B14F-4D97-AF65-F5344CB8AC3E}">
        <p14:creationId xmlns="" xmlns:p14="http://schemas.microsoft.com/office/powerpoint/2010/main" val="2504990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57200"/>
            <a:ext cx="8077200" cy="1295400"/>
          </a:xfrm>
        </p:spPr>
        <p:txBody>
          <a:bodyPr>
            <a:normAutofit fontScale="90000"/>
          </a:bodyPr>
          <a:lstStyle/>
          <a:p>
            <a:pPr algn="ctr"/>
            <a:r>
              <a:rPr lang="en-US" sz="3100" dirty="0" smtClean="0">
                <a:solidFill>
                  <a:srgbClr val="663300"/>
                </a:solidFill>
                <a:latin typeface="Calibri" pitchFamily="34" charset="0"/>
                <a:cs typeface="Calibri" pitchFamily="34" charset="0"/>
              </a:rPr>
              <a:t>Promotion &amp; Public Voting </a:t>
            </a:r>
            <a:r>
              <a:rPr lang="en-US" sz="3100" b="0" dirty="0" smtClean="0">
                <a:solidFill>
                  <a:srgbClr val="663300"/>
                </a:solidFill>
                <a:latin typeface="Calibri" pitchFamily="34" charset="0"/>
                <a:cs typeface="Calibri" pitchFamily="34" charset="0"/>
              </a:rPr>
              <a:t>= the opportunity to rally supporters, expand community, promote a cause</a:t>
            </a:r>
            <a:r>
              <a:rPr lang="en-US" dirty="0" smtClean="0">
                <a:solidFill>
                  <a:srgbClr val="663300"/>
                </a:solidFill>
                <a:latin typeface="Cambria" pitchFamily="18" charset="0"/>
              </a:rPr>
              <a:t/>
            </a:r>
            <a:br>
              <a:rPr lang="en-US" dirty="0" smtClean="0">
                <a:solidFill>
                  <a:srgbClr val="663300"/>
                </a:solidFill>
                <a:latin typeface="Cambria" pitchFamily="18" charset="0"/>
              </a:rPr>
            </a:br>
            <a:r>
              <a:rPr lang="en-US" dirty="0" smtClean="0">
                <a:solidFill>
                  <a:srgbClr val="663300"/>
                </a:solidFill>
                <a:latin typeface="Cambria" pitchFamily="18" charset="0"/>
              </a:rPr>
              <a:t/>
            </a:r>
            <a:br>
              <a:rPr lang="en-US" dirty="0" smtClean="0">
                <a:solidFill>
                  <a:srgbClr val="663300"/>
                </a:solidFill>
                <a:latin typeface="Cambria" pitchFamily="18" charset="0"/>
              </a:rPr>
            </a:br>
            <a:endParaRPr lang="en-US" dirty="0">
              <a:solidFill>
                <a:srgbClr val="663300"/>
              </a:solidFill>
            </a:endParaRPr>
          </a:p>
        </p:txBody>
      </p:sp>
      <p:pic>
        <p:nvPicPr>
          <p:cNvPr id="5" name="Content Placeholder 4"/>
          <p:cNvPicPr>
            <a:picLocks noGrp="1"/>
          </p:cNvPicPr>
          <p:nvPr>
            <p:ph sz="quarter" idx="1"/>
          </p:nvPr>
        </p:nvPicPr>
        <p:blipFill>
          <a:blip r:embed="rId3" cstate="print"/>
          <a:stretch>
            <a:fillRect/>
          </a:stretch>
        </p:blipFill>
        <p:spPr>
          <a:xfrm>
            <a:off x="914400" y="1447800"/>
            <a:ext cx="7391400" cy="4724400"/>
          </a:xfrm>
          <a:prstGeom prst="rect">
            <a:avLst/>
          </a:prstGeom>
        </p:spPr>
      </p:pic>
    </p:spTree>
    <p:extLst>
      <p:ext uri="{BB962C8B-B14F-4D97-AF65-F5344CB8AC3E}">
        <p14:creationId xmlns="" xmlns:p14="http://schemas.microsoft.com/office/powerpoint/2010/main" val="1146173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381000" y="4648200"/>
            <a:ext cx="8385048" cy="1828800"/>
          </a:xfrm>
        </p:spPr>
        <p:txBody>
          <a:bodyPr>
            <a:normAutofit/>
          </a:bodyPr>
          <a:lstStyle/>
          <a:p>
            <a:r>
              <a:rPr lang="en-US" sz="2800" dirty="0" smtClean="0">
                <a:latin typeface="Calibri" pitchFamily="34" charset="0"/>
                <a:cs typeface="Calibri" pitchFamily="34" charset="0"/>
              </a:rPr>
              <a:t>2011 People’s Choice Award Honoree </a:t>
            </a:r>
            <a:br>
              <a:rPr lang="en-US" sz="2800" dirty="0" smtClean="0">
                <a:latin typeface="Calibri" pitchFamily="34" charset="0"/>
                <a:cs typeface="Calibri" pitchFamily="34" charset="0"/>
              </a:rPr>
            </a:br>
            <a:r>
              <a:rPr lang="en-US" sz="1800" dirty="0" smtClean="0">
                <a:latin typeface="Calibri" pitchFamily="34" charset="0"/>
                <a:cs typeface="Calibri" pitchFamily="34" charset="0"/>
              </a:rPr>
              <a:t>Virginia Museum of Transportation receives $10,000 Grant from </a:t>
            </a:r>
            <a:r>
              <a:rPr lang="en-US" sz="1800" i="1" dirty="0" smtClean="0">
                <a:latin typeface="Calibri" pitchFamily="34" charset="0"/>
                <a:cs typeface="Calibri" pitchFamily="34" charset="0"/>
              </a:rPr>
              <a:t>Trains Magazine </a:t>
            </a:r>
            <a:r>
              <a:rPr lang="en-US" sz="1800" dirty="0" smtClean="0">
                <a:latin typeface="Calibri" pitchFamily="34" charset="0"/>
                <a:cs typeface="Calibri" pitchFamily="34" charset="0"/>
              </a:rPr>
              <a:t>for the cosmetic restoration of their nominated artifact </a:t>
            </a:r>
            <a:r>
              <a:rPr lang="en-US" sz="1800" i="1" dirty="0" smtClean="0">
                <a:latin typeface="Calibri" pitchFamily="34" charset="0"/>
                <a:cs typeface="Calibri" pitchFamily="34" charset="0"/>
              </a:rPr>
              <a:t>“1776” Norfolk &amp; Western Locomotive </a:t>
            </a:r>
            <a:r>
              <a:rPr lang="en-US" sz="1800" dirty="0" smtClean="0">
                <a:latin typeface="Calibri" pitchFamily="34" charset="0"/>
                <a:cs typeface="Calibri" pitchFamily="34" charset="0"/>
              </a:rPr>
              <a:t>because of their successful ‘win’ in the 2011 online public voting component</a:t>
            </a:r>
            <a:endParaRPr lang="en-US" sz="1800" dirty="0">
              <a:latin typeface="Calibri" pitchFamily="34" charset="0"/>
              <a:cs typeface="Calibri" pitchFamily="34" charset="0"/>
            </a:endParaRPr>
          </a:p>
        </p:txBody>
      </p:sp>
      <p:sp>
        <p:nvSpPr>
          <p:cNvPr id="4" name="Title 3"/>
          <p:cNvSpPr>
            <a:spLocks noGrp="1"/>
          </p:cNvSpPr>
          <p:nvPr>
            <p:ph type="title"/>
          </p:nvPr>
        </p:nvSpPr>
        <p:spPr>
          <a:xfrm>
            <a:off x="381000" y="457200"/>
            <a:ext cx="8382000" cy="990600"/>
          </a:xfrm>
        </p:spPr>
        <p:txBody>
          <a:bodyPr>
            <a:normAutofit fontScale="90000"/>
          </a:bodyPr>
          <a:lstStyle/>
          <a:p>
            <a:r>
              <a:rPr lang="en-US" sz="4400" dirty="0" smtClean="0">
                <a:solidFill>
                  <a:srgbClr val="663300"/>
                </a:solidFill>
                <a:latin typeface="Calibri" pitchFamily="34" charset="0"/>
                <a:cs typeface="Calibri" pitchFamily="34" charset="0"/>
              </a:rPr>
              <a:t>Success Stories </a:t>
            </a:r>
            <a:br>
              <a:rPr lang="en-US" sz="4400" dirty="0" smtClean="0">
                <a:solidFill>
                  <a:srgbClr val="663300"/>
                </a:solidFill>
                <a:latin typeface="Calibri" pitchFamily="34" charset="0"/>
                <a:cs typeface="Calibri" pitchFamily="34" charset="0"/>
              </a:rPr>
            </a:br>
            <a:r>
              <a:rPr lang="en-US" sz="4400" dirty="0" smtClean="0">
                <a:solidFill>
                  <a:srgbClr val="663300"/>
                </a:solidFill>
                <a:latin typeface="Calibri" pitchFamily="34" charset="0"/>
                <a:cs typeface="Calibri" pitchFamily="34" charset="0"/>
              </a:rPr>
              <a:t>2011</a:t>
            </a:r>
            <a:endParaRPr lang="en-US" sz="4400" dirty="0">
              <a:solidFill>
                <a:srgbClr val="663300"/>
              </a:solidFill>
              <a:latin typeface="Calibri" pitchFamily="34" charset="0"/>
              <a:cs typeface="Calibri" pitchFamily="34" charset="0"/>
            </a:endParaRPr>
          </a:p>
        </p:txBody>
      </p:sp>
      <p:pic>
        <p:nvPicPr>
          <p:cNvPr id="5" name="Content Placeholder 4" descr="img-1776%20home%20page%20banner.jpg"/>
          <p:cNvPicPr>
            <a:picLocks noGrp="1" noChangeAspect="1"/>
          </p:cNvPicPr>
          <p:nvPr>
            <p:ph sz="quarter" idx="1"/>
          </p:nvPr>
        </p:nvPicPr>
        <p:blipFill>
          <a:blip r:embed="rId3" cstate="print"/>
          <a:stretch>
            <a:fillRect/>
          </a:stretch>
        </p:blipFill>
        <p:spPr>
          <a:xfrm>
            <a:off x="381000" y="1905000"/>
            <a:ext cx="8366762" cy="2614613"/>
          </a:xfrm>
          <a:prstGeom prst="rect">
            <a:avLst/>
          </a:prstGeom>
        </p:spPr>
      </p:pic>
      <p:pic>
        <p:nvPicPr>
          <p:cNvPr id="6" name="Picture 5" descr="TopTenHeader2.jpg"/>
          <p:cNvPicPr>
            <a:picLocks noChangeAspect="1"/>
          </p:cNvPicPr>
          <p:nvPr/>
        </p:nvPicPr>
        <p:blipFill>
          <a:blip r:embed="rId4" cstate="print"/>
          <a:stretch>
            <a:fillRect/>
          </a:stretch>
        </p:blipFill>
        <p:spPr>
          <a:xfrm rot="447474">
            <a:off x="4274197" y="667463"/>
            <a:ext cx="4558517" cy="781461"/>
          </a:xfrm>
          <a:prstGeom prst="rect">
            <a:avLst/>
          </a:prstGeom>
        </p:spPr>
      </p:pic>
    </p:spTree>
    <p:extLst>
      <p:ext uri="{BB962C8B-B14F-4D97-AF65-F5344CB8AC3E}">
        <p14:creationId xmlns="" xmlns:p14="http://schemas.microsoft.com/office/powerpoint/2010/main" val="3568436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143000"/>
            <a:ext cx="7467600" cy="1173162"/>
          </a:xfrm>
        </p:spPr>
        <p:txBody>
          <a:bodyPr>
            <a:normAutofit fontScale="90000"/>
          </a:bodyPr>
          <a:lstStyle/>
          <a:p>
            <a:r>
              <a:rPr lang="en-US" b="1" dirty="0" smtClean="0"/>
              <a:t/>
            </a:r>
            <a:br>
              <a:rPr lang="en-US" b="1" dirty="0" smtClean="0"/>
            </a:br>
            <a:r>
              <a:rPr lang="en-US" b="1" dirty="0" smtClean="0"/>
              <a:t/>
            </a:r>
            <a:br>
              <a:rPr lang="en-US" b="1" dirty="0" smtClean="0"/>
            </a:br>
            <a:r>
              <a:rPr lang="en-US" sz="2700" b="1" dirty="0" smtClean="0">
                <a:latin typeface="Calibri" pitchFamily="34" charset="0"/>
              </a:rPr>
              <a:t>For </a:t>
            </a:r>
            <a:r>
              <a:rPr lang="en-US" sz="2700" b="1" dirty="0" smtClean="0">
                <a:latin typeface="Calibri" pitchFamily="34" charset="0"/>
              </a:rPr>
              <a:t>More Information</a:t>
            </a:r>
            <a:r>
              <a:rPr lang="en-US" sz="2700" b="1" dirty="0" smtClean="0">
                <a:latin typeface="Calibri" pitchFamily="34" charset="0"/>
              </a:rPr>
              <a:t>:     www.imls.gov/collections/</a:t>
            </a:r>
            <a:br>
              <a:rPr lang="en-US" sz="2700" b="1" dirty="0" smtClean="0">
                <a:latin typeface="Calibri" pitchFamily="34" charset="0"/>
              </a:rPr>
            </a:br>
            <a:r>
              <a:rPr lang="en-US" sz="2700" b="1" dirty="0" smtClean="0">
                <a:latin typeface="Calibri" pitchFamily="34" charset="0"/>
              </a:rPr>
              <a:t/>
            </a:r>
            <a:br>
              <a:rPr lang="en-US" sz="2700" b="1" dirty="0" smtClean="0">
                <a:latin typeface="Calibri" pitchFamily="34" charset="0"/>
              </a:rPr>
            </a:br>
            <a:r>
              <a:rPr lang="en-US" sz="2700" b="1" dirty="0" smtClean="0">
                <a:latin typeface="Calibri" pitchFamily="34" charset="0"/>
              </a:rPr>
              <a:t>Connecting </a:t>
            </a:r>
            <a:r>
              <a:rPr lang="en-US" sz="2700" b="1" dirty="0" smtClean="0">
                <a:latin typeface="Calibri" pitchFamily="34" charset="0"/>
              </a:rPr>
              <a:t>to Collections Online Community: </a:t>
            </a:r>
            <a:r>
              <a:rPr lang="en-US" sz="2700" b="1" u="sng" dirty="0" smtClean="0">
                <a:solidFill>
                  <a:schemeClr val="accent2">
                    <a:lumMod val="75000"/>
                  </a:schemeClr>
                </a:solidFill>
                <a:latin typeface="Calibri" pitchFamily="34" charset="0"/>
                <a:hlinkClick r:id="rId3"/>
              </a:rPr>
              <a:t>www.connectingtocollections.org</a:t>
            </a:r>
            <a:r>
              <a:rPr lang="en-US" sz="2000" dirty="0" smtClean="0"/>
              <a:t/>
            </a:r>
            <a:br>
              <a:rPr lang="en-US" sz="2000" dirty="0" smtClean="0"/>
            </a:br>
            <a:endParaRPr lang="en-US" b="1" dirty="0"/>
          </a:p>
        </p:txBody>
      </p:sp>
      <p:pic>
        <p:nvPicPr>
          <p:cNvPr id="2050" name="Picture 2"/>
          <p:cNvPicPr>
            <a:picLocks noGrp="1" noChangeAspect="1" noChangeArrowheads="1"/>
          </p:cNvPicPr>
          <p:nvPr>
            <p:ph idx="1"/>
          </p:nvPr>
        </p:nvPicPr>
        <p:blipFill>
          <a:blip r:embed="rId4" cstate="print"/>
          <a:srcRect/>
          <a:stretch>
            <a:fillRect/>
          </a:stretch>
        </p:blipFill>
        <p:spPr bwMode="auto">
          <a:xfrm>
            <a:off x="1371600" y="2038350"/>
            <a:ext cx="7467600" cy="4667250"/>
          </a:xfrm>
          <a:prstGeom prst="rect">
            <a:avLst/>
          </a:prstGeom>
          <a:noFill/>
          <a:ln w="9525">
            <a:noFill/>
            <a:miter lim="800000"/>
            <a:headEnd/>
            <a:tailEnd/>
          </a:ln>
        </p:spPr>
      </p:pic>
    </p:spTree>
    <p:extLst>
      <p:ext uri="{BB962C8B-B14F-4D97-AF65-F5344CB8AC3E}">
        <p14:creationId xmlns="" xmlns:p14="http://schemas.microsoft.com/office/powerpoint/2010/main" val="3941338780"/>
      </p:ext>
    </p:extLst>
  </p:cSld>
  <p:clrMapOvr>
    <a:masterClrMapping/>
  </p:clrMapOvr>
  <p:transition advClick="0" advTm="1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2286000"/>
            <a:ext cx="6172200" cy="914400"/>
          </a:xfrm>
        </p:spPr>
        <p:txBody>
          <a:bodyPr/>
          <a:lstStyle/>
          <a:p>
            <a:r>
              <a:rPr lang="en-US" dirty="0" smtClean="0"/>
              <a:t>Thank you!!</a:t>
            </a:r>
            <a:endParaRPr lang="en-US" dirty="0"/>
          </a:p>
        </p:txBody>
      </p:sp>
      <p:sp>
        <p:nvSpPr>
          <p:cNvPr id="5" name="Subtitle 4"/>
          <p:cNvSpPr>
            <a:spLocks noGrp="1"/>
          </p:cNvSpPr>
          <p:nvPr>
            <p:ph type="subTitle" idx="1"/>
          </p:nvPr>
        </p:nvSpPr>
        <p:spPr>
          <a:xfrm>
            <a:off x="2438400" y="3810000"/>
            <a:ext cx="6172200" cy="1371600"/>
          </a:xfrm>
        </p:spPr>
        <p:txBody>
          <a:bodyPr>
            <a:noAutofit/>
          </a:bodyPr>
          <a:lstStyle/>
          <a:p>
            <a:r>
              <a:rPr lang="en-US" sz="2000" dirty="0" smtClean="0"/>
              <a:t>Look for a digital archive of all the materials developed for the C2C project by Heritage Preservation and IMLS!</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533400"/>
            <a:ext cx="8458200" cy="1066800"/>
          </a:xfrm>
        </p:spPr>
        <p:txBody>
          <a:bodyPr>
            <a:normAutofit fontScale="90000"/>
          </a:bodyPr>
          <a:lstStyle/>
          <a:p>
            <a:r>
              <a:rPr lang="en-US" sz="4000" smtClean="0">
                <a:latin typeface="Franklin Gothic Demi" pitchFamily="34" charset="0"/>
              </a:rPr>
              <a:t>Background on </a:t>
            </a:r>
            <a:br>
              <a:rPr lang="en-US" sz="4000" smtClean="0">
                <a:latin typeface="Franklin Gothic Demi" pitchFamily="34" charset="0"/>
              </a:rPr>
            </a:br>
            <a:r>
              <a:rPr lang="en-US" sz="4000" smtClean="0">
                <a:latin typeface="Franklin Gothic Demi" pitchFamily="34" charset="0"/>
              </a:rPr>
              <a:t>Connecting to Collections</a:t>
            </a:r>
          </a:p>
        </p:txBody>
      </p:sp>
      <p:sp>
        <p:nvSpPr>
          <p:cNvPr id="10243" name="Rectangle 3"/>
          <p:cNvSpPr>
            <a:spLocks noGrp="1" noChangeArrowheads="1"/>
          </p:cNvSpPr>
          <p:nvPr>
            <p:ph type="body" sz="half" idx="1"/>
          </p:nvPr>
        </p:nvSpPr>
        <p:spPr>
          <a:xfrm>
            <a:off x="381000" y="2286000"/>
            <a:ext cx="3810000" cy="3962400"/>
          </a:xfrm>
        </p:spPr>
        <p:txBody>
          <a:bodyPr/>
          <a:lstStyle/>
          <a:p>
            <a:r>
              <a:rPr lang="en-US" dirty="0" smtClean="0">
                <a:latin typeface="Franklin Gothic Book" pitchFamily="34" charset="0"/>
              </a:rPr>
              <a:t>Began with the publication of the  “Heritage Health Index” Findings in 2005</a:t>
            </a:r>
          </a:p>
        </p:txBody>
      </p:sp>
      <p:pic>
        <p:nvPicPr>
          <p:cNvPr id="10244" name="Content Placeholder 6" descr="9-27-2010 11-02-04 AM.jpg"/>
          <p:cNvPicPr>
            <a:picLocks noGrp="1" noChangeAspect="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a:xfrm>
            <a:off x="3810000" y="1981200"/>
            <a:ext cx="4572000" cy="3733800"/>
          </a:xfrm>
        </p:spPr>
      </p:pic>
      <p:sp>
        <p:nvSpPr>
          <p:cNvPr id="10245" name="TextBox 7"/>
          <p:cNvSpPr txBox="1">
            <a:spLocks noChangeArrowheads="1"/>
          </p:cNvSpPr>
          <p:nvPr/>
        </p:nvSpPr>
        <p:spPr bwMode="auto">
          <a:xfrm>
            <a:off x="3810000" y="5791200"/>
            <a:ext cx="4572000"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a:latin typeface="Franklin Gothic Book" pitchFamily="34" charset="0"/>
              </a:rPr>
              <a:t>Sponsored by Heritage Preservation and the Institute of Museum and Library Services (IMLS)</a:t>
            </a:r>
          </a:p>
          <a:p>
            <a:pPr eaLnBrk="1" hangingPunct="1"/>
            <a:endParaRPr lang="en-US" dirty="0"/>
          </a:p>
        </p:txBody>
      </p:sp>
    </p:spTree>
    <p:extLst>
      <p:ext uri="{BB962C8B-B14F-4D97-AF65-F5344CB8AC3E}">
        <p14:creationId xmlns="" xmlns:p14="http://schemas.microsoft.com/office/powerpoint/2010/main" val="491841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normAutofit/>
          </a:bodyPr>
          <a:lstStyle/>
          <a:p>
            <a:r>
              <a:rPr lang="en-US" sz="3600" b="1" dirty="0" smtClean="0">
                <a:latin typeface="Calibri" pitchFamily="34" charset="0"/>
              </a:rPr>
              <a:t>HHI Recommendations</a:t>
            </a:r>
          </a:p>
        </p:txBody>
      </p:sp>
      <p:sp>
        <p:nvSpPr>
          <p:cNvPr id="11267" name="Rectangle 3"/>
          <p:cNvSpPr>
            <a:spLocks noGrp="1" noChangeArrowheads="1"/>
          </p:cNvSpPr>
          <p:nvPr>
            <p:ph type="body" idx="4294967295"/>
          </p:nvPr>
        </p:nvSpPr>
        <p:spPr/>
        <p:txBody>
          <a:bodyPr/>
          <a:lstStyle/>
          <a:p>
            <a:r>
              <a:rPr lang="en-US" sz="2800" dirty="0" smtClean="0">
                <a:latin typeface="Franklin Gothic Book" pitchFamily="34" charset="0"/>
              </a:rPr>
              <a:t>Provision of </a:t>
            </a:r>
            <a:r>
              <a:rPr lang="en-US" sz="2800" b="1" dirty="0" smtClean="0">
                <a:latin typeface="Franklin Gothic Book" pitchFamily="34" charset="0"/>
              </a:rPr>
              <a:t>safe conditions</a:t>
            </a:r>
            <a:r>
              <a:rPr lang="en-US" sz="2800" dirty="0" smtClean="0">
                <a:latin typeface="Franklin Gothic Book" pitchFamily="34" charset="0"/>
              </a:rPr>
              <a:t> for collections</a:t>
            </a:r>
          </a:p>
          <a:p>
            <a:pPr>
              <a:buNone/>
            </a:pPr>
            <a:endParaRPr lang="en-US" sz="2800" dirty="0" smtClean="0">
              <a:latin typeface="Franklin Gothic Book" pitchFamily="34" charset="0"/>
            </a:endParaRPr>
          </a:p>
          <a:p>
            <a:r>
              <a:rPr lang="en-US" sz="2800" dirty="0" smtClean="0">
                <a:latin typeface="Franklin Gothic Book" pitchFamily="34" charset="0"/>
              </a:rPr>
              <a:t>Development of </a:t>
            </a:r>
            <a:r>
              <a:rPr lang="en-US" sz="2800" b="1" dirty="0" smtClean="0">
                <a:latin typeface="Franklin Gothic Book" pitchFamily="34" charset="0"/>
              </a:rPr>
              <a:t>Emergency Plans</a:t>
            </a:r>
          </a:p>
          <a:p>
            <a:pPr>
              <a:buNone/>
            </a:pPr>
            <a:endParaRPr lang="en-US" sz="2800" b="1" dirty="0" smtClean="0">
              <a:latin typeface="Franklin Gothic Book" pitchFamily="34" charset="0"/>
            </a:endParaRPr>
          </a:p>
          <a:p>
            <a:r>
              <a:rPr lang="en-US" sz="2800" b="1" dirty="0" smtClean="0">
                <a:latin typeface="Franklin Gothic Book" pitchFamily="34" charset="0"/>
              </a:rPr>
              <a:t>Assignment of responsibility</a:t>
            </a:r>
            <a:r>
              <a:rPr lang="en-US" sz="2800" dirty="0" smtClean="0">
                <a:latin typeface="Franklin Gothic Book" pitchFamily="34" charset="0"/>
              </a:rPr>
              <a:t> for caring for collections to institutional staff</a:t>
            </a:r>
          </a:p>
          <a:p>
            <a:pPr>
              <a:buNone/>
            </a:pPr>
            <a:endParaRPr lang="en-US" sz="2800" dirty="0" smtClean="0">
              <a:latin typeface="Franklin Gothic Book" pitchFamily="34" charset="0"/>
            </a:endParaRPr>
          </a:p>
          <a:p>
            <a:r>
              <a:rPr lang="en-US" sz="2800" dirty="0" smtClean="0">
                <a:latin typeface="Franklin Gothic Book" pitchFamily="34" charset="0"/>
              </a:rPr>
              <a:t>Broad </a:t>
            </a:r>
            <a:r>
              <a:rPr lang="en-US" sz="2800" b="1" dirty="0" smtClean="0">
                <a:latin typeface="Franklin Gothic Book" pitchFamily="34" charset="0"/>
              </a:rPr>
              <a:t>public/private support</a:t>
            </a:r>
            <a:r>
              <a:rPr lang="en-US" sz="2800" dirty="0" smtClean="0">
                <a:latin typeface="Franklin Gothic Book" pitchFamily="34" charset="0"/>
              </a:rPr>
              <a:t> for collection stewardship</a:t>
            </a:r>
          </a:p>
        </p:txBody>
      </p:sp>
    </p:spTree>
    <p:extLst>
      <p:ext uri="{BB962C8B-B14F-4D97-AF65-F5344CB8AC3E}">
        <p14:creationId xmlns="" xmlns:p14="http://schemas.microsoft.com/office/powerpoint/2010/main" val="963321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normAutofit fontScale="90000"/>
          </a:bodyPr>
          <a:lstStyle/>
          <a:p>
            <a:r>
              <a:rPr lang="en-US" sz="4000" b="1" dirty="0" smtClean="0">
                <a:latin typeface="Calibri" pitchFamily="34" charset="0"/>
              </a:rPr>
              <a:t>Connecting to Collections:</a:t>
            </a:r>
            <a:br>
              <a:rPr lang="en-US" sz="4000" b="1" dirty="0" smtClean="0">
                <a:latin typeface="Calibri" pitchFamily="34" charset="0"/>
              </a:rPr>
            </a:br>
            <a:r>
              <a:rPr lang="en-US" sz="4000" b="1" dirty="0" smtClean="0">
                <a:latin typeface="Calibri" pitchFamily="34" charset="0"/>
              </a:rPr>
              <a:t>A Call to Action</a:t>
            </a:r>
          </a:p>
        </p:txBody>
      </p:sp>
      <p:sp>
        <p:nvSpPr>
          <p:cNvPr id="12291" name="Rectangle 3"/>
          <p:cNvSpPr>
            <a:spLocks noGrp="1" noChangeArrowheads="1"/>
          </p:cNvSpPr>
          <p:nvPr>
            <p:ph type="body" idx="4294967295"/>
          </p:nvPr>
        </p:nvSpPr>
        <p:spPr/>
        <p:txBody>
          <a:bodyPr/>
          <a:lstStyle/>
          <a:p>
            <a:r>
              <a:rPr lang="en-US" sz="2800" dirty="0" smtClean="0">
                <a:latin typeface="Franklin Gothic Book" pitchFamily="34" charset="0"/>
              </a:rPr>
              <a:t>National Initiative launched November 2006</a:t>
            </a:r>
          </a:p>
          <a:p>
            <a:pPr>
              <a:buNone/>
            </a:pPr>
            <a:endParaRPr lang="en-US" sz="2800" dirty="0" smtClean="0">
              <a:latin typeface="Franklin Gothic Book" pitchFamily="34" charset="0"/>
            </a:endParaRPr>
          </a:p>
          <a:p>
            <a:r>
              <a:rPr lang="en-US" sz="2800" dirty="0" smtClean="0">
                <a:latin typeface="Franklin Gothic Book" pitchFamily="34" charset="0"/>
              </a:rPr>
              <a:t>Collaboration between museum and library communities</a:t>
            </a:r>
          </a:p>
          <a:p>
            <a:pPr>
              <a:buNone/>
            </a:pPr>
            <a:endParaRPr lang="en-US" sz="2800" dirty="0" smtClean="0">
              <a:latin typeface="Franklin Gothic Book" pitchFamily="34" charset="0"/>
            </a:endParaRPr>
          </a:p>
          <a:p>
            <a:r>
              <a:rPr lang="en-US" sz="2800" dirty="0" smtClean="0">
                <a:latin typeface="Franklin Gothic Book" pitchFamily="34" charset="0"/>
              </a:rPr>
              <a:t>Intended to both educate practitioners and raise public awareness</a:t>
            </a:r>
          </a:p>
          <a:p>
            <a:pPr>
              <a:buNone/>
            </a:pPr>
            <a:endParaRPr lang="en-US" sz="2800" dirty="0" smtClean="0">
              <a:latin typeface="Franklin Gothic Book" pitchFamily="34" charset="0"/>
            </a:endParaRPr>
          </a:p>
          <a:p>
            <a:r>
              <a:rPr lang="en-US" sz="2800" dirty="0" smtClean="0">
                <a:latin typeface="Franklin Gothic Book" pitchFamily="34" charset="0"/>
              </a:rPr>
              <a:t>A five-part program</a:t>
            </a:r>
          </a:p>
        </p:txBody>
      </p:sp>
    </p:spTree>
    <p:extLst>
      <p:ext uri="{BB962C8B-B14F-4D97-AF65-F5344CB8AC3E}">
        <p14:creationId xmlns="" xmlns:p14="http://schemas.microsoft.com/office/powerpoint/2010/main" val="4050654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normAutofit fontScale="90000"/>
          </a:bodyPr>
          <a:lstStyle/>
          <a:p>
            <a:r>
              <a:rPr lang="en-US" sz="4000" b="1" dirty="0" smtClean="0">
                <a:latin typeface="Calibri" pitchFamily="34" charset="0"/>
              </a:rPr>
              <a:t>The Five Components of</a:t>
            </a:r>
            <a:br>
              <a:rPr lang="en-US" sz="4000" b="1" dirty="0" smtClean="0">
                <a:latin typeface="Calibri" pitchFamily="34" charset="0"/>
              </a:rPr>
            </a:br>
            <a:r>
              <a:rPr lang="en-US" sz="4000" b="1" dirty="0" smtClean="0">
                <a:latin typeface="Calibri" pitchFamily="34" charset="0"/>
              </a:rPr>
              <a:t>Connecting to Collections</a:t>
            </a:r>
          </a:p>
        </p:txBody>
      </p:sp>
      <p:sp>
        <p:nvSpPr>
          <p:cNvPr id="13315" name="Rectangle 3"/>
          <p:cNvSpPr>
            <a:spLocks noGrp="1" noChangeArrowheads="1"/>
          </p:cNvSpPr>
          <p:nvPr>
            <p:ph type="body" idx="4294967295"/>
          </p:nvPr>
        </p:nvSpPr>
        <p:spPr>
          <a:xfrm>
            <a:off x="457200" y="1524000"/>
            <a:ext cx="7467600" cy="4873752"/>
          </a:xfrm>
        </p:spPr>
        <p:txBody>
          <a:bodyPr>
            <a:normAutofit lnSpcReduction="10000"/>
          </a:bodyPr>
          <a:lstStyle/>
          <a:p>
            <a:r>
              <a:rPr lang="en-US" dirty="0" smtClean="0">
                <a:latin typeface="Franklin Gothic Book" pitchFamily="34" charset="0"/>
              </a:rPr>
              <a:t>National Conservation Summit, June 2007</a:t>
            </a:r>
          </a:p>
          <a:p>
            <a:pPr>
              <a:buNone/>
            </a:pPr>
            <a:endParaRPr lang="en-US" dirty="0" smtClean="0">
              <a:latin typeface="Franklin Gothic Book" pitchFamily="34" charset="0"/>
            </a:endParaRPr>
          </a:p>
          <a:p>
            <a:r>
              <a:rPr lang="en-US" dirty="0" smtClean="0">
                <a:latin typeface="Franklin Gothic Book" pitchFamily="34" charset="0"/>
              </a:rPr>
              <a:t>“National Tour” (four conferences)</a:t>
            </a:r>
          </a:p>
          <a:p>
            <a:pPr>
              <a:buNone/>
            </a:pPr>
            <a:endParaRPr lang="en-US" dirty="0" smtClean="0">
              <a:latin typeface="Franklin Gothic Book" pitchFamily="34" charset="0"/>
            </a:endParaRPr>
          </a:p>
          <a:p>
            <a:r>
              <a:rPr lang="en-US" dirty="0" smtClean="0">
                <a:latin typeface="Franklin Gothic Book" pitchFamily="34" charset="0"/>
              </a:rPr>
              <a:t>Connecting to Collections Bookshelf Grants</a:t>
            </a:r>
          </a:p>
          <a:p>
            <a:pPr>
              <a:buNone/>
            </a:pPr>
            <a:endParaRPr lang="en-US" dirty="0" smtClean="0">
              <a:latin typeface="Franklin Gothic Book" pitchFamily="34" charset="0"/>
            </a:endParaRPr>
          </a:p>
          <a:p>
            <a:r>
              <a:rPr lang="en-US" dirty="0" smtClean="0">
                <a:latin typeface="Franklin Gothic Book" pitchFamily="34" charset="0"/>
              </a:rPr>
              <a:t>Connecting to Collections Planning Grants</a:t>
            </a:r>
          </a:p>
          <a:p>
            <a:pPr>
              <a:buNone/>
            </a:pPr>
            <a:endParaRPr lang="en-US" dirty="0" smtClean="0">
              <a:latin typeface="Franklin Gothic Book" pitchFamily="34" charset="0"/>
            </a:endParaRPr>
          </a:p>
          <a:p>
            <a:r>
              <a:rPr lang="en-US" dirty="0" smtClean="0">
                <a:latin typeface="Franklin Gothic Book" pitchFamily="34" charset="0"/>
              </a:rPr>
              <a:t>Connecting to Collections Implementation Grants</a:t>
            </a:r>
          </a:p>
          <a:p>
            <a:pPr>
              <a:buNone/>
            </a:pPr>
            <a:endParaRPr lang="en-US" dirty="0" smtClean="0">
              <a:latin typeface="Franklin Gothic Book" pitchFamily="34" charset="0"/>
            </a:endParaRPr>
          </a:p>
          <a:p>
            <a:r>
              <a:rPr lang="en-US" dirty="0"/>
              <a:t>Connecting to Collections Online </a:t>
            </a:r>
            <a:r>
              <a:rPr lang="en-US" dirty="0" smtClean="0"/>
              <a:t>Community: </a:t>
            </a:r>
            <a:r>
              <a:rPr lang="en-US" u="sng" dirty="0">
                <a:hlinkClick r:id="rId2"/>
              </a:rPr>
              <a:t>www.connectingtocollections.org</a:t>
            </a:r>
            <a:r>
              <a:rPr lang="en-US" dirty="0"/>
              <a:t>. </a:t>
            </a:r>
            <a:endParaRPr lang="en-US" dirty="0" smtClean="0">
              <a:latin typeface="Franklin Gothic Book" pitchFamily="34" charset="0"/>
            </a:endParaRPr>
          </a:p>
        </p:txBody>
      </p:sp>
    </p:spTree>
    <p:extLst>
      <p:ext uri="{BB962C8B-B14F-4D97-AF65-F5344CB8AC3E}">
        <p14:creationId xmlns="" xmlns:p14="http://schemas.microsoft.com/office/powerpoint/2010/main" val="570499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21875" t="8253" r="23035" b="16667"/>
          <a:stretch>
            <a:fillRect/>
          </a:stretch>
        </p:blipFill>
        <p:spPr bwMode="auto">
          <a:xfrm>
            <a:off x="906463" y="619125"/>
            <a:ext cx="7331075" cy="5619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50235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nvGraphicFramePr>
        <p:xfrm>
          <a:off x="228600" y="1143000"/>
          <a:ext cx="8686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914400" y="457200"/>
          <a:ext cx="7315200" cy="4616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 xmlns:p14="http://schemas.microsoft.com/office/powerpoint/2010/main" val="106936475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98438"/>
            <a:ext cx="8229600" cy="792162"/>
          </a:xfrm>
        </p:spPr>
        <p:txBody>
          <a:bodyPr/>
          <a:lstStyle/>
          <a:p>
            <a:pPr eaLnBrk="1" hangingPunct="1"/>
            <a:r>
              <a:rPr lang="en-US" b="1" dirty="0" smtClean="0"/>
              <a:t>IMLS: Connecting to Collections</a:t>
            </a:r>
          </a:p>
        </p:txBody>
      </p:sp>
      <p:graphicFrame>
        <p:nvGraphicFramePr>
          <p:cNvPr id="6147" name="Object 4"/>
          <p:cNvGraphicFramePr>
            <a:graphicFrameLocks noGrp="1" noChangeAspect="1"/>
          </p:cNvGraphicFramePr>
          <p:nvPr>
            <p:ph idx="1"/>
          </p:nvPr>
        </p:nvGraphicFramePr>
        <p:xfrm>
          <a:off x="762000" y="990600"/>
          <a:ext cx="7239000" cy="5595938"/>
        </p:xfrm>
        <a:graphic>
          <a:graphicData uri="http://schemas.openxmlformats.org/presentationml/2006/ole">
            <p:oleObj spid="_x0000_s1026" name="Acrobat Document" r:id="rId4" imgW="7542857" imgH="5830114" progId="AcroExch.Document.7">
              <p:embed/>
            </p:oleObj>
          </a:graphicData>
        </a:graphic>
      </p:graphicFrame>
      <p:sp>
        <p:nvSpPr>
          <p:cNvPr id="6148" name="Text Box 6"/>
          <p:cNvSpPr txBox="1">
            <a:spLocks noChangeArrowheads="1"/>
          </p:cNvSpPr>
          <p:nvPr/>
        </p:nvSpPr>
        <p:spPr bwMode="auto">
          <a:xfrm>
            <a:off x="609600" y="6248400"/>
            <a:ext cx="82105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IMLS: http://www.imls.gov/collections/about/pdf/CtoC_Map_Jul09.pdf</a:t>
            </a:r>
          </a:p>
        </p:txBody>
      </p:sp>
    </p:spTree>
    <p:extLst>
      <p:ext uri="{BB962C8B-B14F-4D97-AF65-F5344CB8AC3E}">
        <p14:creationId xmlns="" xmlns:p14="http://schemas.microsoft.com/office/powerpoint/2010/main" val="184023699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6" name="Rectangle 2"/>
          <p:cNvSpPr>
            <a:spLocks noGrp="1" noChangeArrowheads="1"/>
          </p:cNvSpPr>
          <p:nvPr>
            <p:ph type="title"/>
          </p:nvPr>
        </p:nvSpPr>
        <p:spPr>
          <a:xfrm>
            <a:off x="304800" y="304800"/>
            <a:ext cx="8458200" cy="1066800"/>
          </a:xfrm>
        </p:spPr>
        <p:txBody>
          <a:bodyPr>
            <a:normAutofit/>
          </a:bodyPr>
          <a:lstStyle/>
          <a:p>
            <a:pPr algn="ctr" eaLnBrk="1" hangingPunct="1"/>
            <a:r>
              <a:rPr lang="en-US" sz="3200" b="1" dirty="0" smtClean="0">
                <a:latin typeface="Calibri" pitchFamily="34" charset="0"/>
              </a:rPr>
              <a:t>Building a </a:t>
            </a:r>
            <a:br>
              <a:rPr lang="en-US" sz="3200" b="1" dirty="0" smtClean="0">
                <a:latin typeface="Calibri" pitchFamily="34" charset="0"/>
              </a:rPr>
            </a:br>
            <a:r>
              <a:rPr lang="en-US" sz="3200" b="1" dirty="0" smtClean="0">
                <a:latin typeface="Calibri" pitchFamily="34" charset="0"/>
              </a:rPr>
              <a:t>Cooperative Disaster Network</a:t>
            </a:r>
          </a:p>
        </p:txBody>
      </p:sp>
      <p:grpSp>
        <p:nvGrpSpPr>
          <p:cNvPr id="2" name="Diagram 16"/>
          <p:cNvGrpSpPr>
            <a:grpSpLocks/>
          </p:cNvGrpSpPr>
          <p:nvPr/>
        </p:nvGrpSpPr>
        <p:grpSpPr bwMode="auto">
          <a:xfrm>
            <a:off x="228600" y="1295401"/>
            <a:ext cx="8534400" cy="5410199"/>
            <a:chOff x="144" y="576"/>
            <a:chExt cx="5376" cy="3323"/>
          </a:xfrm>
        </p:grpSpPr>
        <p:sp>
          <p:nvSpPr>
            <p:cNvPr id="3" name="_s1028"/>
            <p:cNvSpPr>
              <a:spLocks noChangeArrowheads="1" noTextEdit="1"/>
            </p:cNvSpPr>
            <p:nvPr/>
          </p:nvSpPr>
          <p:spPr bwMode="auto">
            <a:xfrm>
              <a:off x="2355" y="1398"/>
              <a:ext cx="954" cy="954"/>
            </a:xfrm>
            <a:prstGeom prst="ellipse">
              <a:avLst/>
            </a:prstGeom>
            <a:solidFill>
              <a:schemeClr val="accent2">
                <a:alpha val="50000"/>
              </a:schemeClr>
            </a:solidFill>
            <a:ln w="4670">
              <a:solidFill>
                <a:schemeClr val="accent2"/>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4" name="_s1029"/>
            <p:cNvSpPr>
              <a:spLocks noChangeArrowheads="1"/>
            </p:cNvSpPr>
            <p:nvPr/>
          </p:nvSpPr>
          <p:spPr bwMode="auto">
            <a:xfrm>
              <a:off x="2355" y="1065"/>
              <a:ext cx="954"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Museums</a:t>
              </a:r>
            </a:p>
          </p:txBody>
        </p:sp>
        <p:sp>
          <p:nvSpPr>
            <p:cNvPr id="5" name="_s1030"/>
            <p:cNvSpPr>
              <a:spLocks noChangeArrowheads="1" noTextEdit="1"/>
            </p:cNvSpPr>
            <p:nvPr/>
          </p:nvSpPr>
          <p:spPr bwMode="auto">
            <a:xfrm>
              <a:off x="2718" y="1761"/>
              <a:ext cx="954" cy="954"/>
            </a:xfrm>
            <a:prstGeom prst="ellipse">
              <a:avLst/>
            </a:prstGeom>
            <a:solidFill>
              <a:schemeClr val="hlink">
                <a:alpha val="50000"/>
              </a:schemeClr>
            </a:solidFill>
            <a:ln w="4670">
              <a:solidFill>
                <a:schemeClr val="hlink"/>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6" name="_s1031"/>
            <p:cNvSpPr>
              <a:spLocks noChangeArrowheads="1"/>
            </p:cNvSpPr>
            <p:nvPr/>
          </p:nvSpPr>
          <p:spPr bwMode="auto">
            <a:xfrm>
              <a:off x="3767" y="2119"/>
              <a:ext cx="954"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Libraries</a:t>
              </a:r>
            </a:p>
          </p:txBody>
        </p:sp>
        <p:sp>
          <p:nvSpPr>
            <p:cNvPr id="7" name="_s1032"/>
            <p:cNvSpPr>
              <a:spLocks noChangeArrowheads="1" noTextEdit="1"/>
            </p:cNvSpPr>
            <p:nvPr/>
          </p:nvSpPr>
          <p:spPr bwMode="auto">
            <a:xfrm>
              <a:off x="2355" y="2124"/>
              <a:ext cx="954" cy="954"/>
            </a:xfrm>
            <a:prstGeom prst="ellipse">
              <a:avLst/>
            </a:prstGeom>
            <a:solidFill>
              <a:schemeClr val="folHlink">
                <a:alpha val="50000"/>
              </a:schemeClr>
            </a:solidFill>
            <a:ln w="4670">
              <a:solidFill>
                <a:schemeClr val="folHlink"/>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8" name="_s1033"/>
            <p:cNvSpPr>
              <a:spLocks noChangeArrowheads="1"/>
            </p:cNvSpPr>
            <p:nvPr/>
          </p:nvSpPr>
          <p:spPr bwMode="auto">
            <a:xfrm>
              <a:off x="2355" y="3173"/>
              <a:ext cx="954"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Repositories</a:t>
              </a:r>
            </a:p>
          </p:txBody>
        </p:sp>
        <p:sp>
          <p:nvSpPr>
            <p:cNvPr id="9" name="_s1034"/>
            <p:cNvSpPr>
              <a:spLocks noChangeArrowheads="1" noTextEdit="1"/>
            </p:cNvSpPr>
            <p:nvPr/>
          </p:nvSpPr>
          <p:spPr bwMode="auto">
            <a:xfrm>
              <a:off x="1992" y="1761"/>
              <a:ext cx="954" cy="954"/>
            </a:xfrm>
            <a:prstGeom prst="ellipse">
              <a:avLst/>
            </a:prstGeom>
            <a:solidFill>
              <a:schemeClr val="folHlink">
                <a:alpha val="50000"/>
              </a:schemeClr>
            </a:solidFill>
            <a:ln w="4670">
              <a:solidFill>
                <a:schemeClr val="folHlink"/>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10" name="_s1035"/>
            <p:cNvSpPr>
              <a:spLocks noChangeArrowheads="1"/>
            </p:cNvSpPr>
            <p:nvPr/>
          </p:nvSpPr>
          <p:spPr bwMode="auto">
            <a:xfrm>
              <a:off x="943" y="2119"/>
              <a:ext cx="954"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Archives</a:t>
              </a:r>
            </a:p>
          </p:txBody>
        </p:sp>
      </p:grpSp>
      <p:sp>
        <p:nvSpPr>
          <p:cNvPr id="1037" name="Text Box 25"/>
          <p:cNvSpPr txBox="1">
            <a:spLocks noChangeArrowheads="1"/>
          </p:cNvSpPr>
          <p:nvPr/>
        </p:nvSpPr>
        <p:spPr bwMode="auto">
          <a:xfrm>
            <a:off x="4098925" y="3313113"/>
            <a:ext cx="996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MDC2C</a:t>
            </a:r>
          </a:p>
        </p:txBody>
      </p:sp>
      <p:sp>
        <p:nvSpPr>
          <p:cNvPr id="13" name="TextBox 12"/>
          <p:cNvSpPr txBox="1"/>
          <p:nvPr/>
        </p:nvSpPr>
        <p:spPr>
          <a:xfrm>
            <a:off x="762000" y="1524000"/>
            <a:ext cx="5256567" cy="369332"/>
          </a:xfrm>
          <a:prstGeom prst="rect">
            <a:avLst/>
          </a:prstGeom>
          <a:noFill/>
        </p:spPr>
        <p:txBody>
          <a:bodyPr wrap="none" rtlCol="0">
            <a:spAutoFit/>
          </a:bodyPr>
          <a:lstStyle/>
          <a:p>
            <a:r>
              <a:rPr lang="en-US" b="1" dirty="0" smtClean="0"/>
              <a:t>An example from Maryland C2C initiative:</a:t>
            </a:r>
            <a:endParaRPr lang="en-US" b="1" dirty="0"/>
          </a:p>
        </p:txBody>
      </p:sp>
    </p:spTree>
    <p:extLst>
      <p:ext uri="{BB962C8B-B14F-4D97-AF65-F5344CB8AC3E}">
        <p14:creationId xmlns="" xmlns:p14="http://schemas.microsoft.com/office/powerpoint/2010/main" val="30584593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57</TotalTime>
  <Words>836</Words>
  <Application>Microsoft Office PowerPoint</Application>
  <PresentationFormat>On-screen Show (4:3)</PresentationFormat>
  <Paragraphs>119</Paragraphs>
  <Slides>16</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Oriel</vt:lpstr>
      <vt:lpstr>Acrobat Document</vt:lpstr>
      <vt:lpstr>Collaboration to Preserve Our Heritage An Update on the IMLS Connecting to Collections Initiative </vt:lpstr>
      <vt:lpstr>Background on  Connecting to Collections</vt:lpstr>
      <vt:lpstr>HHI Recommendations</vt:lpstr>
      <vt:lpstr>Connecting to Collections: A Call to Action</vt:lpstr>
      <vt:lpstr>The Five Components of Connecting to Collections</vt:lpstr>
      <vt:lpstr>Slide 6</vt:lpstr>
      <vt:lpstr>Slide 7</vt:lpstr>
      <vt:lpstr>IMLS: Connecting to Collections</vt:lpstr>
      <vt:lpstr>Building a  Cooperative Disaster Network</vt:lpstr>
      <vt:lpstr>Slide 10</vt:lpstr>
      <vt:lpstr>Connecting to Collections  Statewide Implementation Grant: 2011-2013</vt:lpstr>
      <vt:lpstr>How Does the ‘Top 10’ Work? </vt:lpstr>
      <vt:lpstr>Promotion &amp; Public Voting = the opportunity to rally supporters, expand community, promote a cause  </vt:lpstr>
      <vt:lpstr>Success Stories  2011</vt:lpstr>
      <vt:lpstr>  For More Information:     www.imls.gov/collections/  Connecting to Collections Online Community: www.connectingtocollections.org </vt:lpstr>
      <vt:lpstr>Thank you!!</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to Preserve Our Heritage An Update on the IMLS Connecting to Collections Initiative</dc:title>
  <dc:creator>minks</dc:creator>
  <cp:lastModifiedBy>minks</cp:lastModifiedBy>
  <cp:revision>8</cp:revision>
  <dcterms:created xsi:type="dcterms:W3CDTF">2013-08-16T13:18:31Z</dcterms:created>
  <dcterms:modified xsi:type="dcterms:W3CDTF">2013-08-16T14:17:27Z</dcterms:modified>
</cp:coreProperties>
</file>