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1pPr>
    <a:lvl2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2pPr>
    <a:lvl3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3pPr>
    <a:lvl4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4pPr>
    <a:lvl5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5pPr>
    <a:lvl6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6pPr>
    <a:lvl7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7pPr>
    <a:lvl8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8pPr>
    <a:lvl9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Light"/>
          <a:ea typeface="Avenir Light"/>
          <a:cs typeface="Avenir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3E7"/>
          </a:solidFill>
        </a:fill>
      </a:tcStyle>
    </a:wholeTbl>
    <a:band2H>
      <a:tcTxStyle b="def" i="def"/>
      <a:tcStyle>
        <a:tcBdr/>
        <a:fill>
          <a:solidFill>
            <a:srgbClr val="E7EAF3"/>
          </a:solidFill>
        </a:fill>
      </a:tcStyle>
    </a:band2H>
    <a:firstCol>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venir Light"/>
          <a:ea typeface="Avenir Light"/>
          <a:cs typeface="Avenir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ACA"/>
          </a:solidFill>
        </a:fill>
      </a:tcStyle>
    </a:wholeTbl>
    <a:band2H>
      <a:tcTxStyle b="def" i="def"/>
      <a:tcStyle>
        <a:tcBdr/>
        <a:fill>
          <a:solidFill>
            <a:srgbClr val="E8EDE7"/>
          </a:solidFill>
        </a:fill>
      </a:tcStyle>
    </a:band2H>
    <a:firstCol>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venir Light"/>
          <a:ea typeface="Avenir Light"/>
          <a:cs typeface="Avenir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4CCE9"/>
          </a:solidFill>
        </a:fill>
      </a:tcStyle>
    </a:wholeTbl>
    <a:band2H>
      <a:tcTxStyle b="def" i="def"/>
      <a:tcStyle>
        <a:tcBdr/>
        <a:fill>
          <a:solidFill>
            <a:srgbClr val="F2E7F4"/>
          </a:solidFill>
        </a:fill>
      </a:tcStyle>
    </a:band2H>
    <a:firstCol>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venir Light"/>
          <a:ea typeface="Avenir Light"/>
          <a:cs typeface="Avenir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venir Black"/>
          <a:ea typeface="Avenir Black"/>
          <a:cs typeface="Avenir Blac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venir Black"/>
          <a:ea typeface="Avenir Black"/>
          <a:cs typeface="Avenir Black"/>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venir Black"/>
          <a:ea typeface="Avenir Black"/>
          <a:cs typeface="Avenir Black"/>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venir Light"/>
          <a:ea typeface="Avenir Light"/>
          <a:cs typeface="Avenir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venir Light"/>
          <a:ea typeface="Avenir Light"/>
          <a:cs typeface="Avenir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
          <a:latin typeface="Avenir Black"/>
          <a:ea typeface="Avenir Black"/>
          <a:cs typeface="Avenir Black"/>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p:nvPr>
            <p:ph type="sldImg"/>
          </p:nvPr>
        </p:nvSpPr>
        <p:spPr>
          <a:xfrm>
            <a:off x="1143000" y="685800"/>
            <a:ext cx="4572000" cy="3429000"/>
          </a:xfrm>
          <a:prstGeom prst="rect">
            <a:avLst/>
          </a:prstGeom>
        </p:spPr>
        <p:txBody>
          <a:bodyPr/>
          <a:lstStyle/>
          <a:p>
            <a:pPr/>
          </a:p>
        </p:txBody>
      </p:sp>
      <p:sp>
        <p:nvSpPr>
          <p:cNvPr id="137" name="Shape 13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Shape 11"/>
          <p:cNvSpPr/>
          <p:nvPr>
            <p:ph type="title"/>
          </p:nvPr>
        </p:nvSpPr>
        <p:spPr>
          <a:xfrm>
            <a:off x="660400" y="4292600"/>
            <a:ext cx="11684000" cy="2222500"/>
          </a:xfrm>
          <a:prstGeom prst="rect">
            <a:avLst/>
          </a:prstGeom>
        </p:spPr>
        <p:txBody>
          <a:bodyPr/>
          <a:lstStyle>
            <a:lvl1pPr>
              <a:defRPr spc="992" sz="6200"/>
            </a:lvl1pPr>
          </a:lstStyle>
          <a:p>
            <a:pPr/>
            <a:r>
              <a:t>Title Text</a:t>
            </a:r>
          </a:p>
        </p:txBody>
      </p:sp>
      <p:sp>
        <p:nvSpPr>
          <p:cNvPr id="12" name="Shape 12"/>
          <p:cNvSpPr/>
          <p:nvPr>
            <p:ph type="body" sz="quarter" idx="1"/>
          </p:nvPr>
        </p:nvSpPr>
        <p:spPr>
          <a:xfrm>
            <a:off x="660400" y="3416300"/>
            <a:ext cx="11684000" cy="889000"/>
          </a:xfrm>
          <a:prstGeom prst="rect">
            <a:avLst/>
          </a:prstGeom>
        </p:spPr>
        <p:txBody>
          <a:bodyPr anchor="b"/>
          <a:lstStyle>
            <a:lvl1pPr marL="0" indent="0">
              <a:spcBef>
                <a:spcPts val="0"/>
              </a:spcBef>
              <a:buClrTx/>
              <a:buSzTx/>
              <a:buNone/>
              <a:defRPr cap="all" spc="384" sz="2400">
                <a:solidFill>
                  <a:srgbClr val="55D8FF"/>
                </a:solidFill>
                <a:latin typeface="Avenir Book"/>
                <a:ea typeface="Avenir Book"/>
                <a:cs typeface="Avenir Book"/>
                <a:sym typeface="Avenir Book"/>
              </a:defRPr>
            </a:lvl1pPr>
            <a:lvl2pPr marL="0" indent="0">
              <a:spcBef>
                <a:spcPts val="0"/>
              </a:spcBef>
              <a:buClrTx/>
              <a:buSzTx/>
              <a:buNone/>
              <a:defRPr cap="all" spc="384" sz="2400">
                <a:solidFill>
                  <a:srgbClr val="55D8FF"/>
                </a:solidFill>
                <a:latin typeface="Avenir Book"/>
                <a:ea typeface="Avenir Book"/>
                <a:cs typeface="Avenir Book"/>
                <a:sym typeface="Avenir Book"/>
              </a:defRPr>
            </a:lvl2pPr>
            <a:lvl3pPr marL="0" indent="0">
              <a:spcBef>
                <a:spcPts val="0"/>
              </a:spcBef>
              <a:buClrTx/>
              <a:buSzTx/>
              <a:buNone/>
              <a:defRPr cap="all" spc="384" sz="2400">
                <a:solidFill>
                  <a:srgbClr val="55D8FF"/>
                </a:solidFill>
                <a:latin typeface="Avenir Book"/>
                <a:ea typeface="Avenir Book"/>
                <a:cs typeface="Avenir Book"/>
                <a:sym typeface="Avenir Book"/>
              </a:defRPr>
            </a:lvl3pPr>
            <a:lvl4pPr marL="0" indent="0">
              <a:spcBef>
                <a:spcPts val="0"/>
              </a:spcBef>
              <a:buClrTx/>
              <a:buSzTx/>
              <a:buNone/>
              <a:defRPr cap="all" spc="384" sz="2400">
                <a:solidFill>
                  <a:srgbClr val="55D8FF"/>
                </a:solidFill>
                <a:latin typeface="Avenir Book"/>
                <a:ea typeface="Avenir Book"/>
                <a:cs typeface="Avenir Book"/>
                <a:sym typeface="Avenir Book"/>
              </a:defRPr>
            </a:lvl4pPr>
            <a:lvl5pPr marL="0" indent="0">
              <a:spcBef>
                <a:spcPts val="0"/>
              </a:spcBef>
              <a:buClrTx/>
              <a:buSzTx/>
              <a:buNone/>
              <a:defRPr cap="all" spc="384" sz="2400">
                <a:solidFill>
                  <a:srgbClr val="55D8FF"/>
                </a:solidFill>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13" name="Shape 1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93" name="Shape 93"/>
          <p:cNvSpPr/>
          <p:nvPr>
            <p:ph type="pic" sz="half" idx="13"/>
          </p:nvPr>
        </p:nvSpPr>
        <p:spPr>
          <a:xfrm>
            <a:off x="6502400" y="4879052"/>
            <a:ext cx="6502400" cy="4876802"/>
          </a:xfrm>
          <a:prstGeom prst="rect">
            <a:avLst/>
          </a:prstGeom>
        </p:spPr>
        <p:txBody>
          <a:bodyPr lIns="91439" tIns="45719" rIns="91439" bIns="45719" anchor="t">
            <a:noAutofit/>
          </a:bodyPr>
          <a:lstStyle/>
          <a:p>
            <a:pPr/>
          </a:p>
        </p:txBody>
      </p:sp>
      <p:sp>
        <p:nvSpPr>
          <p:cNvPr id="94" name="Shape 94"/>
          <p:cNvSpPr/>
          <p:nvPr>
            <p:ph type="pic" sz="half" idx="14"/>
          </p:nvPr>
        </p:nvSpPr>
        <p:spPr>
          <a:xfrm>
            <a:off x="6502400" y="0"/>
            <a:ext cx="6502400" cy="4876800"/>
          </a:xfrm>
          <a:prstGeom prst="rect">
            <a:avLst/>
          </a:prstGeom>
        </p:spPr>
        <p:txBody>
          <a:bodyPr lIns="91439" tIns="45719" rIns="91439" bIns="45719" anchor="t">
            <a:noAutofit/>
          </a:bodyPr>
          <a:lstStyle/>
          <a:p>
            <a:pPr/>
          </a:p>
        </p:txBody>
      </p:sp>
      <p:sp>
        <p:nvSpPr>
          <p:cNvPr id="95" name="Shape 95"/>
          <p:cNvSpPr/>
          <p:nvPr>
            <p:ph type="pic" idx="15"/>
          </p:nvPr>
        </p:nvSpPr>
        <p:spPr>
          <a:xfrm>
            <a:off x="0" y="0"/>
            <a:ext cx="6502400" cy="9753600"/>
          </a:xfrm>
          <a:prstGeom prst="rect">
            <a:avLst/>
          </a:prstGeom>
        </p:spPr>
        <p:txBody>
          <a:bodyPr lIns="91439" tIns="45719" rIns="91439" bIns="45719" anchor="t">
            <a:noAutofit/>
          </a:bodyPr>
          <a:lstStyle/>
          <a:p>
            <a:pPr/>
          </a:p>
        </p:txBody>
      </p:sp>
      <p:sp>
        <p:nvSpPr>
          <p:cNvPr id="96" name="Shape 9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103" name="Shape 103"/>
          <p:cNvSpPr/>
          <p:nvPr>
            <p:ph type="body" sz="quarter" idx="1"/>
          </p:nvPr>
        </p:nvSpPr>
        <p:spPr>
          <a:xfrm>
            <a:off x="1270000" y="6362700"/>
            <a:ext cx="10464800" cy="520700"/>
          </a:xfrm>
          <a:prstGeom prst="rect">
            <a:avLst/>
          </a:prstGeom>
        </p:spPr>
        <p:txBody>
          <a:bodyPr/>
          <a:lstStyle>
            <a:lvl1pPr marL="0" indent="0" algn="ctr">
              <a:spcBef>
                <a:spcPts val="0"/>
              </a:spcBef>
              <a:buClrTx/>
              <a:buSzTx/>
              <a:buNone/>
              <a:defRPr cap="all" spc="384" sz="2400">
                <a:solidFill>
                  <a:srgbClr val="55D8FF"/>
                </a:solidFill>
              </a:defRPr>
            </a:lvl1pPr>
          </a:lstStyle>
          <a:p>
            <a:pPr/>
            <a:r>
              <a:t>–Johnny Appleseed</a:t>
            </a:r>
          </a:p>
        </p:txBody>
      </p:sp>
      <p:sp>
        <p:nvSpPr>
          <p:cNvPr id="104" name="Shape 104"/>
          <p:cNvSpPr/>
          <p:nvPr>
            <p:ph type="body" sz="quarter" idx="13"/>
          </p:nvPr>
        </p:nvSpPr>
        <p:spPr>
          <a:xfrm>
            <a:off x="1270000" y="4248150"/>
            <a:ext cx="10464800" cy="723900"/>
          </a:xfrm>
          <a:prstGeom prst="rect">
            <a:avLst/>
          </a:prstGeom>
        </p:spPr>
        <p:txBody>
          <a:bodyPr/>
          <a:lstStyle/>
          <a:p>
            <a:pPr marL="0" indent="0" algn="ctr">
              <a:spcBef>
                <a:spcPts val="0"/>
              </a:spcBef>
              <a:buClrTx/>
              <a:buSzTx/>
              <a:buNone/>
            </a:pPr>
          </a:p>
        </p:txBody>
      </p:sp>
      <p:sp>
        <p:nvSpPr>
          <p:cNvPr id="105" name="Shape 10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Quote Photo">
    <p:spTree>
      <p:nvGrpSpPr>
        <p:cNvPr id="1" name=""/>
        <p:cNvGrpSpPr/>
        <p:nvPr/>
      </p:nvGrpSpPr>
      <p:grpSpPr>
        <a:xfrm>
          <a:off x="0" y="0"/>
          <a:ext cx="0" cy="0"/>
          <a:chOff x="0" y="0"/>
          <a:chExt cx="0" cy="0"/>
        </a:xfrm>
      </p:grpSpPr>
      <p:sp>
        <p:nvSpPr>
          <p:cNvPr id="112" name="Shape 112"/>
          <p:cNvSpPr/>
          <p:nvPr>
            <p:ph type="body" sz="quarter" idx="1"/>
          </p:nvPr>
        </p:nvSpPr>
        <p:spPr>
          <a:xfrm>
            <a:off x="1270000" y="2959100"/>
            <a:ext cx="10464800" cy="520700"/>
          </a:xfrm>
          <a:prstGeom prst="rect">
            <a:avLst/>
          </a:prstGeom>
        </p:spPr>
        <p:txBody>
          <a:bodyPr anchor="t"/>
          <a:lstStyle>
            <a:lvl1pPr marL="0" indent="0" algn="ctr">
              <a:spcBef>
                <a:spcPts val="0"/>
              </a:spcBef>
              <a:buClrTx/>
              <a:buSzTx/>
              <a:buNone/>
              <a:defRPr cap="all" spc="384" sz="2400">
                <a:solidFill>
                  <a:srgbClr val="55D8FF"/>
                </a:solidFill>
              </a:defRPr>
            </a:lvl1pPr>
          </a:lstStyle>
          <a:p>
            <a:pPr/>
            <a:r>
              <a:t>–Johnny Appleseed</a:t>
            </a:r>
          </a:p>
        </p:txBody>
      </p:sp>
      <p:sp>
        <p:nvSpPr>
          <p:cNvPr id="113" name="Shape 113"/>
          <p:cNvSpPr/>
          <p:nvPr>
            <p:ph type="body" sz="quarter" idx="13"/>
          </p:nvPr>
        </p:nvSpPr>
        <p:spPr>
          <a:xfrm>
            <a:off x="1270000" y="1346200"/>
            <a:ext cx="10464800" cy="723900"/>
          </a:xfrm>
          <a:prstGeom prst="rect">
            <a:avLst/>
          </a:prstGeom>
        </p:spPr>
        <p:txBody>
          <a:bodyPr/>
          <a:lstStyle/>
          <a:p>
            <a:pPr marL="0" indent="0" algn="ctr">
              <a:spcBef>
                <a:spcPts val="0"/>
              </a:spcBef>
              <a:buClrTx/>
              <a:buSzTx/>
              <a:buNone/>
            </a:pPr>
          </a:p>
        </p:txBody>
      </p:sp>
      <p:sp>
        <p:nvSpPr>
          <p:cNvPr id="114" name="Shape 114"/>
          <p:cNvSpPr/>
          <p:nvPr>
            <p:ph type="pic" idx="14"/>
          </p:nvPr>
        </p:nvSpPr>
        <p:spPr>
          <a:xfrm>
            <a:off x="-19050" y="3613150"/>
            <a:ext cx="13004800" cy="6134100"/>
          </a:xfrm>
          <a:prstGeom prst="rect">
            <a:avLst/>
          </a:prstGeom>
        </p:spPr>
        <p:txBody>
          <a:bodyPr lIns="91439" tIns="45719" rIns="91439" bIns="45719" anchor="t">
            <a:noAutofit/>
          </a:bodyPr>
          <a:lstStyle/>
          <a:p>
            <a:pPr/>
          </a:p>
        </p:txBody>
      </p:sp>
      <p:sp>
        <p:nvSpPr>
          <p:cNvPr id="115" name="Shape 115"/>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22" name="Shape 122"/>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23" name="Shape 1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30" name="Shape 130"/>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Shape 20"/>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21" name="Shape 21"/>
          <p:cNvSpPr/>
          <p:nvPr>
            <p:ph type="title"/>
          </p:nvPr>
        </p:nvSpPr>
        <p:spPr>
          <a:xfrm>
            <a:off x="660400" y="1003300"/>
            <a:ext cx="11684000" cy="1460500"/>
          </a:xfrm>
          <a:prstGeom prst="rect">
            <a:avLst/>
          </a:prstGeom>
        </p:spPr>
        <p:txBody>
          <a:bodyPr/>
          <a:lstStyle>
            <a:lvl1pPr>
              <a:defRPr spc="992" sz="6200"/>
            </a:lvl1pPr>
          </a:lstStyle>
          <a:p>
            <a:pPr/>
            <a:r>
              <a:t>Title Text</a:t>
            </a:r>
          </a:p>
        </p:txBody>
      </p:sp>
      <p:sp>
        <p:nvSpPr>
          <p:cNvPr id="22" name="Shape 22"/>
          <p:cNvSpPr/>
          <p:nvPr>
            <p:ph type="body" sz="quarter" idx="1"/>
          </p:nvPr>
        </p:nvSpPr>
        <p:spPr>
          <a:xfrm>
            <a:off x="660400" y="508000"/>
            <a:ext cx="11684000" cy="508000"/>
          </a:xfrm>
          <a:prstGeom prst="rect">
            <a:avLst/>
          </a:prstGeom>
        </p:spPr>
        <p:txBody>
          <a:bodyPr/>
          <a:lstStyle>
            <a:lvl1pPr marL="0" indent="0">
              <a:spcBef>
                <a:spcPts val="0"/>
              </a:spcBef>
              <a:buClrTx/>
              <a:buSzTx/>
              <a:buNone/>
              <a:defRPr cap="all" spc="384" sz="2400">
                <a:latin typeface="Avenir Book"/>
                <a:ea typeface="Avenir Book"/>
                <a:cs typeface="Avenir Book"/>
                <a:sym typeface="Avenir Book"/>
              </a:defRPr>
            </a:lvl1pPr>
            <a:lvl2pPr marL="0" indent="0">
              <a:spcBef>
                <a:spcPts val="0"/>
              </a:spcBef>
              <a:buClrTx/>
              <a:buSzTx/>
              <a:buNone/>
              <a:defRPr cap="all" spc="384" sz="2400">
                <a:latin typeface="Avenir Book"/>
                <a:ea typeface="Avenir Book"/>
                <a:cs typeface="Avenir Book"/>
                <a:sym typeface="Avenir Book"/>
              </a:defRPr>
            </a:lvl2pPr>
            <a:lvl3pPr marL="0" indent="0">
              <a:spcBef>
                <a:spcPts val="0"/>
              </a:spcBef>
              <a:buClrTx/>
              <a:buSzTx/>
              <a:buNone/>
              <a:defRPr cap="all" spc="384" sz="2400">
                <a:latin typeface="Avenir Book"/>
                <a:ea typeface="Avenir Book"/>
                <a:cs typeface="Avenir Book"/>
                <a:sym typeface="Avenir Book"/>
              </a:defRPr>
            </a:lvl3pPr>
            <a:lvl4pPr marL="0" indent="0">
              <a:spcBef>
                <a:spcPts val="0"/>
              </a:spcBef>
              <a:buClrTx/>
              <a:buSzTx/>
              <a:buNone/>
              <a:defRPr cap="all" spc="384" sz="2400">
                <a:latin typeface="Avenir Book"/>
                <a:ea typeface="Avenir Book"/>
                <a:cs typeface="Avenir Book"/>
                <a:sym typeface="Avenir Book"/>
              </a:defRPr>
            </a:lvl4pPr>
            <a:lvl5pPr marL="0" indent="0">
              <a:spcBef>
                <a:spcPts val="0"/>
              </a:spcBef>
              <a:buClrTx/>
              <a:buSzTx/>
              <a:buNone/>
              <a:defRPr cap="all" spc="384" sz="2400">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23" name="Shape 2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Alt">
    <p:spTree>
      <p:nvGrpSpPr>
        <p:cNvPr id="1" name=""/>
        <p:cNvGrpSpPr/>
        <p:nvPr/>
      </p:nvGrpSpPr>
      <p:grpSpPr>
        <a:xfrm>
          <a:off x="0" y="0"/>
          <a:ext cx="0" cy="0"/>
          <a:chOff x="0" y="0"/>
          <a:chExt cx="0" cy="0"/>
        </a:xfrm>
      </p:grpSpPr>
      <p:sp>
        <p:nvSpPr>
          <p:cNvPr id="30" name="Shape 30"/>
          <p:cNvSpPr/>
          <p:nvPr>
            <p:ph type="pic" idx="13"/>
          </p:nvPr>
        </p:nvSpPr>
        <p:spPr>
          <a:xfrm>
            <a:off x="0" y="2717800"/>
            <a:ext cx="13004800" cy="7035800"/>
          </a:xfrm>
          <a:prstGeom prst="rect">
            <a:avLst/>
          </a:prstGeom>
        </p:spPr>
        <p:txBody>
          <a:bodyPr lIns="91439" tIns="45719" rIns="91439" bIns="45719" anchor="t">
            <a:noAutofit/>
          </a:bodyPr>
          <a:lstStyle/>
          <a:p>
            <a:pPr/>
          </a:p>
        </p:txBody>
      </p:sp>
      <p:sp>
        <p:nvSpPr>
          <p:cNvPr id="31" name="Shape 31"/>
          <p:cNvSpPr/>
          <p:nvPr>
            <p:ph type="title"/>
          </p:nvPr>
        </p:nvSpPr>
        <p:spPr>
          <a:xfrm>
            <a:off x="660400" y="1003300"/>
            <a:ext cx="11684000" cy="1460500"/>
          </a:xfrm>
          <a:prstGeom prst="rect">
            <a:avLst/>
          </a:prstGeom>
        </p:spPr>
        <p:txBody>
          <a:bodyPr/>
          <a:lstStyle>
            <a:lvl1pPr>
              <a:defRPr spc="992" sz="6200"/>
            </a:lvl1pPr>
          </a:lstStyle>
          <a:p>
            <a:pPr/>
            <a:r>
              <a:t>Title Text</a:t>
            </a:r>
          </a:p>
        </p:txBody>
      </p:sp>
      <p:sp>
        <p:nvSpPr>
          <p:cNvPr id="32" name="Shape 32"/>
          <p:cNvSpPr/>
          <p:nvPr>
            <p:ph type="body" sz="quarter" idx="1"/>
          </p:nvPr>
        </p:nvSpPr>
        <p:spPr>
          <a:xfrm>
            <a:off x="660400" y="508000"/>
            <a:ext cx="11684000" cy="508000"/>
          </a:xfrm>
          <a:prstGeom prst="rect">
            <a:avLst/>
          </a:prstGeom>
        </p:spPr>
        <p:txBody>
          <a:bodyPr/>
          <a:lstStyle>
            <a:lvl1pPr marL="0" indent="0">
              <a:spcBef>
                <a:spcPts val="0"/>
              </a:spcBef>
              <a:buClrTx/>
              <a:buSzTx/>
              <a:buNone/>
              <a:defRPr cap="all" spc="384" sz="2400">
                <a:latin typeface="Avenir Book"/>
                <a:ea typeface="Avenir Book"/>
                <a:cs typeface="Avenir Book"/>
                <a:sym typeface="Avenir Book"/>
              </a:defRPr>
            </a:lvl1pPr>
            <a:lvl2pPr marL="0" indent="0">
              <a:spcBef>
                <a:spcPts val="0"/>
              </a:spcBef>
              <a:buClrTx/>
              <a:buSzTx/>
              <a:buNone/>
              <a:defRPr cap="all" spc="384" sz="2400">
                <a:latin typeface="Avenir Book"/>
                <a:ea typeface="Avenir Book"/>
                <a:cs typeface="Avenir Book"/>
                <a:sym typeface="Avenir Book"/>
              </a:defRPr>
            </a:lvl2pPr>
            <a:lvl3pPr marL="0" indent="0">
              <a:spcBef>
                <a:spcPts val="0"/>
              </a:spcBef>
              <a:buClrTx/>
              <a:buSzTx/>
              <a:buNone/>
              <a:defRPr cap="all" spc="384" sz="2400">
                <a:latin typeface="Avenir Book"/>
                <a:ea typeface="Avenir Book"/>
                <a:cs typeface="Avenir Book"/>
                <a:sym typeface="Avenir Book"/>
              </a:defRPr>
            </a:lvl3pPr>
            <a:lvl4pPr marL="0" indent="0">
              <a:spcBef>
                <a:spcPts val="0"/>
              </a:spcBef>
              <a:buClrTx/>
              <a:buSzTx/>
              <a:buNone/>
              <a:defRPr cap="all" spc="384" sz="2400">
                <a:latin typeface="Avenir Book"/>
                <a:ea typeface="Avenir Book"/>
                <a:cs typeface="Avenir Book"/>
                <a:sym typeface="Avenir Book"/>
              </a:defRPr>
            </a:lvl4pPr>
            <a:lvl5pPr marL="0" indent="0">
              <a:spcBef>
                <a:spcPts val="0"/>
              </a:spcBef>
              <a:buClrTx/>
              <a:buSzTx/>
              <a:buNone/>
              <a:defRPr cap="all" spc="384" sz="2400">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33" name="Shape 33"/>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40" name="Shape 40"/>
          <p:cNvSpPr/>
          <p:nvPr>
            <p:ph type="title"/>
          </p:nvPr>
        </p:nvSpPr>
        <p:spPr>
          <a:xfrm>
            <a:off x="660400" y="3759200"/>
            <a:ext cx="11684000" cy="2222500"/>
          </a:xfrm>
          <a:prstGeom prst="rect">
            <a:avLst/>
          </a:prstGeom>
        </p:spPr>
        <p:txBody>
          <a:bodyPr anchor="ctr"/>
          <a:lstStyle>
            <a:lvl1pPr>
              <a:defRPr spc="992" sz="6200"/>
            </a:lvl1pPr>
          </a:lstStyle>
          <a:p>
            <a:pPr/>
            <a:r>
              <a:t>Title Text</a:t>
            </a:r>
          </a:p>
        </p:txBody>
      </p:sp>
      <p:sp>
        <p:nvSpPr>
          <p:cNvPr id="41" name="Shape 4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48" name="Shape 48"/>
          <p:cNvSpPr/>
          <p:nvPr>
            <p:ph type="pic" idx="13"/>
          </p:nvPr>
        </p:nvSpPr>
        <p:spPr>
          <a:xfrm>
            <a:off x="6496050" y="6350"/>
            <a:ext cx="6502400" cy="9753600"/>
          </a:xfrm>
          <a:prstGeom prst="rect">
            <a:avLst/>
          </a:prstGeom>
        </p:spPr>
        <p:txBody>
          <a:bodyPr lIns="91439" tIns="45719" rIns="91439" bIns="45719" anchor="t">
            <a:noAutofit/>
          </a:bodyPr>
          <a:lstStyle/>
          <a:p>
            <a:pPr/>
          </a:p>
        </p:txBody>
      </p:sp>
      <p:sp>
        <p:nvSpPr>
          <p:cNvPr id="49" name="Shape 49"/>
          <p:cNvSpPr/>
          <p:nvPr>
            <p:ph type="title"/>
          </p:nvPr>
        </p:nvSpPr>
        <p:spPr>
          <a:xfrm>
            <a:off x="546100" y="4305300"/>
            <a:ext cx="5410200" cy="2984500"/>
          </a:xfrm>
          <a:prstGeom prst="rect">
            <a:avLst/>
          </a:prstGeom>
        </p:spPr>
        <p:txBody>
          <a:bodyPr/>
          <a:lstStyle/>
          <a:p>
            <a:pPr/>
            <a:r>
              <a:t>Title Text</a:t>
            </a:r>
          </a:p>
        </p:txBody>
      </p:sp>
      <p:sp>
        <p:nvSpPr>
          <p:cNvPr id="50" name="Shape 50"/>
          <p:cNvSpPr/>
          <p:nvPr>
            <p:ph type="body" sz="quarter" idx="1"/>
          </p:nvPr>
        </p:nvSpPr>
        <p:spPr>
          <a:xfrm>
            <a:off x="546100" y="3429000"/>
            <a:ext cx="5410200" cy="889000"/>
          </a:xfrm>
          <a:prstGeom prst="rect">
            <a:avLst/>
          </a:prstGeom>
        </p:spPr>
        <p:txBody>
          <a:bodyPr/>
          <a:lstStyle>
            <a:lvl1pPr marL="0" indent="0">
              <a:spcBef>
                <a:spcPts val="0"/>
              </a:spcBef>
              <a:buClrTx/>
              <a:buSzTx/>
              <a:buNone/>
              <a:defRPr cap="all" spc="384" sz="2400">
                <a:solidFill>
                  <a:srgbClr val="55D8FF"/>
                </a:solidFill>
                <a:latin typeface="Avenir Book"/>
                <a:ea typeface="Avenir Book"/>
                <a:cs typeface="Avenir Book"/>
                <a:sym typeface="Avenir Book"/>
              </a:defRPr>
            </a:lvl1pPr>
            <a:lvl2pPr marL="0" indent="0">
              <a:spcBef>
                <a:spcPts val="0"/>
              </a:spcBef>
              <a:buClrTx/>
              <a:buSzTx/>
              <a:buNone/>
              <a:defRPr cap="all" spc="384" sz="2400">
                <a:solidFill>
                  <a:srgbClr val="55D8FF"/>
                </a:solidFill>
                <a:latin typeface="Avenir Book"/>
                <a:ea typeface="Avenir Book"/>
                <a:cs typeface="Avenir Book"/>
                <a:sym typeface="Avenir Book"/>
              </a:defRPr>
            </a:lvl2pPr>
            <a:lvl3pPr marL="0" indent="0">
              <a:spcBef>
                <a:spcPts val="0"/>
              </a:spcBef>
              <a:buClrTx/>
              <a:buSzTx/>
              <a:buNone/>
              <a:defRPr cap="all" spc="384" sz="2400">
                <a:solidFill>
                  <a:srgbClr val="55D8FF"/>
                </a:solidFill>
                <a:latin typeface="Avenir Book"/>
                <a:ea typeface="Avenir Book"/>
                <a:cs typeface="Avenir Book"/>
                <a:sym typeface="Avenir Book"/>
              </a:defRPr>
            </a:lvl3pPr>
            <a:lvl4pPr marL="0" indent="0">
              <a:spcBef>
                <a:spcPts val="0"/>
              </a:spcBef>
              <a:buClrTx/>
              <a:buSzTx/>
              <a:buNone/>
              <a:defRPr cap="all" spc="384" sz="2400">
                <a:solidFill>
                  <a:srgbClr val="55D8FF"/>
                </a:solidFill>
                <a:latin typeface="Avenir Book"/>
                <a:ea typeface="Avenir Book"/>
                <a:cs typeface="Avenir Book"/>
                <a:sym typeface="Avenir Book"/>
              </a:defRPr>
            </a:lvl4pPr>
            <a:lvl5pPr marL="0" indent="0">
              <a:spcBef>
                <a:spcPts val="0"/>
              </a:spcBef>
              <a:buClrTx/>
              <a:buSzTx/>
              <a:buNone/>
              <a:defRPr cap="all" spc="384" sz="2400">
                <a:solidFill>
                  <a:srgbClr val="55D8FF"/>
                </a:solidFill>
                <a:latin typeface="Avenir Book"/>
                <a:ea typeface="Avenir Book"/>
                <a:cs typeface="Avenir Book"/>
                <a:sym typeface="Avenir Book"/>
              </a:defRPr>
            </a:lvl5pPr>
          </a:lstStyle>
          <a:p>
            <a:pPr/>
            <a:r>
              <a:t>Body Level One</a:t>
            </a:r>
          </a:p>
          <a:p>
            <a:pPr lvl="1"/>
            <a:r>
              <a:t>Body Level Two</a:t>
            </a:r>
          </a:p>
          <a:p>
            <a:pPr lvl="2"/>
            <a:r>
              <a:t>Body Level Three</a:t>
            </a:r>
          </a:p>
          <a:p>
            <a:pPr lvl="3"/>
            <a:r>
              <a:t>Body Level Four</a:t>
            </a:r>
          </a:p>
          <a:p>
            <a:pPr lvl="4"/>
            <a:r>
              <a:t>Body Level Five</a:t>
            </a:r>
          </a:p>
        </p:txBody>
      </p:sp>
      <p:sp>
        <p:nvSpPr>
          <p:cNvPr id="51" name="Shape 5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58" name="Shape 58"/>
          <p:cNvSpPr/>
          <p:nvPr>
            <p:ph type="title"/>
          </p:nvPr>
        </p:nvSpPr>
        <p:spPr>
          <a:prstGeom prst="rect">
            <a:avLst/>
          </a:prstGeom>
        </p:spPr>
        <p:txBody>
          <a:bodyPr/>
          <a:lstStyle/>
          <a:p>
            <a:pPr/>
            <a:r>
              <a:t>Title Text</a:t>
            </a:r>
          </a:p>
        </p:txBody>
      </p:sp>
      <p:sp>
        <p:nvSpPr>
          <p:cNvPr id="59" name="Shape 59"/>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66" name="Shape 66"/>
          <p:cNvSpPr/>
          <p:nvPr>
            <p:ph type="title"/>
          </p:nvPr>
        </p:nvSpPr>
        <p:spPr>
          <a:prstGeom prst="rect">
            <a:avLst/>
          </a:prstGeom>
        </p:spPr>
        <p:txBody>
          <a:bodyPr/>
          <a:lstStyle/>
          <a:p>
            <a:pPr/>
            <a:r>
              <a:t>Title Text</a:t>
            </a:r>
          </a:p>
        </p:txBody>
      </p:sp>
      <p:sp>
        <p:nvSpPr>
          <p:cNvPr id="67" name="Shape 67"/>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68" name="Shape 6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75" name="Shape 75"/>
          <p:cNvSpPr/>
          <p:nvPr>
            <p:ph type="pic" idx="13"/>
          </p:nvPr>
        </p:nvSpPr>
        <p:spPr>
          <a:xfrm>
            <a:off x="6502400" y="0"/>
            <a:ext cx="6502400" cy="9753600"/>
          </a:xfrm>
          <a:prstGeom prst="rect">
            <a:avLst/>
          </a:prstGeom>
        </p:spPr>
        <p:txBody>
          <a:bodyPr lIns="91439" tIns="45719" rIns="91439" bIns="45719" anchor="t">
            <a:noAutofit/>
          </a:bodyPr>
          <a:lstStyle/>
          <a:p>
            <a:pPr/>
          </a:p>
        </p:txBody>
      </p:sp>
      <p:sp>
        <p:nvSpPr>
          <p:cNvPr id="76" name="Shape 76"/>
          <p:cNvSpPr/>
          <p:nvPr>
            <p:ph type="title"/>
          </p:nvPr>
        </p:nvSpPr>
        <p:spPr>
          <a:xfrm>
            <a:off x="660400" y="609600"/>
            <a:ext cx="5080000" cy="1854200"/>
          </a:xfrm>
          <a:prstGeom prst="rect">
            <a:avLst/>
          </a:prstGeom>
        </p:spPr>
        <p:txBody>
          <a:bodyPr/>
          <a:lstStyle/>
          <a:p>
            <a:pPr/>
            <a:r>
              <a:t>Title Text</a:t>
            </a:r>
          </a:p>
        </p:txBody>
      </p:sp>
      <p:sp>
        <p:nvSpPr>
          <p:cNvPr id="77" name="Shape 77"/>
          <p:cNvSpPr/>
          <p:nvPr>
            <p:ph type="body" sz="half" idx="1"/>
          </p:nvPr>
        </p:nvSpPr>
        <p:spPr>
          <a:xfrm>
            <a:off x="660400" y="2819400"/>
            <a:ext cx="5080000" cy="6057900"/>
          </a:xfrm>
          <a:prstGeom prst="rect">
            <a:avLst/>
          </a:prstGeom>
        </p:spPr>
        <p:txBody>
          <a:bodyPr/>
          <a:lstStyle>
            <a:lvl1pPr marL="393700" indent="-393700">
              <a:spcBef>
                <a:spcPts val="3200"/>
              </a:spcBef>
              <a:defRPr sz="3000"/>
            </a:lvl1pPr>
            <a:lvl2pPr marL="787400" indent="-393700">
              <a:spcBef>
                <a:spcPts val="3200"/>
              </a:spcBef>
              <a:defRPr sz="3000"/>
            </a:lvl2pPr>
            <a:lvl3pPr marL="1181100" indent="-393700">
              <a:spcBef>
                <a:spcPts val="3200"/>
              </a:spcBef>
              <a:defRPr sz="3000"/>
            </a:lvl3pPr>
            <a:lvl4pPr marL="1574800" indent="-393700">
              <a:spcBef>
                <a:spcPts val="3200"/>
              </a:spcBef>
              <a:defRPr sz="3000"/>
            </a:lvl4pPr>
            <a:lvl5pPr marL="1968500" indent="-393700">
              <a:spcBef>
                <a:spcPts val="3200"/>
              </a:spcBef>
              <a:defRPr sz="3000"/>
            </a:lvl5pPr>
          </a:lstStyle>
          <a:p>
            <a:pPr/>
            <a:r>
              <a:t>Body Level One</a:t>
            </a:r>
          </a:p>
          <a:p>
            <a:pPr lvl="1"/>
            <a:r>
              <a:t>Body Level Two</a:t>
            </a:r>
          </a:p>
          <a:p>
            <a:pPr lvl="2"/>
            <a:r>
              <a:t>Body Level Three</a:t>
            </a:r>
          </a:p>
          <a:p>
            <a:pPr lvl="3"/>
            <a:r>
              <a:t>Body Level Four</a:t>
            </a:r>
          </a:p>
          <a:p>
            <a:pPr lvl="4"/>
            <a:r>
              <a:t>Body Level Five</a:t>
            </a:r>
          </a:p>
        </p:txBody>
      </p:sp>
      <p:sp>
        <p:nvSpPr>
          <p:cNvPr id="78" name="Shape 78"/>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85" name="Shape 85"/>
          <p:cNvSpPr/>
          <p:nvPr>
            <p:ph type="body" idx="1"/>
          </p:nvPr>
        </p:nvSpPr>
        <p:spPr>
          <a:xfrm>
            <a:off x="660400" y="1511300"/>
            <a:ext cx="11684000" cy="67183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86" name="Shape 86"/>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660400" y="609600"/>
            <a:ext cx="11684000" cy="1422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3" name="Shape 3"/>
          <p:cNvSpPr/>
          <p:nvPr>
            <p:ph type="body" idx="1"/>
          </p:nvPr>
        </p:nvSpPr>
        <p:spPr>
          <a:xfrm>
            <a:off x="660400" y="2019300"/>
            <a:ext cx="11684000" cy="6718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hape 4"/>
          <p:cNvSpPr/>
          <p:nvPr>
            <p:ph type="sldNum" sz="quarter" idx="2"/>
          </p:nvPr>
        </p:nvSpPr>
        <p:spPr>
          <a:xfrm>
            <a:off x="6311897" y="9258300"/>
            <a:ext cx="352045" cy="419100"/>
          </a:xfrm>
          <a:prstGeom prst="rect">
            <a:avLst/>
          </a:prstGeom>
          <a:ln w="12700">
            <a:miter lim="400000"/>
          </a:ln>
        </p:spPr>
        <p:txBody>
          <a:bodyPr wrap="none" lIns="50800" tIns="50800" rIns="50800" bIns="50800">
            <a:spAutoFit/>
          </a:bodyPr>
          <a:lstStyle>
            <a:lvl1pPr>
              <a:defRPr sz="18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1pPr>
      <a:lvl2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2pPr>
      <a:lvl3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3pPr>
      <a:lvl4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4pPr>
      <a:lvl5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5pPr>
      <a:lvl6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6pPr>
      <a:lvl7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7pPr>
      <a:lvl8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8pPr>
      <a:lvl9pPr marL="0" marR="0" indent="0" algn="l" defTabSz="584200" rtl="0" latinLnBrk="0">
        <a:lnSpc>
          <a:spcPct val="100000"/>
        </a:lnSpc>
        <a:spcBef>
          <a:spcPts val="0"/>
        </a:spcBef>
        <a:spcAft>
          <a:spcPts val="0"/>
        </a:spcAft>
        <a:buClrTx/>
        <a:buSzTx/>
        <a:buFontTx/>
        <a:buNone/>
        <a:tabLst/>
        <a:defRPr b="0" baseline="0" cap="all" i="0" spc="720" strike="noStrike" sz="4500" u="none">
          <a:ln>
            <a:noFill/>
          </a:ln>
          <a:solidFill>
            <a:srgbClr val="FFFFFF"/>
          </a:solidFill>
          <a:uFillTx/>
          <a:latin typeface="Avenir Light"/>
          <a:ea typeface="Avenir Light"/>
          <a:cs typeface="Avenir Light"/>
          <a:sym typeface="Avenir Light"/>
        </a:defRPr>
      </a:lvl9pPr>
    </p:titleStyle>
    <p:bodyStyle>
      <a:lvl1pPr marL="4699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1pPr>
      <a:lvl2pPr marL="9398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2pPr>
      <a:lvl3pPr marL="14097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3pPr>
      <a:lvl4pPr marL="18796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4pPr>
      <a:lvl5pPr marL="23495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5pPr>
      <a:lvl6pPr marL="28194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6pPr>
      <a:lvl7pPr marL="32893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7pPr>
      <a:lvl8pPr marL="37592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8pPr>
      <a:lvl9pPr marL="4229100" marR="0" indent="-469900" algn="l" defTabSz="584200" rtl="0" latinLnBrk="0">
        <a:lnSpc>
          <a:spcPct val="100000"/>
        </a:lnSpc>
        <a:spcBef>
          <a:spcPts val="4200"/>
        </a:spcBef>
        <a:spcAft>
          <a:spcPts val="0"/>
        </a:spcAft>
        <a:buClr>
          <a:srgbClr val="646464"/>
        </a:buClr>
        <a:buSzPct val="90000"/>
        <a:buFontTx/>
        <a:buChar char="•"/>
        <a:tabLst/>
        <a:defRPr b="0" baseline="0" cap="none" i="0" spc="0" strike="noStrike" sz="3600" u="none">
          <a:ln>
            <a:noFill/>
          </a:ln>
          <a:solidFill>
            <a:srgbClr val="FFFFFF"/>
          </a:solidFill>
          <a:uFillTx/>
          <a:latin typeface="Avenir Light"/>
          <a:ea typeface="Avenir Light"/>
          <a:cs typeface="Avenir Light"/>
          <a:sym typeface="Avenir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Avenir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9" name="Shape 139"/>
          <p:cNvSpPr/>
          <p:nvPr>
            <p:ph type="ctrTitle"/>
          </p:nvPr>
        </p:nvSpPr>
        <p:spPr>
          <a:xfrm>
            <a:off x="660400" y="3007095"/>
            <a:ext cx="11684000" cy="1150339"/>
          </a:xfrm>
          <a:prstGeom prst="rect">
            <a:avLst/>
          </a:prstGeom>
        </p:spPr>
        <p:txBody>
          <a:bodyPr/>
          <a:lstStyle>
            <a:lvl1pPr defTabSz="578358">
              <a:defRPr spc="900" sz="6100"/>
            </a:lvl1pPr>
          </a:lstStyle>
          <a:p>
            <a:pPr/>
            <a:r>
              <a:t>"Are You a Spy?"</a:t>
            </a:r>
          </a:p>
        </p:txBody>
      </p:sp>
      <p:sp>
        <p:nvSpPr>
          <p:cNvPr id="140" name="Shape 140"/>
          <p:cNvSpPr/>
          <p:nvPr>
            <p:ph type="subTitle" sz="quarter" idx="1"/>
          </p:nvPr>
        </p:nvSpPr>
        <p:spPr>
          <a:xfrm>
            <a:off x="2453877" y="4240019"/>
            <a:ext cx="9132400" cy="1041743"/>
          </a:xfrm>
          <a:prstGeom prst="rect">
            <a:avLst/>
          </a:prstGeom>
        </p:spPr>
        <p:txBody>
          <a:bodyPr/>
          <a:lstStyle>
            <a:lvl1pPr defTabSz="531622">
              <a:defRPr spc="400" sz="2700"/>
            </a:lvl1pPr>
          </a:lstStyle>
          <a:p>
            <a:pPr/>
            <a:r>
              <a:t>Methodological Challenges to Studying Community Archives</a:t>
            </a:r>
          </a:p>
        </p:txBody>
      </p:sp>
      <p:sp>
        <p:nvSpPr>
          <p:cNvPr id="141" name="Shape 141"/>
          <p:cNvSpPr/>
          <p:nvPr/>
        </p:nvSpPr>
        <p:spPr>
          <a:xfrm>
            <a:off x="2687523" y="8358185"/>
            <a:ext cx="9832972" cy="939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normAutofit fontScale="100000" lnSpcReduction="0"/>
          </a:bodyPr>
          <a:lstStyle/>
          <a:p>
            <a:pPr algn="r">
              <a:defRPr spc="400" sz="2400">
                <a:solidFill>
                  <a:srgbClr val="FFFFFF"/>
                </a:solidFill>
                <a:latin typeface="Avenir Book"/>
                <a:ea typeface="Avenir Book"/>
                <a:cs typeface="Avenir Book"/>
                <a:sym typeface="Avenir Book"/>
              </a:defRPr>
            </a:pPr>
            <a:r>
              <a:t>Michelle Caswell, PhD, Assistant Professor, UCLA</a:t>
            </a:r>
            <a:endParaRPr spc="416"/>
          </a:p>
          <a:p>
            <a:pPr algn="r">
              <a:defRPr spc="400" sz="2400">
                <a:solidFill>
                  <a:srgbClr val="FFFFFF"/>
                </a:solidFill>
                <a:latin typeface="Avenir Book"/>
                <a:ea typeface="Avenir Book"/>
                <a:cs typeface="Avenir Book"/>
                <a:sym typeface="Avenir Book"/>
              </a:defRPr>
            </a:pPr>
            <a:r>
              <a:t>Joyce Gabiola, Doctoral Student, UCLA</a:t>
            </a:r>
          </a:p>
        </p:txBody>
      </p:sp>
      <p:sp>
        <p:nvSpPr>
          <p:cNvPr id="142" name="Shape 142"/>
          <p:cNvSpPr/>
          <p:nvPr/>
        </p:nvSpPr>
        <p:spPr>
          <a:xfrm>
            <a:off x="11460787" y="1272741"/>
            <a:ext cx="342291"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solidFill>
                  <a:srgbClr val="919191"/>
                </a:solidFill>
              </a:defRPr>
            </a:lvl1pPr>
          </a:lstStyle>
          <a:p>
            <a:pPr/>
            <a:r>
              <a:t>hi.</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7" name="Shape 187"/>
          <p:cNvSpPr/>
          <p:nvPr>
            <p:ph type="body" sz="quarter" idx="1"/>
          </p:nvPr>
        </p:nvSpPr>
        <p:spPr>
          <a:xfrm>
            <a:off x="883099" y="2988034"/>
            <a:ext cx="9633575" cy="1930402"/>
          </a:xfrm>
          <a:prstGeom prst="rect">
            <a:avLst/>
          </a:prstGeom>
        </p:spPr>
        <p:txBody>
          <a:bodyPr/>
          <a:lstStyle>
            <a:lvl1pPr algn="l">
              <a:defRPr spc="400" sz="2600">
                <a:solidFill>
                  <a:srgbClr val="BFBFBF"/>
                </a:solidFill>
                <a:latin typeface="Avenir Book"/>
                <a:ea typeface="Avenir Book"/>
                <a:cs typeface="Avenir Book"/>
                <a:sym typeface="Avenir Book"/>
              </a:defRPr>
            </a:lvl1pPr>
          </a:lstStyle>
          <a:p>
            <a:pPr/>
            <a:r>
              <a:t>This research was made possible by support from an Institute of Museum and Library Services Early Career Grant RE-31-16-0117-16.</a:t>
            </a:r>
          </a:p>
        </p:txBody>
      </p:sp>
      <p:sp>
        <p:nvSpPr>
          <p:cNvPr id="188" name="Shape 188"/>
          <p:cNvSpPr/>
          <p:nvPr/>
        </p:nvSpPr>
        <p:spPr>
          <a:xfrm>
            <a:off x="5349380" y="1172239"/>
            <a:ext cx="6258420" cy="1181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cap="all" spc="992" sz="6200">
                <a:solidFill>
                  <a:srgbClr val="FFFFFF"/>
                </a:solidFill>
                <a:latin typeface="Avenir Book"/>
                <a:ea typeface="Avenir Book"/>
                <a:cs typeface="Avenir Book"/>
                <a:sym typeface="Avenir Book"/>
              </a:defRPr>
            </a:pPr>
            <a:r>
              <a:t>Thank</a:t>
            </a:r>
            <a:r>
              <a:t> </a:t>
            </a:r>
            <a:r>
              <a:t>you!</a:t>
            </a:r>
          </a:p>
        </p:txBody>
      </p:sp>
      <p:sp>
        <p:nvSpPr>
          <p:cNvPr id="189" name="Shape 189"/>
          <p:cNvSpPr/>
          <p:nvPr/>
        </p:nvSpPr>
        <p:spPr>
          <a:xfrm>
            <a:off x="2728314" y="6599990"/>
            <a:ext cx="5529174"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spc="479" sz="3000">
                <a:solidFill>
                  <a:srgbClr val="55D8FF"/>
                </a:solidFill>
                <a:latin typeface="Avenir Book"/>
                <a:ea typeface="Avenir Book"/>
                <a:cs typeface="Avenir Book"/>
                <a:sym typeface="Avenir Book"/>
              </a:defRPr>
            </a:pPr>
            <a:r>
              <a:t>caswell@gseis.ucla.edu</a:t>
            </a:r>
            <a:r>
              <a:rPr spc="416" sz="2600"/>
              <a:t> </a:t>
            </a:r>
          </a:p>
        </p:txBody>
      </p:sp>
      <p:sp>
        <p:nvSpPr>
          <p:cNvPr id="190" name="Shape 190"/>
          <p:cNvSpPr/>
          <p:nvPr/>
        </p:nvSpPr>
        <p:spPr>
          <a:xfrm>
            <a:off x="653454" y="236850"/>
            <a:ext cx="590144" cy="39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1700">
                <a:solidFill>
                  <a:srgbClr val="919191"/>
                </a:solidFill>
              </a:defRPr>
            </a:lvl1pPr>
          </a:lstStyle>
          <a:p>
            <a:pPr/>
            <a:r>
              <a:t>ciao!</a:t>
            </a:r>
          </a:p>
        </p:txBody>
      </p:sp>
      <p:sp>
        <p:nvSpPr>
          <p:cNvPr id="191" name="Shape 191"/>
          <p:cNvSpPr/>
          <p:nvPr/>
        </p:nvSpPr>
        <p:spPr>
          <a:xfrm>
            <a:off x="7430424" y="7282267"/>
            <a:ext cx="4613295" cy="1066802"/>
          </a:xfrm>
          <a:prstGeom prst="roundRect">
            <a:avLst>
              <a:gd name="adj" fmla="val 17857"/>
            </a:avLst>
          </a:prstGeom>
          <a:ln w="127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
        <p:nvSpPr>
          <p:cNvPr id="192" name="Shape 192"/>
          <p:cNvSpPr/>
          <p:nvPr/>
        </p:nvSpPr>
        <p:spPr>
          <a:xfrm>
            <a:off x="2497633" y="6377740"/>
            <a:ext cx="5732943" cy="1066802"/>
          </a:xfrm>
          <a:prstGeom prst="roundRect">
            <a:avLst>
              <a:gd name="adj" fmla="val 17857"/>
            </a:avLst>
          </a:prstGeom>
          <a:ln w="127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
        <p:nvSpPr>
          <p:cNvPr id="193" name="Shape 193"/>
          <p:cNvSpPr/>
          <p:nvPr/>
        </p:nvSpPr>
        <p:spPr>
          <a:xfrm>
            <a:off x="7710272" y="7504517"/>
            <a:ext cx="427609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a:defRPr spc="479" sz="3000">
                <a:solidFill>
                  <a:srgbClr val="55D8FF"/>
                </a:solidFill>
                <a:latin typeface="Avenir Book"/>
                <a:ea typeface="Avenir Book"/>
                <a:cs typeface="Avenir Book"/>
                <a:sym typeface="Avenir Book"/>
              </a:defRPr>
            </a:lvl1pPr>
          </a:lstStyle>
          <a:p>
            <a:pPr/>
            <a:r>
              <a:t>gabiola@ucla.edu </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title"/>
          </p:nvPr>
        </p:nvSpPr>
        <p:spPr>
          <a:xfrm>
            <a:off x="561480" y="397429"/>
            <a:ext cx="11684003" cy="928838"/>
          </a:xfrm>
          <a:prstGeom prst="rect">
            <a:avLst/>
          </a:prstGeom>
        </p:spPr>
        <p:txBody>
          <a:bodyPr/>
          <a:lstStyle>
            <a:lvl1pPr>
              <a:defRPr spc="700">
                <a:latin typeface="Avenir Black"/>
                <a:ea typeface="Avenir Black"/>
                <a:cs typeface="Avenir Black"/>
                <a:sym typeface="Avenir Black"/>
              </a:defRPr>
            </a:lvl1pPr>
          </a:lstStyle>
          <a:p>
            <a:pPr/>
            <a:r>
              <a:t>a provocation</a:t>
            </a:r>
          </a:p>
        </p:txBody>
      </p:sp>
      <p:sp>
        <p:nvSpPr>
          <p:cNvPr id="145" name="Shape 145"/>
          <p:cNvSpPr/>
          <p:nvPr/>
        </p:nvSpPr>
        <p:spPr>
          <a:xfrm>
            <a:off x="1466520" y="1803823"/>
            <a:ext cx="9873923" cy="7602221"/>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just" defTabSz="457200">
              <a:lnSpc>
                <a:spcPct val="80000"/>
              </a:lnSpc>
              <a:spcBef>
                <a:spcPts val="600"/>
              </a:spcBef>
              <a:defRPr sz="3200">
                <a:solidFill>
                  <a:srgbClr val="FFFFFF"/>
                </a:solidFill>
                <a:latin typeface="Avenir Book"/>
                <a:ea typeface="Avenir Book"/>
                <a:cs typeface="Avenir Book"/>
                <a:sym typeface="Avenir Book"/>
              </a:defRPr>
            </a:pPr>
            <a:r>
              <a:t>Dominant social science research methodologies do not adequately address the realities of conducting community-engaged research. The kinds of contextually-situated, politically-engaged, identity-dependent research warranted by community-based archives challenge: </a:t>
            </a:r>
          </a:p>
          <a:p>
            <a:pPr lvl="2" indent="1190625" algn="just" defTabSz="457200">
              <a:lnSpc>
                <a:spcPct val="80000"/>
              </a:lnSpc>
              <a:spcBef>
                <a:spcPts val="600"/>
              </a:spcBef>
              <a:defRPr sz="800">
                <a:solidFill>
                  <a:srgbClr val="FFFFFF"/>
                </a:solidFill>
                <a:latin typeface="Avenir Book"/>
                <a:ea typeface="Avenir Book"/>
                <a:cs typeface="Avenir Book"/>
                <a:sym typeface="Avenir Book"/>
              </a:defRPr>
            </a:pPr>
          </a:p>
          <a:p>
            <a:pPr lvl="3" indent="1737360" algn="just" defTabSz="457200">
              <a:lnSpc>
                <a:spcPct val="80000"/>
              </a:lnSpc>
              <a:spcBef>
                <a:spcPts val="600"/>
              </a:spcBef>
              <a:defRPr sz="3200">
                <a:solidFill>
                  <a:srgbClr val="FFFFFF"/>
                </a:solidFill>
                <a:latin typeface="Avenir Book"/>
                <a:ea typeface="Avenir Book"/>
                <a:cs typeface="Avenir Book"/>
                <a:sym typeface="Avenir Book"/>
              </a:defRPr>
            </a:pPr>
            <a:r>
              <a:t>&gt; standard assumptions about </a:t>
            </a:r>
          </a:p>
          <a:p>
            <a:pPr lvl="3" indent="1737360" algn="just" defTabSz="457200">
              <a:lnSpc>
                <a:spcPct val="80000"/>
              </a:lnSpc>
              <a:spcBef>
                <a:spcPts val="600"/>
              </a:spcBef>
              <a:defRPr sz="3200">
                <a:solidFill>
                  <a:srgbClr val="FFFFFF"/>
                </a:solidFill>
                <a:latin typeface="Avenir Book"/>
                <a:ea typeface="Avenir Book"/>
                <a:cs typeface="Avenir Book"/>
                <a:sym typeface="Avenir Book"/>
              </a:defRPr>
            </a:pPr>
            <a:r>
              <a:t>the objectivity of the researcher</a:t>
            </a:r>
          </a:p>
          <a:p>
            <a:pPr lvl="2" indent="1190625" algn="just" defTabSz="457200">
              <a:lnSpc>
                <a:spcPct val="80000"/>
              </a:lnSpc>
              <a:spcBef>
                <a:spcPts val="600"/>
              </a:spcBef>
              <a:defRPr sz="2500">
                <a:solidFill>
                  <a:srgbClr val="FFFFFF"/>
                </a:solidFill>
                <a:latin typeface="Avenir Book"/>
                <a:ea typeface="Avenir Book"/>
                <a:cs typeface="Avenir Book"/>
                <a:sym typeface="Avenir Book"/>
              </a:defRPr>
            </a:pPr>
          </a:p>
          <a:p>
            <a:pPr lvl="3" indent="1737360" algn="just" defTabSz="457200">
              <a:lnSpc>
                <a:spcPct val="80000"/>
              </a:lnSpc>
              <a:spcBef>
                <a:spcPts val="600"/>
              </a:spcBef>
              <a:defRPr sz="3200">
                <a:solidFill>
                  <a:srgbClr val="FFFFFF"/>
                </a:solidFill>
                <a:latin typeface="Avenir Book"/>
                <a:ea typeface="Avenir Book"/>
                <a:cs typeface="Avenir Book"/>
                <a:sym typeface="Avenir Book"/>
              </a:defRPr>
            </a:pPr>
            <a:r>
              <a:t>&gt; the epistemological benefits </a:t>
            </a:r>
          </a:p>
          <a:p>
            <a:pPr lvl="3" indent="1737360" algn="just" defTabSz="457200">
              <a:lnSpc>
                <a:spcPct val="80000"/>
              </a:lnSpc>
              <a:spcBef>
                <a:spcPts val="600"/>
              </a:spcBef>
              <a:defRPr sz="3200">
                <a:solidFill>
                  <a:srgbClr val="FFFFFF"/>
                </a:solidFill>
                <a:latin typeface="Avenir Book"/>
                <a:ea typeface="Avenir Book"/>
                <a:cs typeface="Avenir Book"/>
                <a:sym typeface="Avenir Book"/>
              </a:defRPr>
            </a:pPr>
            <a:r>
              <a:t>of outsider status</a:t>
            </a:r>
          </a:p>
          <a:p>
            <a:pPr lvl="2" indent="1190625" algn="just" defTabSz="457200">
              <a:lnSpc>
                <a:spcPct val="80000"/>
              </a:lnSpc>
              <a:spcBef>
                <a:spcPts val="600"/>
              </a:spcBef>
              <a:defRPr sz="2500">
                <a:solidFill>
                  <a:srgbClr val="FFFFFF"/>
                </a:solidFill>
                <a:latin typeface="Avenir Book"/>
                <a:ea typeface="Avenir Book"/>
                <a:cs typeface="Avenir Book"/>
                <a:sym typeface="Avenir Book"/>
              </a:defRPr>
            </a:pPr>
          </a:p>
          <a:p>
            <a:pPr lvl="3" indent="1737360" algn="just" defTabSz="457200">
              <a:lnSpc>
                <a:spcPct val="80000"/>
              </a:lnSpc>
              <a:spcBef>
                <a:spcPts val="600"/>
              </a:spcBef>
              <a:defRPr sz="3200">
                <a:solidFill>
                  <a:srgbClr val="FFFFFF"/>
                </a:solidFill>
                <a:latin typeface="Avenir Book"/>
                <a:ea typeface="Avenir Book"/>
                <a:cs typeface="Avenir Book"/>
                <a:sym typeface="Avenir Book"/>
              </a:defRPr>
            </a:pPr>
            <a:r>
              <a:t>&gt; the benefits of doing comparative  </a:t>
            </a:r>
          </a:p>
          <a:p>
            <a:pPr lvl="3" indent="1737360" algn="just" defTabSz="457200">
              <a:lnSpc>
                <a:spcPct val="80000"/>
              </a:lnSpc>
              <a:spcBef>
                <a:spcPts val="600"/>
              </a:spcBef>
              <a:defRPr sz="3200">
                <a:solidFill>
                  <a:srgbClr val="FFFFFF"/>
                </a:solidFill>
                <a:latin typeface="Avenir Book"/>
                <a:ea typeface="Avenir Book"/>
                <a:cs typeface="Avenir Book"/>
                <a:sym typeface="Avenir Book"/>
              </a:defRPr>
            </a:pPr>
            <a:r>
              <a:t>analyses across organizations and contexts </a:t>
            </a:r>
          </a:p>
        </p:txBody>
      </p:sp>
      <p:sp>
        <p:nvSpPr>
          <p:cNvPr id="146" name="Shape 146"/>
          <p:cNvSpPr/>
          <p:nvPr/>
        </p:nvSpPr>
        <p:spPr>
          <a:xfrm>
            <a:off x="1167546" y="1630530"/>
            <a:ext cx="10471872" cy="7222915"/>
          </a:xfrm>
          <a:prstGeom prst="rect">
            <a:avLst/>
          </a:prstGeom>
          <a:ln w="254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body" sz="quarter" idx="1"/>
          </p:nvPr>
        </p:nvSpPr>
        <p:spPr>
          <a:xfrm>
            <a:off x="660400" y="1983091"/>
            <a:ext cx="5080000" cy="2245322"/>
          </a:xfrm>
          <a:prstGeom prst="rect">
            <a:avLst/>
          </a:prstGeom>
        </p:spPr>
        <p:txBody>
          <a:bodyPr/>
          <a:lstStyle/>
          <a:p>
            <a:pPr lvl="1" marL="0" indent="0" algn="ctr">
              <a:spcBef>
                <a:spcPts val="0"/>
              </a:spcBef>
              <a:buSzTx/>
              <a:buNone/>
              <a:defRPr sz="4000">
                <a:solidFill>
                  <a:srgbClr val="76D6FF"/>
                </a:solidFill>
              </a:defRPr>
            </a:pPr>
            <a:r>
              <a:t>RQ:</a:t>
            </a:r>
            <a:r>
              <a:rPr>
                <a:solidFill>
                  <a:srgbClr val="FFFFFF"/>
                </a:solidFill>
              </a:rPr>
              <a:t> What is the impact of community archives?</a:t>
            </a:r>
          </a:p>
        </p:txBody>
      </p:sp>
      <p:sp>
        <p:nvSpPr>
          <p:cNvPr id="149" name="Shape 149"/>
          <p:cNvSpPr/>
          <p:nvPr/>
        </p:nvSpPr>
        <p:spPr>
          <a:xfrm>
            <a:off x="3350338" y="4844096"/>
            <a:ext cx="5080002" cy="3467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defTabSz="572516">
              <a:defRPr sz="3900">
                <a:solidFill>
                  <a:srgbClr val="76D6FF"/>
                </a:solidFill>
              </a:defRPr>
            </a:pPr>
            <a:r>
              <a:t>RQ</a:t>
            </a:r>
            <a:r>
              <a:rPr>
                <a:solidFill>
                  <a:srgbClr val="00FDFF"/>
                </a:solidFill>
              </a:rPr>
              <a:t>:</a:t>
            </a:r>
            <a:r>
              <a:rPr>
                <a:solidFill>
                  <a:srgbClr val="FFFFFF"/>
                </a:solidFill>
              </a:rPr>
              <a:t> How do community archives cause us to reimagine dominant archival concepts?</a:t>
            </a:r>
          </a:p>
        </p:txBody>
      </p:sp>
      <p:sp>
        <p:nvSpPr>
          <p:cNvPr id="150" name="Shape 150"/>
          <p:cNvSpPr/>
          <p:nvPr/>
        </p:nvSpPr>
        <p:spPr>
          <a:xfrm>
            <a:off x="5240261" y="476251"/>
            <a:ext cx="6121085" cy="1397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lvl1pPr algn="r">
              <a:defRPr cap="all" spc="599" sz="3700">
                <a:solidFill>
                  <a:srgbClr val="55D8FF"/>
                </a:solidFill>
                <a:latin typeface="Avenir Medium"/>
                <a:ea typeface="Avenir Medium"/>
                <a:cs typeface="Avenir Medium"/>
                <a:sym typeface="Avenir Medium"/>
              </a:defRPr>
            </a:lvl1pPr>
          </a:lstStyle>
          <a:p>
            <a:pPr/>
            <a:r>
              <a:t>Larger Archives  Lab Project</a:t>
            </a:r>
          </a:p>
        </p:txBody>
      </p:sp>
      <p:sp>
        <p:nvSpPr>
          <p:cNvPr id="151" name="Shape 151"/>
          <p:cNvSpPr/>
          <p:nvPr/>
        </p:nvSpPr>
        <p:spPr>
          <a:xfrm>
            <a:off x="634" y="1474492"/>
            <a:ext cx="5807871" cy="32627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472" y="0"/>
                </a:moveTo>
                <a:cubicBezTo>
                  <a:pt x="2199" y="0"/>
                  <a:pt x="1978" y="394"/>
                  <a:pt x="1978" y="880"/>
                </a:cubicBezTo>
                <a:lnTo>
                  <a:pt x="1978" y="12128"/>
                </a:lnTo>
                <a:lnTo>
                  <a:pt x="0" y="13889"/>
                </a:lnTo>
                <a:lnTo>
                  <a:pt x="1978" y="15649"/>
                </a:lnTo>
                <a:lnTo>
                  <a:pt x="1978" y="20720"/>
                </a:lnTo>
                <a:cubicBezTo>
                  <a:pt x="1978" y="21206"/>
                  <a:pt x="2199" y="21600"/>
                  <a:pt x="2472" y="21600"/>
                </a:cubicBezTo>
                <a:lnTo>
                  <a:pt x="21107" y="21600"/>
                </a:lnTo>
                <a:cubicBezTo>
                  <a:pt x="21380" y="21600"/>
                  <a:pt x="21600" y="21206"/>
                  <a:pt x="21600" y="20720"/>
                </a:cubicBezTo>
                <a:lnTo>
                  <a:pt x="21600" y="880"/>
                </a:lnTo>
                <a:cubicBezTo>
                  <a:pt x="21600" y="394"/>
                  <a:pt x="21380" y="0"/>
                  <a:pt x="21107" y="0"/>
                </a:cubicBezTo>
                <a:lnTo>
                  <a:pt x="2472" y="0"/>
                </a:lnTo>
                <a:close/>
              </a:path>
            </a:pathLst>
          </a:custGeom>
          <a:ln w="127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
        <p:nvSpPr>
          <p:cNvPr id="152" name="Shape 152"/>
          <p:cNvSpPr/>
          <p:nvPr/>
        </p:nvSpPr>
        <p:spPr>
          <a:xfrm>
            <a:off x="6175073" y="2824053"/>
            <a:ext cx="6448045" cy="800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 Impact assessment toolkit</a:t>
            </a:r>
          </a:p>
        </p:txBody>
      </p:sp>
      <p:sp>
        <p:nvSpPr>
          <p:cNvPr id="153" name="Shape 153"/>
          <p:cNvSpPr/>
          <p:nvPr/>
        </p:nvSpPr>
        <p:spPr>
          <a:xfrm>
            <a:off x="9092158" y="5371727"/>
            <a:ext cx="3370581" cy="289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defRPr>
                <a:solidFill>
                  <a:srgbClr val="FFFFFF"/>
                </a:solidFill>
              </a:defRPr>
            </a:pPr>
            <a:r>
              <a:t>// Time</a:t>
            </a:r>
          </a:p>
          <a:p>
            <a:pPr algn="l">
              <a:defRPr>
                <a:solidFill>
                  <a:srgbClr val="FFFFFF"/>
                </a:solidFill>
              </a:defRPr>
            </a:pPr>
            <a:r>
              <a:t>// Records</a:t>
            </a:r>
          </a:p>
          <a:p>
            <a:pPr algn="l">
              <a:defRPr>
                <a:solidFill>
                  <a:srgbClr val="FFFFFF"/>
                </a:solidFill>
              </a:defRPr>
            </a:pPr>
            <a:r>
              <a:t>// Community</a:t>
            </a:r>
          </a:p>
          <a:p>
            <a:pPr algn="l">
              <a:defRPr>
                <a:solidFill>
                  <a:srgbClr val="FFFFFF"/>
                </a:solidFill>
              </a:defRPr>
            </a:pPr>
            <a:r>
              <a:t>// Space</a:t>
            </a:r>
          </a:p>
        </p:txBody>
      </p:sp>
      <p:sp>
        <p:nvSpPr>
          <p:cNvPr id="154" name="Shape 154"/>
          <p:cNvSpPr/>
          <p:nvPr/>
        </p:nvSpPr>
        <p:spPr>
          <a:xfrm>
            <a:off x="2439489" y="4378759"/>
            <a:ext cx="6251973" cy="439777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799" y="0"/>
                </a:moveTo>
                <a:cubicBezTo>
                  <a:pt x="2489" y="0"/>
                  <a:pt x="2239" y="356"/>
                  <a:pt x="2239" y="795"/>
                </a:cubicBezTo>
                <a:lnTo>
                  <a:pt x="2239" y="6366"/>
                </a:lnTo>
                <a:lnTo>
                  <a:pt x="0" y="7957"/>
                </a:lnTo>
                <a:lnTo>
                  <a:pt x="2239" y="9550"/>
                </a:lnTo>
                <a:lnTo>
                  <a:pt x="2239" y="20803"/>
                </a:lnTo>
                <a:cubicBezTo>
                  <a:pt x="2239" y="21242"/>
                  <a:pt x="2489" y="21600"/>
                  <a:pt x="2799" y="21600"/>
                </a:cubicBezTo>
                <a:lnTo>
                  <a:pt x="21041" y="21600"/>
                </a:lnTo>
                <a:cubicBezTo>
                  <a:pt x="21350" y="21600"/>
                  <a:pt x="21600" y="21242"/>
                  <a:pt x="21600" y="20803"/>
                </a:cubicBezTo>
                <a:lnTo>
                  <a:pt x="21600" y="795"/>
                </a:lnTo>
                <a:cubicBezTo>
                  <a:pt x="21600" y="356"/>
                  <a:pt x="21350" y="0"/>
                  <a:pt x="21041" y="0"/>
                </a:cubicBezTo>
                <a:lnTo>
                  <a:pt x="2799" y="0"/>
                </a:lnTo>
                <a:close/>
              </a:path>
            </a:pathLst>
          </a:custGeom>
          <a:ln w="127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
        <p:nvSpPr>
          <p:cNvPr id="155" name="Shape 155"/>
          <p:cNvSpPr/>
          <p:nvPr/>
        </p:nvSpPr>
        <p:spPr>
          <a:xfrm>
            <a:off x="5270791" y="417344"/>
            <a:ext cx="6259713" cy="1514816"/>
          </a:xfrm>
          <a:prstGeom prst="roundRect">
            <a:avLst>
              <a:gd name="adj" fmla="val 12576"/>
            </a:avLst>
          </a:prstGeom>
          <a:ln w="127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7" name="Shape 157"/>
          <p:cNvSpPr/>
          <p:nvPr>
            <p:ph type="title"/>
          </p:nvPr>
        </p:nvSpPr>
        <p:spPr>
          <a:xfrm>
            <a:off x="4481369" y="737331"/>
            <a:ext cx="7217600" cy="1940737"/>
          </a:xfrm>
          <a:prstGeom prst="rect">
            <a:avLst/>
          </a:prstGeom>
          <a:ln>
            <a:solidFill>
              <a:srgbClr val="55D8FF"/>
            </a:solidFill>
          </a:ln>
        </p:spPr>
        <p:txBody>
          <a:bodyPr/>
          <a:lstStyle/>
          <a:p>
            <a:pPr algn="ctr">
              <a:defRPr spc="384" sz="2400">
                <a:solidFill>
                  <a:srgbClr val="55D8FF"/>
                </a:solidFill>
                <a:latin typeface="Avenir Medium"/>
                <a:ea typeface="Avenir Medium"/>
                <a:cs typeface="Avenir Medium"/>
                <a:sym typeface="Avenir Medium"/>
              </a:defRPr>
            </a:pPr>
          </a:p>
          <a:p>
            <a:pPr algn="ctr">
              <a:defRPr spc="400" sz="3000">
                <a:solidFill>
                  <a:srgbClr val="55D8FF"/>
                </a:solidFill>
                <a:latin typeface="Avenir Medium"/>
                <a:ea typeface="Avenir Medium"/>
                <a:cs typeface="Avenir Medium"/>
                <a:sym typeface="Avenir Medium"/>
              </a:defRPr>
            </a:pPr>
            <a:r>
              <a:t>Community-Based Research Methodologies </a:t>
            </a:r>
          </a:p>
        </p:txBody>
      </p:sp>
      <p:sp>
        <p:nvSpPr>
          <p:cNvPr id="158" name="Shape 158"/>
          <p:cNvSpPr/>
          <p:nvPr>
            <p:ph type="body" sz="half" idx="1"/>
          </p:nvPr>
        </p:nvSpPr>
        <p:spPr>
          <a:xfrm>
            <a:off x="758221" y="4415687"/>
            <a:ext cx="11488358" cy="4214086"/>
          </a:xfrm>
          <a:prstGeom prst="rect">
            <a:avLst/>
          </a:prstGeom>
        </p:spPr>
        <p:txBody>
          <a:bodyPr/>
          <a:lstStyle/>
          <a:p>
            <a:pPr lvl="4" marL="0" indent="384047" defTabSz="245363">
              <a:spcBef>
                <a:spcPts val="1700"/>
              </a:spcBef>
              <a:buSzTx/>
              <a:buNone/>
              <a:defRPr sz="3300"/>
            </a:pPr>
            <a:r>
              <a:t>//  Ethnographic participant observation</a:t>
            </a:r>
          </a:p>
          <a:p>
            <a:pPr lvl="4" marL="0" indent="384047" defTabSz="245363">
              <a:spcBef>
                <a:spcPts val="1700"/>
              </a:spcBef>
              <a:buSzTx/>
              <a:buNone/>
              <a:defRPr sz="3300"/>
            </a:pPr>
            <a:r>
              <a:t>//  Participatory Research Design</a:t>
            </a:r>
          </a:p>
          <a:p>
            <a:pPr lvl="4" marL="0" indent="384047" defTabSz="245363">
              <a:spcBef>
                <a:spcPts val="1700"/>
              </a:spcBef>
              <a:buSzTx/>
              <a:buNone/>
              <a:defRPr sz="3300"/>
            </a:pPr>
            <a:r>
              <a:t>//  Action Research</a:t>
            </a:r>
          </a:p>
          <a:p>
            <a:pPr lvl="4" marL="0" indent="384047" defTabSz="245363">
              <a:spcBef>
                <a:spcPts val="1700"/>
              </a:spcBef>
              <a:buSzTx/>
              <a:buNone/>
              <a:defRPr sz="2100"/>
            </a:pPr>
          </a:p>
          <a:p>
            <a:pPr marL="0" indent="0" defTabSz="245363">
              <a:spcBef>
                <a:spcPts val="1700"/>
              </a:spcBef>
              <a:buSzTx/>
              <a:buNone/>
              <a:defRPr sz="3300"/>
            </a:pPr>
            <a:r>
              <a:t>…But funding structures delegitimize these methodologies</a:t>
            </a:r>
          </a:p>
        </p:txBody>
      </p:sp>
      <p:sp>
        <p:nvSpPr>
          <p:cNvPr id="159" name="Shape 159"/>
          <p:cNvSpPr/>
          <p:nvPr/>
        </p:nvSpPr>
        <p:spPr>
          <a:xfrm>
            <a:off x="1082497" y="3298914"/>
            <a:ext cx="9915847" cy="800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a:solidFill>
                  <a:srgbClr val="FFFFFF"/>
                </a:solidFill>
              </a:defRPr>
            </a:lvl1pPr>
          </a:lstStyle>
          <a:p>
            <a:pPr/>
            <a:r>
              <a:t>{ Interpretivist Paradigm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161" name="Shape 161"/>
          <p:cNvSpPr/>
          <p:nvPr>
            <p:ph type="title"/>
          </p:nvPr>
        </p:nvSpPr>
        <p:spPr>
          <a:xfrm>
            <a:off x="444105" y="609600"/>
            <a:ext cx="12116590" cy="1422400"/>
          </a:xfrm>
          <a:prstGeom prst="rect">
            <a:avLst/>
          </a:prstGeom>
        </p:spPr>
        <p:txBody>
          <a:bodyPr/>
          <a:lstStyle/>
          <a:p>
            <a:pPr defTabSz="496569">
              <a:defRPr spc="600" sz="3800">
                <a:solidFill>
                  <a:srgbClr val="000000"/>
                </a:solidFill>
              </a:defRPr>
            </a:pPr>
            <a:r>
              <a:t>MethodOLOGY  </a:t>
            </a:r>
            <a:r>
              <a:rPr>
                <a:latin typeface="Avenir Black"/>
                <a:ea typeface="Avenir Black"/>
                <a:cs typeface="Avenir Black"/>
                <a:sym typeface="Avenir Black"/>
              </a:rPr>
              <a:t>::</a:t>
            </a:r>
            <a:r>
              <a:t> </a:t>
            </a:r>
            <a:r>
              <a:rPr>
                <a:latin typeface="Avenir Black"/>
                <a:ea typeface="Avenir Black"/>
                <a:cs typeface="Avenir Black"/>
                <a:sym typeface="Avenir Black"/>
              </a:rPr>
              <a:t>GROUNDED</a:t>
            </a:r>
            <a:r>
              <a:rPr>
                <a:latin typeface="Avenir Black"/>
                <a:ea typeface="Avenir Black"/>
                <a:cs typeface="Avenir Black"/>
                <a:sym typeface="Avenir Black"/>
              </a:rPr>
              <a:t> </a:t>
            </a:r>
            <a:r>
              <a:rPr>
                <a:latin typeface="Avenir Black"/>
                <a:ea typeface="Avenir Black"/>
                <a:cs typeface="Avenir Black"/>
                <a:sym typeface="Avenir Black"/>
              </a:rPr>
              <a:t>THEORY</a:t>
            </a:r>
          </a:p>
        </p:txBody>
      </p:sp>
      <p:sp>
        <p:nvSpPr>
          <p:cNvPr id="162" name="Shape 162"/>
          <p:cNvSpPr/>
          <p:nvPr>
            <p:ph type="body" sz="half" idx="1"/>
          </p:nvPr>
        </p:nvSpPr>
        <p:spPr>
          <a:xfrm>
            <a:off x="794394" y="1837363"/>
            <a:ext cx="11416012" cy="2408938"/>
          </a:xfrm>
          <a:prstGeom prst="rect">
            <a:avLst/>
          </a:prstGeom>
        </p:spPr>
        <p:txBody>
          <a:bodyPr/>
          <a:lstStyle/>
          <a:p>
            <a:pPr marL="140970" indent="-140970" defTabSz="182879">
              <a:lnSpc>
                <a:spcPct val="80000"/>
              </a:lnSpc>
              <a:spcBef>
                <a:spcPts val="200"/>
              </a:spcBef>
              <a:buClrTx/>
              <a:defRPr sz="3200">
                <a:solidFill>
                  <a:srgbClr val="000000"/>
                </a:solidFill>
                <a:latin typeface="Avenir Medium"/>
                <a:ea typeface="Avenir Medium"/>
                <a:cs typeface="Avenir Medium"/>
                <a:sym typeface="Avenir Medium"/>
              </a:defRPr>
            </a:pPr>
            <a:r>
              <a:t>   November 2016 to May 2017 </a:t>
            </a:r>
          </a:p>
          <a:p>
            <a:pPr marL="140970" indent="-140970" defTabSz="182879">
              <a:lnSpc>
                <a:spcPct val="80000"/>
              </a:lnSpc>
              <a:spcBef>
                <a:spcPts val="200"/>
              </a:spcBef>
              <a:buClrTx/>
              <a:defRPr sz="3200">
                <a:solidFill>
                  <a:srgbClr val="000000"/>
                </a:solidFill>
                <a:latin typeface="Avenir Medium"/>
                <a:ea typeface="Avenir Medium"/>
                <a:cs typeface="Avenir Medium"/>
                <a:sym typeface="Avenir Medium"/>
              </a:defRPr>
            </a:pPr>
            <a:r>
              <a:t>   10 focus groups </a:t>
            </a:r>
          </a:p>
          <a:p>
            <a:pPr marL="140970" indent="-140970" defTabSz="182879">
              <a:lnSpc>
                <a:spcPct val="80000"/>
              </a:lnSpc>
              <a:spcBef>
                <a:spcPts val="200"/>
              </a:spcBef>
              <a:buClrTx/>
              <a:defRPr sz="3200">
                <a:solidFill>
                  <a:srgbClr val="000000"/>
                </a:solidFill>
                <a:latin typeface="Avenir Medium"/>
                <a:ea typeface="Avenir Medium"/>
                <a:cs typeface="Avenir Medium"/>
                <a:sym typeface="Avenir Medium"/>
              </a:defRPr>
            </a:pPr>
            <a:r>
              <a:t>   54 community members served and represented by </a:t>
            </a:r>
          </a:p>
          <a:p>
            <a:pPr marL="140970" indent="-140970" defTabSz="182879">
              <a:lnSpc>
                <a:spcPct val="80000"/>
              </a:lnSpc>
              <a:spcBef>
                <a:spcPts val="200"/>
              </a:spcBef>
              <a:buClrTx/>
              <a:defRPr sz="3200">
                <a:solidFill>
                  <a:srgbClr val="000000"/>
                </a:solidFill>
                <a:latin typeface="Avenir Medium"/>
                <a:ea typeface="Avenir Medium"/>
                <a:cs typeface="Avenir Medium"/>
                <a:sym typeface="Avenir Medium"/>
              </a:defRPr>
            </a:pPr>
            <a:r>
              <a:t>   5 different community archives sites in Southern California</a:t>
            </a:r>
          </a:p>
        </p:txBody>
      </p:sp>
      <p:sp>
        <p:nvSpPr>
          <p:cNvPr id="163" name="Shape 163"/>
          <p:cNvSpPr/>
          <p:nvPr/>
        </p:nvSpPr>
        <p:spPr>
          <a:xfrm>
            <a:off x="6559478" y="5610770"/>
            <a:ext cx="5270692" cy="2382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indent="228600" algn="l" defTabSz="457200">
              <a:lnSpc>
                <a:spcPct val="80000"/>
              </a:lnSpc>
              <a:defRPr sz="2800">
                <a:latin typeface="Avenir Black"/>
                <a:ea typeface="Avenir Black"/>
                <a:cs typeface="Avenir Black"/>
                <a:sym typeface="Avenir Black"/>
              </a:defRPr>
            </a:pPr>
            <a:r>
              <a:t>Southeast Asia Archive</a:t>
            </a:r>
            <a:r>
              <a:rPr i="1">
                <a:latin typeface="Avenir Medium"/>
                <a:ea typeface="Avenir Medium"/>
                <a:cs typeface="Avenir Medium"/>
                <a:sym typeface="Avenir Medium"/>
              </a:rPr>
              <a:t>         </a:t>
            </a:r>
            <a:endParaRPr>
              <a:latin typeface="Avenir Black Oblique"/>
              <a:ea typeface="Avenir Black Oblique"/>
              <a:cs typeface="Avenir Black Oblique"/>
              <a:sym typeface="Avenir Black Oblique"/>
            </a:endParaRPr>
          </a:p>
          <a:p>
            <a:pPr lvl="1" indent="228600" algn="l" defTabSz="457200">
              <a:lnSpc>
                <a:spcPct val="80000"/>
              </a:lnSpc>
              <a:spcBef>
                <a:spcPts val="500"/>
              </a:spcBef>
              <a:defRPr sz="2800">
                <a:latin typeface="Avenir Medium"/>
                <a:ea typeface="Avenir Medium"/>
                <a:cs typeface="Avenir Medium"/>
                <a:sym typeface="Avenir Medium"/>
              </a:defRPr>
            </a:pPr>
            <a:r>
              <a:t>[ UC-Irvine ]</a:t>
            </a:r>
            <a:endParaRPr i="1"/>
          </a:p>
          <a:p>
            <a:pPr lvl="1" indent="228600" algn="l" defTabSz="457200">
              <a:lnSpc>
                <a:spcPct val="80000"/>
              </a:lnSpc>
              <a:spcBef>
                <a:spcPts val="500"/>
              </a:spcBef>
              <a:defRPr sz="2800">
                <a:latin typeface="Avenir Medium"/>
                <a:ea typeface="Avenir Medium"/>
                <a:cs typeface="Avenir Medium"/>
                <a:sym typeface="Avenir Medium"/>
              </a:defRPr>
            </a:pPr>
          </a:p>
          <a:p>
            <a:pPr lvl="1" indent="228600" algn="l" defTabSz="457200">
              <a:lnSpc>
                <a:spcPct val="80000"/>
              </a:lnSpc>
              <a:spcBef>
                <a:spcPts val="500"/>
              </a:spcBef>
              <a:defRPr sz="2800">
                <a:latin typeface="Avenir Black"/>
                <a:ea typeface="Avenir Black"/>
                <a:cs typeface="Avenir Black"/>
                <a:sym typeface="Avenir Black"/>
              </a:defRPr>
            </a:pPr>
            <a:r>
              <a:t>La Historia Historical Society</a:t>
            </a:r>
            <a:r>
              <a:rPr i="1">
                <a:latin typeface="Avenir Medium"/>
                <a:ea typeface="Avenir Medium"/>
                <a:cs typeface="Avenir Medium"/>
                <a:sym typeface="Avenir Medium"/>
              </a:rPr>
              <a:t>   </a:t>
            </a:r>
            <a:endParaRPr>
              <a:latin typeface="Avenir Black Oblique"/>
              <a:ea typeface="Avenir Black Oblique"/>
              <a:cs typeface="Avenir Black Oblique"/>
              <a:sym typeface="Avenir Black Oblique"/>
            </a:endParaRPr>
          </a:p>
          <a:p>
            <a:pPr lvl="1" indent="228600" algn="l" defTabSz="457200">
              <a:lnSpc>
                <a:spcPct val="80000"/>
              </a:lnSpc>
              <a:spcBef>
                <a:spcPts val="500"/>
              </a:spcBef>
              <a:defRPr sz="2800">
                <a:latin typeface="Avenir Medium"/>
                <a:ea typeface="Avenir Medium"/>
                <a:cs typeface="Avenir Medium"/>
                <a:sym typeface="Avenir Medium"/>
              </a:defRPr>
            </a:pPr>
            <a:r>
              <a:t>[ El Monte ]</a:t>
            </a:r>
          </a:p>
        </p:txBody>
      </p:sp>
      <p:sp>
        <p:nvSpPr>
          <p:cNvPr id="164" name="Shape 164"/>
          <p:cNvSpPr/>
          <p:nvPr/>
        </p:nvSpPr>
        <p:spPr>
          <a:xfrm>
            <a:off x="315750" y="492689"/>
            <a:ext cx="4967451" cy="878911"/>
          </a:xfrm>
          <a:prstGeom prst="rect">
            <a:avLst/>
          </a:prstGeom>
          <a:ln w="508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pic>
        <p:nvPicPr>
          <p:cNvPr id="165" name="image1.png"/>
          <p:cNvPicPr>
            <a:picLocks noChangeAspect="1"/>
          </p:cNvPicPr>
          <p:nvPr/>
        </p:nvPicPr>
        <p:blipFill>
          <a:blip r:embed="rId2">
            <a:extLst/>
          </a:blip>
          <a:stretch>
            <a:fillRect/>
          </a:stretch>
        </p:blipFill>
        <p:spPr>
          <a:xfrm rot="21180000">
            <a:off x="3545223" y="4367064"/>
            <a:ext cx="5914354" cy="1476815"/>
          </a:xfrm>
          <a:prstGeom prst="rect">
            <a:avLst/>
          </a:prstGeom>
          <a:ln w="12700">
            <a:miter lim="400000"/>
          </a:ln>
        </p:spPr>
      </p:pic>
      <p:sp>
        <p:nvSpPr>
          <p:cNvPr id="166" name="Shape 166"/>
          <p:cNvSpPr/>
          <p:nvPr/>
        </p:nvSpPr>
        <p:spPr>
          <a:xfrm>
            <a:off x="501019" y="5612073"/>
            <a:ext cx="5543752" cy="23825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indent="228600" algn="r" defTabSz="457200">
              <a:lnSpc>
                <a:spcPct val="80000"/>
              </a:lnSpc>
              <a:defRPr sz="2800">
                <a:latin typeface="Avenir Black"/>
                <a:ea typeface="Avenir Black"/>
                <a:cs typeface="Avenir Black"/>
                <a:sym typeface="Avenir Black"/>
              </a:defRPr>
            </a:pPr>
            <a:r>
              <a:t>Little Tokyo Historical Society</a:t>
            </a:r>
            <a:r>
              <a:rPr i="1">
                <a:latin typeface="Avenir Medium"/>
                <a:ea typeface="Avenir Medium"/>
                <a:cs typeface="Avenir Medium"/>
                <a:sym typeface="Avenir Medium"/>
              </a:rPr>
              <a:t>     </a:t>
            </a:r>
            <a:endParaRPr>
              <a:latin typeface="Avenir Black Oblique"/>
              <a:ea typeface="Avenir Black Oblique"/>
              <a:cs typeface="Avenir Black Oblique"/>
              <a:sym typeface="Avenir Black Oblique"/>
            </a:endParaRPr>
          </a:p>
          <a:p>
            <a:pPr lvl="1" indent="228600" algn="r" defTabSz="457200">
              <a:lnSpc>
                <a:spcPct val="80000"/>
              </a:lnSpc>
              <a:spcBef>
                <a:spcPts val="500"/>
              </a:spcBef>
              <a:defRPr sz="2800">
                <a:latin typeface="Avenir Medium"/>
                <a:ea typeface="Avenir Medium"/>
                <a:cs typeface="Avenir Medium"/>
                <a:sym typeface="Avenir Medium"/>
              </a:defRPr>
            </a:pPr>
            <a:r>
              <a:t>[ Los Angeles ]</a:t>
            </a:r>
            <a:endParaRPr i="1"/>
          </a:p>
          <a:p>
            <a:pPr lvl="1" indent="228600" algn="r" defTabSz="457200">
              <a:lnSpc>
                <a:spcPct val="80000"/>
              </a:lnSpc>
              <a:spcBef>
                <a:spcPts val="500"/>
              </a:spcBef>
              <a:defRPr sz="2800">
                <a:latin typeface="Avenir Medium"/>
                <a:ea typeface="Avenir Medium"/>
                <a:cs typeface="Avenir Medium"/>
                <a:sym typeface="Avenir Medium"/>
              </a:defRPr>
            </a:pPr>
          </a:p>
          <a:p>
            <a:pPr lvl="1" indent="228600" algn="r" defTabSz="457200">
              <a:lnSpc>
                <a:spcPct val="80000"/>
              </a:lnSpc>
              <a:spcBef>
                <a:spcPts val="500"/>
              </a:spcBef>
              <a:defRPr sz="2800">
                <a:latin typeface="Avenir Black"/>
                <a:ea typeface="Avenir Black"/>
                <a:cs typeface="Avenir Black"/>
                <a:sym typeface="Avenir Black"/>
              </a:defRPr>
            </a:pPr>
            <a:r>
              <a:t>Lambda Archives</a:t>
            </a:r>
            <a:r>
              <a:rPr i="1">
                <a:latin typeface="Avenir Medium"/>
                <a:ea typeface="Avenir Medium"/>
                <a:cs typeface="Avenir Medium"/>
                <a:sym typeface="Avenir Medium"/>
              </a:rPr>
              <a:t>        </a:t>
            </a:r>
            <a:endParaRPr>
              <a:latin typeface="Avenir Black Oblique"/>
              <a:ea typeface="Avenir Black Oblique"/>
              <a:cs typeface="Avenir Black Oblique"/>
              <a:sym typeface="Avenir Black Oblique"/>
            </a:endParaRPr>
          </a:p>
          <a:p>
            <a:pPr lvl="1" indent="228600" algn="r" defTabSz="457200">
              <a:lnSpc>
                <a:spcPct val="80000"/>
              </a:lnSpc>
              <a:spcBef>
                <a:spcPts val="500"/>
              </a:spcBef>
              <a:defRPr sz="2800">
                <a:latin typeface="Avenir Medium"/>
                <a:ea typeface="Avenir Medium"/>
                <a:cs typeface="Avenir Medium"/>
                <a:sym typeface="Avenir Medium"/>
              </a:defRPr>
            </a:pPr>
            <a:r>
              <a:t>[ San Diego ]</a:t>
            </a:r>
          </a:p>
        </p:txBody>
      </p:sp>
      <p:sp>
        <p:nvSpPr>
          <p:cNvPr id="167" name="Shape 167"/>
          <p:cNvSpPr/>
          <p:nvPr/>
        </p:nvSpPr>
        <p:spPr>
          <a:xfrm>
            <a:off x="1423315" y="8182246"/>
            <a:ext cx="10158170" cy="10337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lvl="1" indent="228600" defTabSz="457200">
              <a:lnSpc>
                <a:spcPct val="80000"/>
              </a:lnSpc>
              <a:spcBef>
                <a:spcPts val="500"/>
              </a:spcBef>
              <a:defRPr sz="2800">
                <a:latin typeface="Avenir Black"/>
                <a:ea typeface="Avenir Black"/>
                <a:cs typeface="Avenir Black"/>
                <a:sym typeface="Avenir Black"/>
              </a:defRPr>
            </a:pPr>
            <a:r>
              <a:t>LA History Archive, Studio for Southern California History</a:t>
            </a:r>
            <a:r>
              <a:rPr i="1">
                <a:latin typeface="Avenir Medium"/>
                <a:ea typeface="Avenir Medium"/>
                <a:cs typeface="Avenir Medium"/>
                <a:sym typeface="Avenir Medium"/>
              </a:rPr>
              <a:t>  </a:t>
            </a:r>
            <a:endParaRPr>
              <a:latin typeface="Avenir Black Oblique"/>
              <a:ea typeface="Avenir Black Oblique"/>
              <a:cs typeface="Avenir Black Oblique"/>
              <a:sym typeface="Avenir Black Oblique"/>
            </a:endParaRPr>
          </a:p>
          <a:p>
            <a:pPr lvl="1" indent="228600" defTabSz="457200">
              <a:lnSpc>
                <a:spcPct val="80000"/>
              </a:lnSpc>
              <a:spcBef>
                <a:spcPts val="500"/>
              </a:spcBef>
              <a:defRPr sz="2800">
                <a:latin typeface="Avenir Medium"/>
                <a:ea typeface="Avenir Medium"/>
                <a:cs typeface="Avenir Medium"/>
                <a:sym typeface="Avenir Medium"/>
              </a:defRPr>
            </a:pPr>
            <a:r>
              <a:t>[ Pasadena ]</a:t>
            </a:r>
          </a:p>
        </p:txBody>
      </p:sp>
      <p:sp>
        <p:nvSpPr>
          <p:cNvPr id="168" name="Shape 168"/>
          <p:cNvSpPr/>
          <p:nvPr/>
        </p:nvSpPr>
        <p:spPr>
          <a:xfrm>
            <a:off x="3523487" y="4627622"/>
            <a:ext cx="5957825" cy="800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Community Archives Sites</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Shape 170"/>
          <p:cNvSpPr/>
          <p:nvPr/>
        </p:nvSpPr>
        <p:spPr>
          <a:xfrm>
            <a:off x="1854513" y="4228443"/>
            <a:ext cx="3180272" cy="1016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300">
                <a:solidFill>
                  <a:srgbClr val="FFFFFF"/>
                </a:solidFill>
              </a:defRPr>
            </a:lvl1pPr>
          </a:lstStyle>
          <a:p>
            <a:pPr/>
            <a:r>
              <a:t>objectivity</a:t>
            </a:r>
          </a:p>
        </p:txBody>
      </p:sp>
      <p:sp>
        <p:nvSpPr>
          <p:cNvPr id="171" name="Shape 171"/>
          <p:cNvSpPr/>
          <p:nvPr/>
        </p:nvSpPr>
        <p:spPr>
          <a:xfrm>
            <a:off x="2616993" y="1742362"/>
            <a:ext cx="7770812" cy="1651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defRPr cap="all" spc="700" sz="4500">
                <a:solidFill>
                  <a:srgbClr val="55D8FF"/>
                </a:solidFill>
                <a:latin typeface="Avenir Medium"/>
                <a:ea typeface="Avenir Medium"/>
                <a:cs typeface="Avenir Medium"/>
                <a:sym typeface="Avenir Medium"/>
              </a:defRPr>
            </a:pPr>
            <a:r>
              <a:t>complication </a:t>
            </a:r>
            <a:endParaRPr spc="720"/>
          </a:p>
          <a:p>
            <a:pPr>
              <a:defRPr cap="all" spc="700" sz="4500">
                <a:solidFill>
                  <a:srgbClr val="55D8FF"/>
                </a:solidFill>
                <a:latin typeface="Avenir Medium"/>
                <a:ea typeface="Avenir Medium"/>
                <a:cs typeface="Avenir Medium"/>
                <a:sym typeface="Avenir Medium"/>
              </a:defRPr>
            </a:pPr>
            <a:r>
              <a:t>{ ONE }</a:t>
            </a:r>
          </a:p>
        </p:txBody>
      </p:sp>
      <p:sp>
        <p:nvSpPr>
          <p:cNvPr id="172" name="Shape 172"/>
          <p:cNvSpPr/>
          <p:nvPr/>
        </p:nvSpPr>
        <p:spPr>
          <a:xfrm>
            <a:off x="1544962" y="4010276"/>
            <a:ext cx="3799375" cy="1452336"/>
          </a:xfrm>
          <a:prstGeom prst="roundRect">
            <a:avLst>
              <a:gd name="adj" fmla="val 13117"/>
            </a:avLst>
          </a:prstGeom>
          <a:ln w="254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grpSp>
        <p:nvGrpSpPr>
          <p:cNvPr id="175" name="Group 175"/>
          <p:cNvGrpSpPr/>
          <p:nvPr/>
        </p:nvGrpSpPr>
        <p:grpSpPr>
          <a:xfrm>
            <a:off x="2738495" y="6115627"/>
            <a:ext cx="7527811" cy="1866352"/>
            <a:chOff x="0" y="0"/>
            <a:chExt cx="7527810" cy="1866351"/>
          </a:xfrm>
        </p:grpSpPr>
        <p:sp>
          <p:nvSpPr>
            <p:cNvPr id="173" name="Shape 173"/>
            <p:cNvSpPr/>
            <p:nvPr/>
          </p:nvSpPr>
          <p:spPr>
            <a:xfrm>
              <a:off x="0" y="0"/>
              <a:ext cx="7527811" cy="1866352"/>
            </a:xfrm>
            <a:prstGeom prst="roundRect">
              <a:avLst>
                <a:gd name="adj" fmla="val 10207"/>
              </a:avLst>
            </a:prstGeom>
            <a:noFill/>
            <a:ln w="25400" cap="flat">
              <a:solidFill>
                <a:srgbClr val="55D8FF"/>
              </a:solidFill>
              <a:prstDash val="solid"/>
              <a:miter lim="400000"/>
            </a:ln>
            <a:effectLst/>
          </p:spPr>
          <p:txBody>
            <a:bodyPr wrap="square" lIns="50800" tIns="50800" rIns="50800" bIns="50800" numCol="1" anchor="ctr">
              <a:noAutofit/>
            </a:bodyPr>
            <a:lstStyle/>
            <a:p>
              <a:pPr indent="134873" algn="l" defTabSz="344676">
                <a:defRPr sz="3800">
                  <a:solidFill>
                    <a:srgbClr val="FFFFFF"/>
                  </a:solidFill>
                </a:defRPr>
              </a:pPr>
            </a:p>
          </p:txBody>
        </p:sp>
        <p:sp>
          <p:nvSpPr>
            <p:cNvPr id="174" name="Shape 174"/>
            <p:cNvSpPr/>
            <p:nvPr/>
          </p:nvSpPr>
          <p:spPr>
            <a:xfrm>
              <a:off x="55794" y="221975"/>
              <a:ext cx="7416222" cy="14224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lvl="1" indent="134873" algn="l" defTabSz="344676">
                <a:defRPr sz="3800">
                  <a:solidFill>
                    <a:srgbClr val="FFFFFF"/>
                  </a:solidFill>
                </a:defRPr>
              </a:pPr>
              <a:r>
                <a:t>dominant notion of researchers      </a:t>
              </a:r>
            </a:p>
            <a:p>
              <a:pPr lvl="1" indent="134873" algn="l" defTabSz="344676">
                <a:defRPr sz="3800">
                  <a:solidFill>
                    <a:srgbClr val="FFFFFF"/>
                  </a:solidFill>
                </a:defRPr>
              </a:pPr>
              <a:r>
                <a:t>as disengaged observer</a:t>
              </a:r>
            </a:p>
          </p:txBody>
        </p:sp>
      </p:gr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7" name="Shape 177"/>
          <p:cNvSpPr/>
          <p:nvPr>
            <p:ph type="title"/>
          </p:nvPr>
        </p:nvSpPr>
        <p:spPr>
          <a:xfrm>
            <a:off x="657951" y="2833686"/>
            <a:ext cx="7103000" cy="1738314"/>
          </a:xfrm>
          <a:prstGeom prst="rect">
            <a:avLst/>
          </a:prstGeom>
          <a:ln w="25400">
            <a:solidFill>
              <a:srgbClr val="55D8FF"/>
            </a:solidFill>
          </a:ln>
        </p:spPr>
        <p:txBody>
          <a:bodyPr/>
          <a:lstStyle/>
          <a:p>
            <a:pPr>
              <a:defRPr spc="700">
                <a:solidFill>
                  <a:srgbClr val="55D8FF"/>
                </a:solidFill>
                <a:latin typeface="Avenir Medium"/>
                <a:ea typeface="Avenir Medium"/>
                <a:cs typeface="Avenir Medium"/>
                <a:sym typeface="Avenir Medium"/>
              </a:defRPr>
            </a:pPr>
            <a:r>
              <a:t> complication    </a:t>
            </a:r>
          </a:p>
          <a:p>
            <a:pPr>
              <a:defRPr spc="700">
                <a:solidFill>
                  <a:srgbClr val="55D8FF"/>
                </a:solidFill>
                <a:latin typeface="Avenir Medium"/>
                <a:ea typeface="Avenir Medium"/>
                <a:cs typeface="Avenir Medium"/>
                <a:sym typeface="Avenir Medium"/>
              </a:defRPr>
            </a:pPr>
            <a:r>
              <a:t> { TWO }</a:t>
            </a:r>
          </a:p>
        </p:txBody>
      </p:sp>
      <p:sp>
        <p:nvSpPr>
          <p:cNvPr id="178" name="Shape 178"/>
          <p:cNvSpPr/>
          <p:nvPr>
            <p:ph type="body" sz="half" idx="1"/>
          </p:nvPr>
        </p:nvSpPr>
        <p:spPr>
          <a:xfrm>
            <a:off x="4656521" y="3150199"/>
            <a:ext cx="8018079" cy="4970672"/>
          </a:xfrm>
          <a:prstGeom prst="rect">
            <a:avLst/>
          </a:prstGeom>
        </p:spPr>
        <p:txBody>
          <a:bodyPr/>
          <a:lstStyle>
            <a:lvl1pPr marL="241300" indent="-482600" algn="just" defTabSz="457200">
              <a:spcBef>
                <a:spcPts val="700"/>
              </a:spcBef>
              <a:buSzTx/>
              <a:buNone/>
              <a:defRPr sz="3500">
                <a:latin typeface="Avenir Book"/>
                <a:ea typeface="Avenir Book"/>
                <a:cs typeface="Avenir Book"/>
                <a:sym typeface="Avenir Book"/>
              </a:defRPr>
            </a:lvl1pPr>
          </a:lstStyle>
          <a:p>
            <a:pPr/>
            <a:r>
              <a:t>insider/outsider status: researchers who are outsiders to the communities they are studying may encounter an insurmountable level of mistrust that may severely limit the types and quality of data that can be collected.</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title"/>
          </p:nvPr>
        </p:nvSpPr>
        <p:spPr>
          <a:xfrm>
            <a:off x="6752967" y="3892305"/>
            <a:ext cx="5911804" cy="1710018"/>
          </a:xfrm>
          <a:prstGeom prst="rect">
            <a:avLst/>
          </a:prstGeom>
          <a:ln>
            <a:solidFill>
              <a:srgbClr val="55D8FF"/>
            </a:solidFill>
          </a:ln>
        </p:spPr>
        <p:txBody>
          <a:bodyPr/>
          <a:lstStyle>
            <a:lvl1pPr algn="ctr">
              <a:defRPr spc="700">
                <a:solidFill>
                  <a:srgbClr val="55D8FF"/>
                </a:solidFill>
                <a:latin typeface="Avenir Medium"/>
                <a:ea typeface="Avenir Medium"/>
                <a:cs typeface="Avenir Medium"/>
                <a:sym typeface="Avenir Medium"/>
              </a:defRPr>
            </a:lvl1pPr>
          </a:lstStyle>
          <a:p>
            <a:pPr/>
            <a:r>
              <a:t>complication { THREE }</a:t>
            </a:r>
          </a:p>
        </p:txBody>
      </p:sp>
      <p:sp>
        <p:nvSpPr>
          <p:cNvPr id="181" name="Shape 181"/>
          <p:cNvSpPr/>
          <p:nvPr>
            <p:ph type="body" sz="half" idx="1"/>
          </p:nvPr>
        </p:nvSpPr>
        <p:spPr>
          <a:xfrm>
            <a:off x="482600" y="2272276"/>
            <a:ext cx="5715000" cy="4950075"/>
          </a:xfrm>
          <a:prstGeom prst="rect">
            <a:avLst/>
          </a:prstGeom>
        </p:spPr>
        <p:txBody>
          <a:bodyPr/>
          <a:lstStyle>
            <a:lvl1pPr marL="214756" indent="-429513" algn="r" defTabSz="406908">
              <a:spcBef>
                <a:spcPts val="600"/>
              </a:spcBef>
              <a:buSzTx/>
              <a:buNone/>
              <a:defRPr sz="3115">
                <a:latin typeface="Avenir Book"/>
                <a:ea typeface="Avenir Book"/>
                <a:cs typeface="Avenir Book"/>
                <a:sym typeface="Avenir Book"/>
              </a:defRPr>
            </a:lvl1pPr>
          </a:lstStyle>
          <a:p>
            <a:pPr/>
            <a:r>
              <a:t>The issues impacting community archives are often deeply dependent on the specificity of the political and historical context of the communities they serve, weakening conclusions based on decontextualized comparative analysis.</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183" name="Shape 183"/>
          <p:cNvSpPr/>
          <p:nvPr>
            <p:ph type="title"/>
          </p:nvPr>
        </p:nvSpPr>
        <p:spPr>
          <a:xfrm>
            <a:off x="3980243" y="1146265"/>
            <a:ext cx="4826685" cy="873401"/>
          </a:xfrm>
          <a:prstGeom prst="rect">
            <a:avLst/>
          </a:prstGeom>
        </p:spPr>
        <p:txBody>
          <a:bodyPr/>
          <a:lstStyle>
            <a:lvl1pPr>
              <a:defRPr spc="700" sz="4000">
                <a:solidFill>
                  <a:srgbClr val="000000"/>
                </a:solidFill>
                <a:latin typeface="Avenir Black"/>
                <a:ea typeface="Avenir Black"/>
                <a:cs typeface="Avenir Black"/>
                <a:sym typeface="Avenir Black"/>
              </a:defRPr>
            </a:lvl1pPr>
          </a:lstStyle>
          <a:p>
            <a:pPr/>
            <a:r>
              <a:t>CONCLUSION</a:t>
            </a:r>
          </a:p>
        </p:txBody>
      </p:sp>
      <p:sp>
        <p:nvSpPr>
          <p:cNvPr id="184" name="Shape 184"/>
          <p:cNvSpPr/>
          <p:nvPr>
            <p:ph type="body" idx="1"/>
          </p:nvPr>
        </p:nvSpPr>
        <p:spPr>
          <a:xfrm>
            <a:off x="1021410" y="1900042"/>
            <a:ext cx="10961980" cy="6875903"/>
          </a:xfrm>
          <a:prstGeom prst="rect">
            <a:avLst/>
          </a:prstGeom>
        </p:spPr>
        <p:txBody>
          <a:bodyPr/>
          <a:lstStyle/>
          <a:p>
            <a:pPr marL="0" indent="0" defTabSz="457200">
              <a:lnSpc>
                <a:spcPct val="90000"/>
              </a:lnSpc>
              <a:spcBef>
                <a:spcPts val="600"/>
              </a:spcBef>
              <a:buSzTx/>
              <a:buNone/>
              <a:defRPr sz="3000">
                <a:solidFill>
                  <a:srgbClr val="000000"/>
                </a:solidFill>
                <a:latin typeface="Avenir Book"/>
                <a:ea typeface="Avenir Book"/>
                <a:cs typeface="Avenir Book"/>
                <a:sym typeface="Avenir Book"/>
              </a:defRPr>
            </a:pPr>
            <a:r>
              <a:t>Research on community-based archives necessitates a shift to an interpretivist paradigm and calls for increased engagement, sustained relationship building, and deeper attention to social, cultural, and political context. </a:t>
            </a:r>
          </a:p>
          <a:p>
            <a:pPr marL="0" indent="0" defTabSz="457200">
              <a:lnSpc>
                <a:spcPct val="90000"/>
              </a:lnSpc>
              <a:spcBef>
                <a:spcPts val="600"/>
              </a:spcBef>
              <a:buSzTx/>
              <a:buNone/>
              <a:defRPr sz="3000">
                <a:solidFill>
                  <a:srgbClr val="000000"/>
                </a:solidFill>
                <a:latin typeface="Avenir Book"/>
                <a:ea typeface="Avenir Book"/>
                <a:cs typeface="Avenir Book"/>
                <a:sym typeface="Avenir Book"/>
              </a:defRPr>
            </a:pPr>
          </a:p>
          <a:p>
            <a:pPr marL="0" indent="0" defTabSz="457200">
              <a:lnSpc>
                <a:spcPct val="90000"/>
              </a:lnSpc>
              <a:spcBef>
                <a:spcPts val="600"/>
              </a:spcBef>
              <a:buSzTx/>
              <a:buNone/>
              <a:defRPr sz="3000">
                <a:solidFill>
                  <a:srgbClr val="000000"/>
                </a:solidFill>
                <a:latin typeface="Avenir Black"/>
                <a:ea typeface="Avenir Black"/>
                <a:cs typeface="Avenir Black"/>
                <a:sym typeface="Avenir Black"/>
              </a:defRPr>
            </a:pPr>
            <a:r>
              <a:t>For Us</a:t>
            </a:r>
          </a:p>
          <a:p>
            <a:pPr marL="0" indent="0" defTabSz="457200">
              <a:lnSpc>
                <a:spcPct val="90000"/>
              </a:lnSpc>
              <a:spcBef>
                <a:spcPts val="600"/>
              </a:spcBef>
              <a:buSzTx/>
              <a:buNone/>
              <a:defRPr sz="3000">
                <a:solidFill>
                  <a:srgbClr val="000000"/>
                </a:solidFill>
                <a:latin typeface="Avenir Book"/>
                <a:ea typeface="Avenir Book"/>
                <a:cs typeface="Avenir Book"/>
                <a:sym typeface="Avenir Book"/>
              </a:defRPr>
            </a:pPr>
            <a:r>
              <a:t>Not just how we can answer our RQ, but how is our research benefiting the communities we are studying?</a:t>
            </a:r>
          </a:p>
          <a:p>
            <a:pPr marL="0" indent="0" defTabSz="457200">
              <a:lnSpc>
                <a:spcPct val="90000"/>
              </a:lnSpc>
              <a:spcBef>
                <a:spcPts val="600"/>
              </a:spcBef>
              <a:buSzTx/>
              <a:buNone/>
              <a:defRPr sz="3000">
                <a:solidFill>
                  <a:srgbClr val="000000"/>
                </a:solidFill>
                <a:latin typeface="Avenir Book"/>
                <a:ea typeface="Avenir Book"/>
                <a:cs typeface="Avenir Book"/>
                <a:sym typeface="Avenir Book"/>
              </a:defRPr>
            </a:pPr>
          </a:p>
          <a:p>
            <a:pPr marL="0" indent="0" defTabSz="457200">
              <a:lnSpc>
                <a:spcPct val="90000"/>
              </a:lnSpc>
              <a:spcBef>
                <a:spcPts val="600"/>
              </a:spcBef>
              <a:buSzTx/>
              <a:buNone/>
              <a:defRPr sz="3000">
                <a:solidFill>
                  <a:srgbClr val="000000"/>
                </a:solidFill>
                <a:latin typeface="Avenir Black"/>
                <a:ea typeface="Avenir Black"/>
                <a:cs typeface="Avenir Black"/>
                <a:sym typeface="Avenir Black"/>
              </a:defRPr>
            </a:pPr>
            <a:r>
              <a:t>Next Steps</a:t>
            </a:r>
          </a:p>
          <a:p>
            <a:pPr marL="0" indent="0" defTabSz="457200">
              <a:lnSpc>
                <a:spcPct val="90000"/>
              </a:lnSpc>
              <a:spcBef>
                <a:spcPts val="600"/>
              </a:spcBef>
              <a:buSzTx/>
              <a:buNone/>
              <a:defRPr sz="3000">
                <a:solidFill>
                  <a:srgbClr val="000000"/>
                </a:solidFill>
                <a:latin typeface="Avenir Book"/>
                <a:ea typeface="Avenir Book"/>
                <a:cs typeface="Avenir Book"/>
                <a:sym typeface="Avenir Book"/>
              </a:defRPr>
            </a:pPr>
            <a:r>
              <a:t>Impact framework design, testing, and material applications</a:t>
            </a:r>
          </a:p>
        </p:txBody>
      </p:sp>
      <p:sp>
        <p:nvSpPr>
          <p:cNvPr id="185" name="Shape 185"/>
          <p:cNvSpPr/>
          <p:nvPr/>
        </p:nvSpPr>
        <p:spPr>
          <a:xfrm>
            <a:off x="447350" y="591512"/>
            <a:ext cx="12110100" cy="8570577"/>
          </a:xfrm>
          <a:prstGeom prst="roundRect">
            <a:avLst>
              <a:gd name="adj" fmla="val 14620"/>
            </a:avLst>
          </a:prstGeom>
          <a:ln w="50800">
            <a:solidFill>
              <a:srgbClr val="55D8FF"/>
            </a:solidFill>
            <a:miter lim="400000"/>
          </a:ln>
        </p:spPr>
        <p:txBody>
          <a:bodyPr lIns="50800" tIns="50800" rIns="50800" bIns="50800" anchor="ctr"/>
          <a:lstStyle/>
          <a:p>
            <a:pPr>
              <a:defRPr cap="all" spc="384" sz="2400">
                <a:solidFill>
                  <a:srgbClr val="55D8FF"/>
                </a:solidFill>
                <a:latin typeface="Avenir Medium"/>
                <a:ea typeface="Avenir Medium"/>
                <a:cs typeface="Avenir Medium"/>
                <a:sym typeface="Avenir Medium"/>
              </a:defRPr>
            </a:pP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New_Template1">
  <a:themeElements>
    <a:clrScheme name="New_Template1">
      <a:dk1>
        <a:srgbClr val="000000"/>
      </a:dk1>
      <a:lt1>
        <a:srgbClr val="000000"/>
      </a:lt1>
      <a:dk2>
        <a:srgbClr val="A7A7A7"/>
      </a:dk2>
      <a:lt2>
        <a:srgbClr val="535353"/>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Helvetica Neue"/>
        <a:ea typeface="Helvetica Neue"/>
        <a:cs typeface="Helvetica Neue"/>
      </a:majorFont>
      <a:minorFont>
        <a:latin typeface="Helvetica"/>
        <a:ea typeface="Helvetica"/>
        <a:cs typeface="Helvetica"/>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1">
  <a:themeElements>
    <a:clrScheme name="New_Template1">
      <a:dk1>
        <a:srgbClr val="000000"/>
      </a:dk1>
      <a:lt1>
        <a:srgbClr val="FFFFFF"/>
      </a:lt1>
      <a:dk2>
        <a:srgbClr val="A7A7A7"/>
      </a:dk2>
      <a:lt2>
        <a:srgbClr val="535353"/>
      </a:lt2>
      <a:accent1>
        <a:srgbClr val="1B6BBC"/>
      </a:accent1>
      <a:accent2>
        <a:srgbClr val="42AAC9"/>
      </a:accent2>
      <a:accent3>
        <a:srgbClr val="518C15"/>
      </a:accent3>
      <a:accent4>
        <a:srgbClr val="DE9000"/>
      </a:accent4>
      <a:accent5>
        <a:srgbClr val="DB2800"/>
      </a:accent5>
      <a:accent6>
        <a:srgbClr val="B130C2"/>
      </a:accent6>
      <a:hlink>
        <a:srgbClr val="0000FF"/>
      </a:hlink>
      <a:folHlink>
        <a:srgbClr val="FF00FF"/>
      </a:folHlink>
    </a:clrScheme>
    <a:fontScheme name="New_Template1">
      <a:majorFont>
        <a:latin typeface="Helvetica Neue"/>
        <a:ea typeface="Helvetica Neue"/>
        <a:cs typeface="Helvetica Neue"/>
      </a:majorFont>
      <a:minorFont>
        <a:latin typeface="Helvetica"/>
        <a:ea typeface="Helvetica"/>
        <a:cs typeface="Helvetica"/>
      </a:minorFont>
    </a:fontScheme>
    <a:fmtScheme name="New_Templat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000" u="none" kumimoji="0" normalizeH="0">
            <a:ln>
              <a:noFill/>
            </a:ln>
            <a:solidFill>
              <a:srgbClr val="000000"/>
            </a:solidFill>
            <a:effectLst/>
            <a:uFillTx/>
            <a:latin typeface="Avenir Light"/>
            <a:ea typeface="Avenir Light"/>
            <a:cs typeface="Avenir Light"/>
            <a:sym typeface="Avenir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