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68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4726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Hooray!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Publication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PR / Special Collections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Bravo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Project Assessment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Track Hours 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Project review w/ champion, DCIT, etc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Transfer to the Repository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Promote collection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include other orgs?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Created in 2013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champion has idea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champion creates Proposal documenting idea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Champions any duke staff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do I need captions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for strategic importance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ACDC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Evaluate and Set Priority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nervous champion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Project Plan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Add Champion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talk about managing projects:   Basecamp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NO ONE is FULL TIME!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22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Relationship Id="rId6" Type="http://schemas.openxmlformats.org/officeDocument/2006/relationships/image" Target="../media/image1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olly.bragg@duke.edu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://library.duke.edu/digitalcollections/" TargetMode="External"/><Relationship Id="rId6" Type="http://schemas.openxmlformats.org/officeDocument/2006/relationships/hyperlink" Target="https://blogs.library.duke.edu/bitstrea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thenounproject.com/lancehancock" TargetMode="External"/><Relationship Id="rId12" Type="http://schemas.openxmlformats.org/officeDocument/2006/relationships/hyperlink" Target="http://www.thenounproject.com/yalanis" TargetMode="External"/><Relationship Id="rId13" Type="http://schemas.openxmlformats.org/officeDocument/2006/relationships/hyperlink" Target="http://www.thenounproject.com/yazzer.perez" TargetMode="External"/><Relationship Id="rId14" Type="http://schemas.openxmlformats.org/officeDocument/2006/relationships/hyperlink" Target="http://www.thenounproject.com/olivierguin" TargetMode="External"/><Relationship Id="rId15" Type="http://schemas.openxmlformats.org/officeDocument/2006/relationships/hyperlink" Target="http://www.thenounproject.com/Ilsur" TargetMode="External"/><Relationship Id="rId16" Type="http://schemas.openxmlformats.org/officeDocument/2006/relationships/hyperlink" Target="http://www.thenounproject.com/adamatmullin" TargetMode="External"/><Relationship Id="rId17" Type="http://schemas.openxmlformats.org/officeDocument/2006/relationships/hyperlink" Target="http://www.thenounproject.com/nicolo.bertoncin" TargetMode="External"/><Relationship Id="rId18" Type="http://schemas.openxmlformats.org/officeDocument/2006/relationships/hyperlink" Target="http://www.thenounproject.com/kolito" TargetMode="External"/><Relationship Id="rId19" Type="http://schemas.openxmlformats.org/officeDocument/2006/relationships/hyperlink" Target="http://www.thenounproject.com/nabram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thenounproject.com/" TargetMode="External"/><Relationship Id="rId4" Type="http://schemas.openxmlformats.org/officeDocument/2006/relationships/hyperlink" Target="http://www.thenounproject.com/Luis" TargetMode="External"/><Relationship Id="rId5" Type="http://schemas.openxmlformats.org/officeDocument/2006/relationships/hyperlink" Target="http://www.thenounproject.com" TargetMode="External"/><Relationship Id="rId6" Type="http://schemas.openxmlformats.org/officeDocument/2006/relationships/hyperlink" Target="http://www.thenounproject.com/ainsleywagon" TargetMode="External"/><Relationship Id="rId7" Type="http://schemas.openxmlformats.org/officeDocument/2006/relationships/hyperlink" Target="http://www.thenounproject.com/hadivoice" TargetMode="External"/><Relationship Id="rId8" Type="http://schemas.openxmlformats.org/officeDocument/2006/relationships/hyperlink" Target="http://www.thenounproject.com/Hussain" TargetMode="External"/><Relationship Id="rId9" Type="http://schemas.openxmlformats.org/officeDocument/2006/relationships/hyperlink" Target="http://www.thenounproject.com/kevin.laity.71" TargetMode="External"/><Relationship Id="rId10" Type="http://schemas.openxmlformats.org/officeDocument/2006/relationships/hyperlink" Target="http://www.thenounproject.com/mikewirt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3126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Blue Devil is in the Details**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6258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Digital Collections Workflow at Duke</a:t>
            </a:r>
          </a:p>
        </p:txBody>
      </p:sp>
      <p:sp>
        <p:nvSpPr>
          <p:cNvPr id="25" name="Shape 25"/>
          <p:cNvSpPr txBox="1"/>
          <p:nvPr/>
        </p:nvSpPr>
        <p:spPr>
          <a:xfrm rot="-5400000">
            <a:off x="-657512" y="3030009"/>
            <a:ext cx="2241900" cy="3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←-- **pssst - there he is!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928225" y="4174525"/>
            <a:ext cx="3239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SAA Annual Meeting, Metadata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and Digital Object Roundtable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August 13, 2014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50" y="4273749"/>
            <a:ext cx="784772" cy="78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5760325" y="4174525"/>
            <a:ext cx="3239400" cy="6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Molly Bragg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Digital Collections Program Manager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Duke University Libraries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5" y="1519450"/>
            <a:ext cx="606299" cy="60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62" y="787025"/>
            <a:ext cx="566399" cy="56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288325" y="2457875"/>
            <a:ext cx="958200" cy="60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Review Materials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050" y="1519450"/>
            <a:ext cx="606299" cy="60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1345950" y="2513300"/>
            <a:ext cx="1618199" cy="117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Digitization,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Quality Control,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Finalization and Create Derivatives</a:t>
            </a:r>
          </a:p>
        </p:txBody>
      </p:sp>
      <p:sp>
        <p:nvSpPr>
          <p:cNvPr id="145" name="Shape 145"/>
          <p:cNvSpPr/>
          <p:nvPr/>
        </p:nvSpPr>
        <p:spPr>
          <a:xfrm rot="-1216486">
            <a:off x="2742307" y="1353621"/>
            <a:ext cx="901239" cy="22647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288765">
            <a:off x="2742388" y="1978084"/>
            <a:ext cx="901076" cy="2263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3831850" y="787025"/>
            <a:ext cx="1338000" cy="717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Preservation Masters to Dark Storage</a:t>
            </a:r>
          </a:p>
        </p:txBody>
      </p:sp>
      <p:sp>
        <p:nvSpPr>
          <p:cNvPr id="148" name="Shape 148"/>
          <p:cNvSpPr/>
          <p:nvPr/>
        </p:nvSpPr>
        <p:spPr>
          <a:xfrm>
            <a:off x="3875300" y="1830675"/>
            <a:ext cx="1311000" cy="717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Derivatives to Web Server</a:t>
            </a:r>
          </a:p>
        </p:txBody>
      </p:sp>
      <p:sp>
        <p:nvSpPr>
          <p:cNvPr id="149" name="Shape 149"/>
          <p:cNvSpPr/>
          <p:nvPr/>
        </p:nvSpPr>
        <p:spPr>
          <a:xfrm rot="2287371">
            <a:off x="2556311" y="2716780"/>
            <a:ext cx="1179882" cy="2264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3831837" y="2918900"/>
            <a:ext cx="1338000" cy="849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Derivatives and Digitization Guide to Staging Area</a:t>
            </a:r>
          </a:p>
        </p:txBody>
      </p:sp>
      <p:sp>
        <p:nvSpPr>
          <p:cNvPr id="151" name="Shape 151"/>
          <p:cNvSpPr/>
          <p:nvPr/>
        </p:nvSpPr>
        <p:spPr>
          <a:xfrm rot="1903">
            <a:off x="5432326" y="3428474"/>
            <a:ext cx="541800" cy="22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7187" y="4182787"/>
            <a:ext cx="661425" cy="6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6091700" y="3217062"/>
            <a:ext cx="1247400" cy="8495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Derivatives and Metadata ingested to CONTENTdm</a:t>
            </a:r>
          </a:p>
        </p:txBody>
      </p:sp>
      <p:sp>
        <p:nvSpPr>
          <p:cNvPr id="154" name="Shape 154"/>
          <p:cNvSpPr/>
          <p:nvPr/>
        </p:nvSpPr>
        <p:spPr>
          <a:xfrm rot="1903">
            <a:off x="5494326" y="2076374"/>
            <a:ext cx="541800" cy="22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-5398096">
            <a:off x="6397001" y="2716924"/>
            <a:ext cx="541800" cy="22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7086050" y="4491775"/>
            <a:ext cx="1807799" cy="2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Metadata Archivist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3612" y="1821937"/>
            <a:ext cx="661425" cy="6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 rot="1903">
            <a:off x="6998626" y="2076374"/>
            <a:ext cx="541800" cy="22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7736925" y="1736175"/>
            <a:ext cx="1338000" cy="9476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Derivatives and Metadata to Duke Digital Collections Interface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036125" y="1273787"/>
            <a:ext cx="1618199" cy="3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Digital Project Developers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31618" y="4075950"/>
            <a:ext cx="768275" cy="7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1345950" y="4542450"/>
            <a:ext cx="1868700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Project Champion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3150" y="481925"/>
            <a:ext cx="606299" cy="60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6554650" y="787025"/>
            <a:ext cx="1689000" cy="3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/>
              <a:t>Program Manager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Chapter IV: The Thrilling Conclusion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149" y="1578499"/>
            <a:ext cx="2482626" cy="248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6000" y="1450124"/>
            <a:ext cx="737175" cy="73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5321387" y="4133300"/>
            <a:ext cx="3365399" cy="2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Much Rejoicing Throughout the Library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624" y="1122712"/>
            <a:ext cx="4560025" cy="334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Chapter V:  The Aftermath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125" y="2411862"/>
            <a:ext cx="921324" cy="92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4200" y="3722225"/>
            <a:ext cx="1046348" cy="104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8599" y="2292450"/>
            <a:ext cx="997949" cy="99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6324" y="784199"/>
            <a:ext cx="1082099" cy="108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8125" y="3195485"/>
            <a:ext cx="1249224" cy="1249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 rot="1618030">
            <a:off x="5876540" y="3524193"/>
            <a:ext cx="917570" cy="3127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6622450" y="4444700"/>
            <a:ext cx="2391300" cy="40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 Summary Report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121450" y="2496762"/>
            <a:ext cx="1565699" cy="75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 statistics including time spent</a:t>
            </a:r>
          </a:p>
        </p:txBody>
      </p:sp>
      <p:sp>
        <p:nvSpPr>
          <p:cNvPr id="187" name="Shape 187"/>
          <p:cNvSpPr/>
          <p:nvPr/>
        </p:nvSpPr>
        <p:spPr>
          <a:xfrm rot="-8465821">
            <a:off x="2166168" y="3455296"/>
            <a:ext cx="607162" cy="2321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 rot="8573537">
            <a:off x="2240602" y="1900671"/>
            <a:ext cx="607145" cy="2321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215625" y="2292450"/>
            <a:ext cx="1362599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Lessons learned both positive and negative</a:t>
            </a:r>
          </a:p>
        </p:txBody>
      </p:sp>
      <p:sp>
        <p:nvSpPr>
          <p:cNvPr id="190" name="Shape 190"/>
          <p:cNvSpPr/>
          <p:nvPr/>
        </p:nvSpPr>
        <p:spPr>
          <a:xfrm>
            <a:off x="2669835" y="2756433"/>
            <a:ext cx="1185600" cy="2321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4032650" y="1063385"/>
            <a:ext cx="1515899" cy="56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Implementation Team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632325" y="4681650"/>
            <a:ext cx="3826200" cy="23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 Champion and Program Manager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1019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Epilogue: Does it Work?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301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Proposal process can be complicated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Sharing resources between departments can create bottlenecks 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The workflow requires persistent management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Legacy and orphaned projects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575" y="1026849"/>
            <a:ext cx="1710375" cy="17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030874" y="3308250"/>
            <a:ext cx="1451825" cy="14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Benefits	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Opportunities for stakeholders to evaluate projects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Opportunities for Library community involvement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Has produced successful outcomes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Outreach / promotion makes our work more visible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9050" y="1976300"/>
            <a:ext cx="1642326" cy="164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7171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Coming Attractions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688525"/>
            <a:ext cx="8229600" cy="277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Integrate with Duke Digital Repository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Reassess the proposal vetting process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Streamline publication process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Try to expand our team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Help the orphans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0025" y="3472350"/>
            <a:ext cx="1315424" cy="13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End!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868300" y="3200125"/>
            <a:ext cx="3899700" cy="1656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lang="en" sz="1800"/>
              <a:t>Molly Bragg</a:t>
            </a:r>
          </a:p>
          <a:p>
            <a:pPr algn="r" rtl="0">
              <a:spcBef>
                <a:spcPts val="0"/>
              </a:spcBef>
              <a:buNone/>
            </a:pPr>
            <a:r>
              <a:rPr lang="en" sz="1800"/>
              <a:t>Digital Collections Program Manager</a:t>
            </a:r>
          </a:p>
          <a:p>
            <a:pPr algn="r" rtl="0">
              <a:spcBef>
                <a:spcPts val="0"/>
              </a:spcBef>
              <a:buNone/>
            </a:pPr>
            <a:r>
              <a:rPr lang="en" sz="1800"/>
              <a:t>Duke University Libraries</a:t>
            </a:r>
          </a:p>
          <a:p>
            <a:pPr algn="r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molly.bragg@duke.edu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800"/>
              <a:t>919.660.5888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7900" y="3230487"/>
            <a:ext cx="1595874" cy="15958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457200" y="1300250"/>
            <a:ext cx="8303400" cy="12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http://library.duke.edu/digitalcollections/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Bitstreams Blog:  </a:t>
            </a:r>
            <a:r>
              <a:rPr lang="en" sz="2400" u="sng">
                <a:solidFill>
                  <a:schemeClr val="hlink"/>
                </a:solidFill>
                <a:hlinkClick r:id="rId6"/>
              </a:rPr>
              <a:t>https://blogs.library.duke.edu/bitstreams/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Twitter:  @dukedigitalcoll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Facebook:  http://www.facebook.com/dukedigitalcoll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295825" y="988350"/>
            <a:ext cx="84897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000" dirty="0"/>
              <a:t>All Icons from “The Noun Project”:  </a:t>
            </a:r>
            <a:r>
              <a:rPr lang="en" sz="1000" dirty="0">
                <a:hlinkClick r:id="rId3"/>
              </a:rPr>
              <a:t>http://thenounproject.com</a:t>
            </a:r>
            <a:r>
              <a:rPr lang="en" sz="1000" dirty="0" smtClean="0">
                <a:hlinkClick r:id="rId3"/>
              </a:rPr>
              <a:t>/</a:t>
            </a:r>
            <a:endParaRPr lang="en-US" sz="1000" dirty="0" smtClean="0"/>
          </a:p>
          <a:p>
            <a:pPr rtl="0">
              <a:spcBef>
                <a:spcPts val="0"/>
              </a:spcBef>
              <a:buNone/>
            </a:pPr>
            <a:r>
              <a:rPr lang="en-US" sz="1000" dirty="0" smtClean="0"/>
              <a:t>Many of the icons are in the public domain.  Below is a list of attributions for those that are not. </a:t>
            </a:r>
            <a:endParaRPr lang="en-US" sz="1000" dirty="0" smtClean="0"/>
          </a:p>
          <a:p>
            <a:pPr rtl="0">
              <a:spcBef>
                <a:spcPts val="0"/>
              </a:spcBef>
              <a:buNone/>
            </a:pPr>
            <a:endParaRPr lang="en-US" sz="1000" dirty="0" smtClean="0"/>
          </a:p>
          <a:p>
            <a:pPr marL="171450" indent="-171450">
              <a:buFont typeface="Arial"/>
              <a:buChar char="•"/>
            </a:pPr>
            <a:r>
              <a:rPr lang="en" sz="1000" dirty="0"/>
              <a:t>Conductor designed by </a:t>
            </a:r>
            <a:r>
              <a:rPr lang="en" sz="1000" dirty="0" smtClean="0">
                <a:hlinkClick r:id="rId4"/>
              </a:rPr>
              <a:t>Luis Prado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" sz="1000" dirty="0"/>
          </a:p>
          <a:p>
            <a:pPr marL="171450" indent="-171450">
              <a:buFont typeface="Arial"/>
              <a:buChar char="•"/>
            </a:pPr>
            <a:r>
              <a:rPr lang="en" sz="1000" dirty="0"/>
              <a:t>Work designed by </a:t>
            </a:r>
            <a:r>
              <a:rPr lang="en" sz="1000" dirty="0" smtClean="0">
                <a:hlinkClick r:id="rId6"/>
              </a:rPr>
              <a:t>Ainsley Wagoner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-US" sz="1000" dirty="0" smtClean="0"/>
          </a:p>
          <a:p>
            <a:pPr marL="171450" indent="-171450">
              <a:buFont typeface="Arial"/>
              <a:buChar char="•"/>
            </a:pPr>
            <a:r>
              <a:rPr lang="en" sz="1000" dirty="0" smtClean="0"/>
              <a:t>Programmer </a:t>
            </a:r>
            <a:r>
              <a:rPr lang="en" sz="1000" dirty="0"/>
              <a:t>designed by </a:t>
            </a:r>
            <a:r>
              <a:rPr lang="en" sz="1000" dirty="0" smtClean="0">
                <a:hlinkClick r:id="rId7"/>
              </a:rPr>
              <a:t>Hadi Davodpour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" sz="1000" dirty="0"/>
          </a:p>
          <a:p>
            <a:pPr marL="171450" indent="-171450">
              <a:buFont typeface="Arial"/>
              <a:buChar char="•"/>
            </a:pPr>
            <a:r>
              <a:rPr lang="en" sz="1000" dirty="0"/>
              <a:t>Scanner designed by </a:t>
            </a:r>
            <a:r>
              <a:rPr lang="en" sz="1000" dirty="0" smtClean="0">
                <a:hlinkClick r:id="rId8"/>
              </a:rPr>
              <a:t>Hussain Khalil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-US" sz="1000" dirty="0" smtClean="0"/>
          </a:p>
          <a:p>
            <a:pPr marL="171450" indent="-171450">
              <a:buFont typeface="Arial"/>
              <a:buChar char="•"/>
            </a:pPr>
            <a:r>
              <a:rPr lang="en" sz="1000" dirty="0" smtClean="0"/>
              <a:t>Project </a:t>
            </a:r>
            <a:r>
              <a:rPr lang="en" sz="1000" dirty="0"/>
              <a:t>designed by </a:t>
            </a:r>
            <a:r>
              <a:rPr lang="en" sz="1000" dirty="0" smtClean="0">
                <a:hlinkClick r:id="rId9"/>
              </a:rPr>
              <a:t>Kevin Laity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-US" sz="1000" dirty="0"/>
          </a:p>
          <a:p>
            <a:pPr marL="171450" indent="-171450">
              <a:buFont typeface="Arial"/>
              <a:buChar char="•"/>
            </a:pPr>
            <a:r>
              <a:rPr lang="en" sz="1000" dirty="0" smtClean="0"/>
              <a:t>Vhs </a:t>
            </a:r>
            <a:r>
              <a:rPr lang="en" sz="1000" dirty="0"/>
              <a:t>Tape designed by </a:t>
            </a:r>
            <a:r>
              <a:rPr lang="en" sz="1000" dirty="0" smtClean="0">
                <a:hlinkClick r:id="rId10"/>
              </a:rPr>
              <a:t>Mike Wirth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-US" sz="1000" dirty="0" smtClean="0"/>
          </a:p>
          <a:p>
            <a:pPr marL="171450" indent="-171450">
              <a:buFont typeface="Arial"/>
              <a:buChar char="•"/>
            </a:pPr>
            <a:r>
              <a:rPr lang="en" sz="1000" dirty="0" smtClean="0"/>
              <a:t>Light </a:t>
            </a:r>
            <a:r>
              <a:rPr lang="en" sz="1000" dirty="0"/>
              <a:t>Bulb by Shane David Kenna from The Noun Project</a:t>
            </a:r>
          </a:p>
          <a:p>
            <a:pPr marL="171450" lvl="0" indent="-171450">
              <a:buFont typeface="Arial"/>
              <a:buChar char="•"/>
            </a:pPr>
            <a:r>
              <a:rPr lang="en" sz="1000" dirty="0"/>
              <a:t>Meeting designed by </a:t>
            </a:r>
            <a:r>
              <a:rPr lang="en" sz="1000" dirty="0" smtClean="0">
                <a:hlinkClick r:id="rId11"/>
              </a:rPr>
              <a:t>Lance Hancock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" sz="1000" dirty="0"/>
          </a:p>
          <a:p>
            <a:pPr marL="171450" lvl="0" indent="-171450">
              <a:buFont typeface="Arial"/>
              <a:buChar char="•"/>
            </a:pPr>
            <a:r>
              <a:rPr lang="en" sz="1000" dirty="0"/>
              <a:t>Approved designed by </a:t>
            </a:r>
            <a:r>
              <a:rPr lang="en" sz="1000" dirty="0" smtClean="0">
                <a:hlinkClick r:id="rId12"/>
              </a:rPr>
              <a:t>Yazmin Alanis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" sz="1000" dirty="0"/>
          </a:p>
          <a:p>
            <a:pPr marL="171450" lvl="0" indent="-171450">
              <a:buSzPct val="137500"/>
              <a:buFont typeface="Arial"/>
              <a:buChar char="•"/>
            </a:pPr>
            <a:r>
              <a:rPr lang="en" sz="1000" dirty="0"/>
              <a:t>Teamwork designed by </a:t>
            </a:r>
            <a:r>
              <a:rPr lang="en" sz="1000" dirty="0" smtClean="0">
                <a:hlinkClick r:id="rId13"/>
              </a:rPr>
              <a:t>Yazzer Perez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" sz="1000" dirty="0"/>
          </a:p>
          <a:p>
            <a:pPr marL="171450" lvl="0" indent="-171450">
              <a:buSzPct val="137500"/>
              <a:buFont typeface="Arial"/>
              <a:buChar char="•"/>
            </a:pPr>
            <a:r>
              <a:rPr lang="en" sz="1000" dirty="0"/>
              <a:t>Folder designed by </a:t>
            </a:r>
            <a:r>
              <a:rPr lang="en" sz="1000" dirty="0" smtClean="0">
                <a:hlinkClick r:id="rId14"/>
              </a:rPr>
              <a:t>Olivier Guin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" sz="1000" dirty="0"/>
          </a:p>
          <a:p>
            <a:pPr marL="171450" lvl="0" indent="-171450">
              <a:buSzPct val="137500"/>
              <a:buFont typeface="Arial"/>
              <a:buChar char="•"/>
            </a:pPr>
            <a:r>
              <a:rPr lang="en" sz="1000" dirty="0"/>
              <a:t>Clipboard designed by </a:t>
            </a:r>
            <a:r>
              <a:rPr lang="en" sz="1000" dirty="0" smtClean="0">
                <a:hlinkClick r:id="rId15"/>
              </a:rPr>
              <a:t>Ilsur Aptukov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" sz="1000" dirty="0"/>
          </a:p>
          <a:p>
            <a:pPr marL="171450" lvl="0" indent="-171450">
              <a:buSzPct val="137500"/>
              <a:buFont typeface="Arial"/>
              <a:buChar char="•"/>
            </a:pPr>
            <a:r>
              <a:rPr lang="en" sz="1000" dirty="0"/>
              <a:t>Argument designed by </a:t>
            </a:r>
            <a:r>
              <a:rPr lang="en" sz="1000" dirty="0" smtClean="0">
                <a:hlinkClick r:id="rId16"/>
              </a:rPr>
              <a:t>Adam  Mullin</a:t>
            </a:r>
            <a:r>
              <a:rPr lang="en" sz="1000" dirty="0" smtClean="0"/>
              <a:t> </a:t>
            </a:r>
            <a:r>
              <a:rPr lang="en" sz="1000" dirty="0"/>
              <a:t>from </a:t>
            </a:r>
            <a:r>
              <a:rPr lang="en" sz="1000" dirty="0" smtClean="0"/>
              <a:t>the</a:t>
            </a:r>
            <a:r>
              <a:rPr lang="en-US" sz="1000" dirty="0" smtClean="0"/>
              <a:t> </a:t>
            </a:r>
            <a:r>
              <a:rPr lang="en" sz="1000" dirty="0" smtClean="0">
                <a:hlinkClick r:id="rId5"/>
              </a:rPr>
              <a:t>Noun Project</a:t>
            </a:r>
            <a:endParaRPr lang="en-US" sz="1000" dirty="0" smtClean="0"/>
          </a:p>
          <a:p>
            <a:pPr marL="171450" lvl="0" indent="-171450">
              <a:buSzPct val="137500"/>
              <a:buFont typeface="Arial"/>
              <a:buChar char="•"/>
            </a:pPr>
            <a:r>
              <a:rPr lang="en" sz="1000" dirty="0" smtClean="0"/>
              <a:t>Ribbon </a:t>
            </a:r>
            <a:r>
              <a:rPr lang="en" sz="1000" dirty="0"/>
              <a:t>designed by </a:t>
            </a:r>
            <a:r>
              <a:rPr lang="en" sz="1000" dirty="0" smtClean="0">
                <a:hlinkClick r:id="rId17"/>
              </a:rPr>
              <a:t>Nicolò Bertoncin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-US" sz="1000" dirty="0" smtClean="0"/>
          </a:p>
          <a:p>
            <a:pPr marL="171450" lvl="0" indent="-171450">
              <a:buSzPct val="137500"/>
              <a:buFont typeface="Arial"/>
              <a:buChar char="•"/>
            </a:pPr>
            <a:r>
              <a:rPr lang="en" sz="1000" dirty="0" smtClean="0"/>
              <a:t>Sisyphus </a:t>
            </a:r>
            <a:r>
              <a:rPr lang="en" sz="1000" dirty="0"/>
              <a:t>designed by </a:t>
            </a:r>
            <a:r>
              <a:rPr lang="en" sz="1000" dirty="0" smtClean="0">
                <a:hlinkClick r:id="rId18"/>
              </a:rPr>
              <a:t>Nikolay Necheuhin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-US" sz="1000" dirty="0" smtClean="0"/>
          </a:p>
          <a:p>
            <a:pPr marL="171450" lvl="0" indent="-171450">
              <a:buSzPct val="137500"/>
              <a:buFont typeface="Arial"/>
              <a:buChar char="•"/>
            </a:pPr>
            <a:r>
              <a:rPr lang="en" sz="1000" dirty="0" smtClean="0"/>
              <a:t>Traveler </a:t>
            </a:r>
            <a:r>
              <a:rPr lang="en" sz="1000" dirty="0"/>
              <a:t>designed by </a:t>
            </a:r>
            <a:r>
              <a:rPr lang="en" sz="1000" dirty="0" smtClean="0">
                <a:hlinkClick r:id="rId19"/>
              </a:rPr>
              <a:t>Nick Abrams</a:t>
            </a:r>
            <a:r>
              <a:rPr lang="en" sz="1000" dirty="0" smtClean="0"/>
              <a:t> </a:t>
            </a:r>
            <a:r>
              <a:rPr lang="en" sz="1000" dirty="0"/>
              <a:t>from the </a:t>
            </a:r>
            <a:r>
              <a:rPr lang="en" sz="1000" dirty="0" smtClean="0">
                <a:hlinkClick r:id="rId5"/>
              </a:rPr>
              <a:t>Noun Project</a:t>
            </a:r>
            <a:endParaRPr lang="en" sz="1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Prologue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71175" y="205975"/>
            <a:ext cx="87902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Digitization at Duke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97475" y="1037848"/>
            <a:ext cx="4351199" cy="356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Digital Production Center established: 2005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Still image, video and audio digitization capabilities.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Digitization project types: preservation, patron requests, digital collections projects, other.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Began publishing digital images in late 1990s.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Designed our interface (Tripod) inhouse starting in 2007. The current version launched in 2011.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8675" y="1400712"/>
            <a:ext cx="4351150" cy="288917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175" y="207237"/>
            <a:ext cx="6524225" cy="472902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6" name="Shape 46"/>
          <p:cNvSpPr txBox="1"/>
          <p:nvPr/>
        </p:nvSpPr>
        <p:spPr>
          <a:xfrm>
            <a:off x="4607300" y="4337450"/>
            <a:ext cx="4190999" cy="444600"/>
          </a:xfrm>
          <a:prstGeom prst="rect">
            <a:avLst/>
          </a:prstGeom>
          <a:solidFill>
            <a:schemeClr val="lt1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http://library.duke.edu/digitalcollections/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88775" y="205975"/>
            <a:ext cx="8530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Digital Collections Cast of Characters</a:t>
            </a:r>
          </a:p>
        </p:txBody>
      </p:sp>
      <p:sp>
        <p:nvSpPr>
          <p:cNvPr id="52" name="Shape 52"/>
          <p:cNvSpPr/>
          <p:nvPr/>
        </p:nvSpPr>
        <p:spPr>
          <a:xfrm>
            <a:off x="2075525" y="3386925"/>
            <a:ext cx="587400" cy="18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800" y="1593725"/>
            <a:ext cx="513300" cy="5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675" y="2213375"/>
            <a:ext cx="661425" cy="6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6100" y="2213362"/>
            <a:ext cx="661425" cy="6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2300" y="3180237"/>
            <a:ext cx="661425" cy="6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1252325" y="4032125"/>
            <a:ext cx="4203300" cy="7944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DPPS Scope: Digitization, Publication, Program Management, Library website and User Interface design for Digital collections and Finding aids. </a:t>
            </a:r>
          </a:p>
        </p:txBody>
      </p:sp>
      <p:sp>
        <p:nvSpPr>
          <p:cNvPr id="58" name="Shape 58"/>
          <p:cNvSpPr/>
          <p:nvPr/>
        </p:nvSpPr>
        <p:spPr>
          <a:xfrm>
            <a:off x="306550" y="1431512"/>
            <a:ext cx="1632900" cy="9071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DUL Information and Technology Services</a:t>
            </a:r>
          </a:p>
        </p:txBody>
      </p:sp>
      <p:sp>
        <p:nvSpPr>
          <p:cNvPr id="59" name="Shape 59"/>
          <p:cNvSpPr/>
          <p:nvPr/>
        </p:nvSpPr>
        <p:spPr>
          <a:xfrm>
            <a:off x="687537" y="2568625"/>
            <a:ext cx="1251899" cy="12335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Digital Projects and Production Services Department</a:t>
            </a:r>
          </a:p>
        </p:txBody>
      </p:sp>
      <p:sp>
        <p:nvSpPr>
          <p:cNvPr id="60" name="Shape 60"/>
          <p:cNvSpPr/>
          <p:nvPr/>
        </p:nvSpPr>
        <p:spPr>
          <a:xfrm>
            <a:off x="6166075" y="1644458"/>
            <a:ext cx="2213400" cy="79440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David M. Rubenstein Rare Book &amp; Manuscript Library</a:t>
            </a:r>
          </a:p>
        </p:txBody>
      </p:sp>
      <p:sp>
        <p:nvSpPr>
          <p:cNvPr id="61" name="Shape 61"/>
          <p:cNvSpPr/>
          <p:nvPr/>
        </p:nvSpPr>
        <p:spPr>
          <a:xfrm>
            <a:off x="6166075" y="2543887"/>
            <a:ext cx="2213400" cy="66150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DUL Subject and International Area Studies Librarians</a:t>
            </a:r>
          </a:p>
        </p:txBody>
      </p:sp>
      <p:sp>
        <p:nvSpPr>
          <p:cNvPr id="62" name="Shape 62"/>
          <p:cNvSpPr/>
          <p:nvPr/>
        </p:nvSpPr>
        <p:spPr>
          <a:xfrm>
            <a:off x="6166075" y="3319500"/>
            <a:ext cx="2213400" cy="553499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Digital Scholarship Services</a:t>
            </a:r>
          </a:p>
        </p:txBody>
      </p:sp>
      <p:sp>
        <p:nvSpPr>
          <p:cNvPr id="63" name="Shape 63"/>
          <p:cNvSpPr/>
          <p:nvPr/>
        </p:nvSpPr>
        <p:spPr>
          <a:xfrm>
            <a:off x="6166062" y="3987087"/>
            <a:ext cx="2213400" cy="435599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Conservation Services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0500" y="3075387"/>
            <a:ext cx="794372" cy="79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1175" y="3143225"/>
            <a:ext cx="587376" cy="5873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306550" y="1010000"/>
            <a:ext cx="1632900" cy="41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Major Players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093850" y="908800"/>
            <a:ext cx="2213400" cy="5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Project Stakeholders and Partners</a:t>
            </a:r>
          </a:p>
        </p:txBody>
      </p:sp>
      <p:sp>
        <p:nvSpPr>
          <p:cNvPr id="68" name="Shape 68"/>
          <p:cNvSpPr/>
          <p:nvPr/>
        </p:nvSpPr>
        <p:spPr>
          <a:xfrm rot="5400000">
            <a:off x="194050" y="2552799"/>
            <a:ext cx="640799" cy="2343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2075525" y="2871950"/>
            <a:ext cx="587400" cy="18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4132012" y="1842125"/>
            <a:ext cx="1145700" cy="2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/>
              <a:t>Department Head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925675" y="2273975"/>
            <a:ext cx="1092300" cy="58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000"/>
              <a:t>2 Developers, </a:t>
            </a:r>
          </a:p>
          <a:p>
            <a:pPr>
              <a:spcBef>
                <a:spcPts val="0"/>
              </a:spcBef>
              <a:buNone/>
            </a:pPr>
            <a:r>
              <a:rPr lang="en" sz="1000"/>
              <a:t>1 Program Manager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063375" y="3246862"/>
            <a:ext cx="876300" cy="38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/>
              <a:t>Digitization Specialists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69649" y="2244600"/>
            <a:ext cx="587376" cy="58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37875" y="1553198"/>
            <a:ext cx="8229600" cy="1275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Duke Digital Collections Workflow,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 Five Chapters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Chapter I:  Inspiration Strikes 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74" y="1799722"/>
            <a:ext cx="1328799" cy="1328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4512" y="3317937"/>
            <a:ext cx="1328799" cy="13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 rot="-1144">
            <a:off x="1913617" y="2011683"/>
            <a:ext cx="901500" cy="22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625" y="1031398"/>
            <a:ext cx="928500" cy="9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0875" y="1386429"/>
            <a:ext cx="797826" cy="79784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 rot="8720974">
            <a:off x="3669359" y="3164374"/>
            <a:ext cx="704928" cy="2266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7012200" y="4231625"/>
            <a:ext cx="2131800" cy="28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Digital Project Proposal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471275" y="2743300"/>
            <a:ext cx="1786199" cy="38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 Champion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540900" y="1433625"/>
            <a:ext cx="1640400" cy="5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Review DUL Collection 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4675" y="1984413"/>
            <a:ext cx="959399" cy="95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05325" y="3633775"/>
            <a:ext cx="1239900" cy="12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 rot="-1144">
            <a:off x="4577003" y="4185751"/>
            <a:ext cx="901500" cy="22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6472800" y="1584675"/>
            <a:ext cx="2418899" cy="7980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Anyone in Duke University Libraries can propose a digital collection project.  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894400" y="4483900"/>
            <a:ext cx="1479899" cy="28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822225" y="3907950"/>
            <a:ext cx="1883099" cy="7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Meet with Digital Collections Program Manager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746397" y="2266637"/>
            <a:ext cx="550853" cy="55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Chapter II:  Vetting the Proposal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75" y="2188625"/>
            <a:ext cx="948023" cy="9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3851" y="1743814"/>
            <a:ext cx="1655874" cy="165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 rot="1144">
            <a:off x="2073357" y="2549387"/>
            <a:ext cx="901200" cy="226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1144">
            <a:off x="5789019" y="2458512"/>
            <a:ext cx="901200" cy="2264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2075" y="2018899"/>
            <a:ext cx="1107848" cy="110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1550" y="3856600"/>
            <a:ext cx="901200" cy="9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697525" y="3210400"/>
            <a:ext cx="1375800" cy="29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Digital Project Proposal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599700" y="3228550"/>
            <a:ext cx="1610100" cy="6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Advisory Council for Digital Collections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7032075" y="3228550"/>
            <a:ext cx="1251899" cy="42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Approved Proposal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267375" y="4458400"/>
            <a:ext cx="1754700" cy="29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 Champion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50450" y="306850"/>
            <a:ext cx="88431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dirty="0"/>
              <a:t>Chapter III: Feasibility and Implementation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title" idx="2"/>
          </p:nvPr>
        </p:nvSpPr>
        <p:spPr>
          <a:xfrm>
            <a:off x="913650" y="4375825"/>
            <a:ext cx="7442999" cy="606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Digital Collections [Allstar] Implementation Team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149" y="2173712"/>
            <a:ext cx="661425" cy="6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3662" y="3045700"/>
            <a:ext cx="566399" cy="56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400275" y="3106600"/>
            <a:ext cx="1232099" cy="4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Conservator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93900" y="2350000"/>
            <a:ext cx="2444699" cy="40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Digital Projects Developers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425" y="2144075"/>
            <a:ext cx="661425" cy="6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1144037" y="1463975"/>
            <a:ext cx="2131800" cy="49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Digital Collections Program Manager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025" y="2144075"/>
            <a:ext cx="661425" cy="6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6127100" y="2301250"/>
            <a:ext cx="2131800" cy="60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Metadata Archivist, Rubenstein Library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4150" y="1463975"/>
            <a:ext cx="606299" cy="60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6045600" y="1622137"/>
            <a:ext cx="1923299" cy="40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Digitization Specialist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9025" y="3073250"/>
            <a:ext cx="606299" cy="6062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6127100" y="3093187"/>
            <a:ext cx="2131800" cy="5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Basecamp, project management tool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3896" y="3678600"/>
            <a:ext cx="797450" cy="7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6462375" y="4158700"/>
            <a:ext cx="1868700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 Champion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03712" y="1463975"/>
            <a:ext cx="606299" cy="60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728</Words>
  <Application>Microsoft Macintosh PowerPoint</Application>
  <PresentationFormat>On-screen Show (16:9)</PresentationFormat>
  <Paragraphs>145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simple-light</vt:lpstr>
      <vt:lpstr>The Blue Devil is in the Details**</vt:lpstr>
      <vt:lpstr>Prologue</vt:lpstr>
      <vt:lpstr>Digitization at Duke</vt:lpstr>
      <vt:lpstr>PowerPoint Presentation</vt:lpstr>
      <vt:lpstr>Digital Collections Cast of Characters</vt:lpstr>
      <vt:lpstr>Duke Digital Collections Workflow,  in Five Chapters</vt:lpstr>
      <vt:lpstr>Chapter I:  Inspiration Strikes </vt:lpstr>
      <vt:lpstr>Chapter II:  Vetting the Proposal</vt:lpstr>
      <vt:lpstr>Chapter III: Feasibility and Implementation</vt:lpstr>
      <vt:lpstr>PowerPoint Presentation</vt:lpstr>
      <vt:lpstr>Chapter IV: The Thrilling Conclusion</vt:lpstr>
      <vt:lpstr>Chapter V:  The Aftermath</vt:lpstr>
      <vt:lpstr>Epilogue: Does it Work?</vt:lpstr>
      <vt:lpstr>Challenges</vt:lpstr>
      <vt:lpstr>Benefits </vt:lpstr>
      <vt:lpstr>Coming Attractions</vt:lpstr>
      <vt:lpstr>The End!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Blue Devil is in the Details**</dc:title>
  <cp:lastModifiedBy>Molly Bragg</cp:lastModifiedBy>
  <cp:revision>7</cp:revision>
  <dcterms:modified xsi:type="dcterms:W3CDTF">2014-08-18T17:57:01Z</dcterms:modified>
</cp:coreProperties>
</file>