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135" r:id="rId2"/>
  </p:sldMasterIdLst>
  <p:notesMasterIdLst>
    <p:notesMasterId r:id="rId80"/>
  </p:notesMasterIdLst>
  <p:handoutMasterIdLst>
    <p:handoutMasterId r:id="rId81"/>
  </p:handoutMasterIdLst>
  <p:sldIdLst>
    <p:sldId id="256" r:id="rId3"/>
    <p:sldId id="368" r:id="rId4"/>
    <p:sldId id="369" r:id="rId5"/>
    <p:sldId id="370" r:id="rId6"/>
    <p:sldId id="407" r:id="rId7"/>
    <p:sldId id="409" r:id="rId8"/>
    <p:sldId id="374" r:id="rId9"/>
    <p:sldId id="273" r:id="rId10"/>
    <p:sldId id="383" r:id="rId11"/>
    <p:sldId id="277" r:id="rId12"/>
    <p:sldId id="284" r:id="rId13"/>
    <p:sldId id="260" r:id="rId14"/>
    <p:sldId id="312" r:id="rId15"/>
    <p:sldId id="317" r:id="rId16"/>
    <p:sldId id="318" r:id="rId17"/>
    <p:sldId id="308" r:id="rId18"/>
    <p:sldId id="375" r:id="rId19"/>
    <p:sldId id="410" r:id="rId20"/>
    <p:sldId id="411" r:id="rId21"/>
    <p:sldId id="412" r:id="rId22"/>
    <p:sldId id="413" r:id="rId23"/>
    <p:sldId id="414" r:id="rId24"/>
    <p:sldId id="319" r:id="rId25"/>
    <p:sldId id="278" r:id="rId26"/>
    <p:sldId id="356" r:id="rId27"/>
    <p:sldId id="316" r:id="rId28"/>
    <p:sldId id="289" r:id="rId29"/>
    <p:sldId id="259" r:id="rId30"/>
    <p:sldId id="264" r:id="rId31"/>
    <p:sldId id="391" r:id="rId32"/>
    <p:sldId id="361" r:id="rId33"/>
    <p:sldId id="340" r:id="rId34"/>
    <p:sldId id="359" r:id="rId35"/>
    <p:sldId id="390" r:id="rId36"/>
    <p:sldId id="299" r:id="rId37"/>
    <p:sldId id="322" r:id="rId38"/>
    <p:sldId id="323" r:id="rId39"/>
    <p:sldId id="324" r:id="rId40"/>
    <p:sldId id="378" r:id="rId41"/>
    <p:sldId id="388" r:id="rId42"/>
    <p:sldId id="389" r:id="rId43"/>
    <p:sldId id="266" r:id="rId44"/>
    <p:sldId id="327" r:id="rId45"/>
    <p:sldId id="292" r:id="rId46"/>
    <p:sldId id="287" r:id="rId47"/>
    <p:sldId id="379" r:id="rId48"/>
    <p:sldId id="326" r:id="rId49"/>
    <p:sldId id="365" r:id="rId50"/>
    <p:sldId id="332" r:id="rId51"/>
    <p:sldId id="335" r:id="rId52"/>
    <p:sldId id="405" r:id="rId53"/>
    <p:sldId id="406" r:id="rId54"/>
    <p:sldId id="331" r:id="rId55"/>
    <p:sldId id="336" r:id="rId56"/>
    <p:sldId id="343" r:id="rId57"/>
    <p:sldId id="342" r:id="rId58"/>
    <p:sldId id="329" r:id="rId59"/>
    <p:sldId id="330" r:id="rId60"/>
    <p:sldId id="268" r:id="rId61"/>
    <p:sldId id="387" r:id="rId62"/>
    <p:sldId id="384" r:id="rId63"/>
    <p:sldId id="385" r:id="rId64"/>
    <p:sldId id="392" r:id="rId65"/>
    <p:sldId id="269" r:id="rId66"/>
    <p:sldId id="270" r:id="rId67"/>
    <p:sldId id="297" r:id="rId68"/>
    <p:sldId id="396" r:id="rId69"/>
    <p:sldId id="393" r:id="rId70"/>
    <p:sldId id="397" r:id="rId71"/>
    <p:sldId id="398" r:id="rId72"/>
    <p:sldId id="399" r:id="rId73"/>
    <p:sldId id="400" r:id="rId74"/>
    <p:sldId id="401" r:id="rId75"/>
    <p:sldId id="402" r:id="rId76"/>
    <p:sldId id="403" r:id="rId77"/>
    <p:sldId id="394" r:id="rId78"/>
    <p:sldId id="366" r:id="rId7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227" autoAdjust="0"/>
    <p:restoredTop sz="93011" autoAdjust="0"/>
  </p:normalViewPr>
  <p:slideViewPr>
    <p:cSldViewPr>
      <p:cViewPr>
        <p:scale>
          <a:sx n="70" d="100"/>
          <a:sy n="70" d="100"/>
        </p:scale>
        <p:origin x="-1934" y="-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3BD13-2AC9-40B9-B71B-D7FAA2F242A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B3CAB0-7532-4539-BA1A-6CFC157E7839}" type="pres">
      <dgm:prSet presAssocID="{3313BD13-2AC9-40B9-B71B-D7FAA2F242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D8296023-671E-46DC-B4CB-9A45CE71626D}" type="presOf" srcId="{3313BD13-2AC9-40B9-B71B-D7FAA2F242AB}" destId="{38B3CAB0-7532-4539-BA1A-6CFC157E7839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08C064B-F2FB-403E-AB0C-7B512FB66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19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C68DF9-1CB8-4CFE-AC5B-6A582F23FBDF}" type="datetimeFigureOut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0454C96-2BEC-4963-81D9-7E02E1692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286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54C96-2BEC-4963-81D9-7E02E1692EB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55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FDC1B0-08A0-4379-8DB6-D86C6DF998E5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6840E0-1251-471C-8052-9F2A7A6EF865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5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7FFEB4-7D47-419C-B900-28373279191C}" type="slidenum">
              <a:rPr lang="en-US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9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1A8A1E-7FB8-4E25-A70B-B645AFB24D40}" type="slidenum">
              <a:rPr lang="en-US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9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Highlights/concerns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E39507-D059-4309-A069-B51E5EFB729A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132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127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06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688B-BC7F-4795-A61C-E2B27E12F998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62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DPS COLOR SEAL Tran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22"/>
          <p:cNvSpPr txBox="1">
            <a:spLocks noChangeArrowheads="1"/>
          </p:cNvSpPr>
          <p:nvPr userDrawn="1"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84C8B-55BE-44D6-8246-572F95195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DPS COLOR SEAL Tran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22"/>
          <p:cNvSpPr txBox="1">
            <a:spLocks noChangeArrowheads="1"/>
          </p:cNvSpPr>
          <p:nvPr userDrawn="1"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  <p:sp>
        <p:nvSpPr>
          <p:cNvPr id="10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 ____  _____ ____ ______</a:t>
            </a:r>
          </a:p>
          <a:p>
            <a:pPr marL="0" lvl="1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  <a:p>
            <a:pPr marL="0" lvl="2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4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</p:txBody>
      </p:sp>
      <p:sp>
        <p:nvSpPr>
          <p:cNvPr id="11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Click to edit Master text styles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Second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Third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Fifth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0721-8FFD-4EE1-8A48-B972451FB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DPS COLOR SEAL Tran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22"/>
          <p:cNvSpPr txBox="1">
            <a:spLocks noChangeArrowheads="1"/>
          </p:cNvSpPr>
          <p:nvPr userDrawn="1"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  <p:sp>
        <p:nvSpPr>
          <p:cNvPr id="10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 ____  _____ ____ ______</a:t>
            </a:r>
          </a:p>
          <a:p>
            <a:pPr marL="0" lvl="1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  <a:p>
            <a:pPr marL="0" lvl="2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4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</p:txBody>
      </p:sp>
      <p:sp>
        <p:nvSpPr>
          <p:cNvPr id="11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Click to edit Master text styles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Second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Third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Fifth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Fourth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80D8-FD81-431B-A591-10ACF1C5B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98F5-E970-40A9-9EF9-9226FFD08922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6A73-11F2-4FA6-A3FF-63423372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29B8-5607-4D9A-A5DB-0C93F13C5159}" type="datetime1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85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77000"/>
            <a:ext cx="2133600" cy="381000"/>
          </a:xfrm>
        </p:spPr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E1D086-BADA-4C95-B551-4D47AA6C5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858000" y="6492875"/>
            <a:ext cx="2133600" cy="365125"/>
          </a:xfrm>
        </p:spPr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C23D93-47C7-4530-A6B1-3E0EE0F5B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D8E5E6C-E490-4118-A698-1CD92D35E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4D3B8A-5D28-499B-96A4-03AAF7A94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BC1A6F-D949-4E56-9C2D-FD7EDB40A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FCE7B8-FAD4-4DD6-BBAE-0CC0559F1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62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DPS COLOR SEAL Tran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22"/>
          <p:cNvSpPr txBox="1">
            <a:spLocks noChangeArrowheads="1"/>
          </p:cNvSpPr>
          <p:nvPr userDrawn="1"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261D-73FB-4F94-A5D5-C114607E7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45743BF-9367-4340-8300-4DDB89324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2B6DC6-CA1C-48EC-813F-B656863E0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93A6BB-CB94-416B-80A3-D52D24D0A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26E3EDF-1423-46D8-A8CC-87A9C2450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3920146-A2FB-486C-8B6C-0B0EACC70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DPS COLOR SEAL Tran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22"/>
          <p:cNvSpPr txBox="1">
            <a:spLocks noChangeArrowheads="1"/>
          </p:cNvSpPr>
          <p:nvPr userDrawn="1"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  <p:sp>
        <p:nvSpPr>
          <p:cNvPr id="10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 ____  _____ ____ ______</a:t>
            </a:r>
          </a:p>
          <a:p>
            <a:pPr marL="0" lvl="1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  <a:p>
            <a:pPr marL="0" lvl="2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4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</p:txBody>
      </p:sp>
      <p:sp>
        <p:nvSpPr>
          <p:cNvPr id="11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Click to edit Master text styles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Second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Third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Fifth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7DEBA-F504-4C38-8E1E-0483F7EDB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62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DPS COLOR SEAL Tran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22"/>
          <p:cNvSpPr txBox="1">
            <a:spLocks noChangeArrowheads="1"/>
          </p:cNvSpPr>
          <p:nvPr userDrawn="1"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7A23-412D-46A5-BCE7-047490AD8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162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 descr="DPS COLOR SEAL Tran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22"/>
          <p:cNvSpPr txBox="1">
            <a:spLocks noChangeArrowheads="1"/>
          </p:cNvSpPr>
          <p:nvPr userDrawn="1"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  <p:sp>
        <p:nvSpPr>
          <p:cNvPr id="13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 ____  _____ ____ ______</a:t>
            </a:r>
          </a:p>
          <a:p>
            <a:pPr marL="0" lvl="1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  <a:p>
            <a:pPr marL="0" lvl="2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4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</p:txBody>
      </p:sp>
      <p:sp>
        <p:nvSpPr>
          <p:cNvPr id="14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Click to edit Master text styles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Second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Third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Fifth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CEBA-9278-42C4-8384-4C7DE5EDF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 rot="162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 descr="DPS COLOR SEAL Tran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22"/>
          <p:cNvSpPr txBox="1">
            <a:spLocks noChangeArrowheads="1"/>
          </p:cNvSpPr>
          <p:nvPr userDrawn="1"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  <p:sp>
        <p:nvSpPr>
          <p:cNvPr id="9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 ____  _____ ____ ______</a:t>
            </a:r>
          </a:p>
          <a:p>
            <a:pPr marL="0" lvl="1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  <a:p>
            <a:pPr marL="0" lvl="2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4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</p:txBody>
      </p:sp>
      <p:sp>
        <p:nvSpPr>
          <p:cNvPr id="10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Click to edit Master text styles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Second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Third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Fifth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725F-5B2A-4818-87AD-B30820066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 rot="162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DPS COLOR SEAL Tran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22"/>
          <p:cNvSpPr txBox="1">
            <a:spLocks noChangeArrowheads="1"/>
          </p:cNvSpPr>
          <p:nvPr userDrawn="1"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  <p:sp>
        <p:nvSpPr>
          <p:cNvPr id="8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 ____  _____ ____ ______</a:t>
            </a:r>
          </a:p>
          <a:p>
            <a:pPr marL="0" lvl="1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  <a:p>
            <a:pPr marL="0" lvl="2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4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</p:txBody>
      </p:sp>
      <p:sp>
        <p:nvSpPr>
          <p:cNvPr id="9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Click to edit Master text styles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Second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Third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Fifth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Fourth level</a:t>
            </a:r>
          </a:p>
        </p:txBody>
      </p:sp>
      <p:sp>
        <p:nvSpPr>
          <p:cNvPr id="10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DC89-48E3-4A15-866D-9F7447D6B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 rot="162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DPS COLOR SEAL Tran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  <p:sp>
        <p:nvSpPr>
          <p:cNvPr id="11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 ____  _____ ____ ______</a:t>
            </a:r>
          </a:p>
          <a:p>
            <a:pPr marL="0" lvl="1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  <a:p>
            <a:pPr marL="0" lvl="2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4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</p:txBody>
      </p:sp>
      <p:sp>
        <p:nvSpPr>
          <p:cNvPr id="12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Click to edit Master text styles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Second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Third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Fifth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BDB2B-AF7D-4C8A-86E8-977EBB2FF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 rot="162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DPS COLOR SEAL Tran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  <p:sp>
        <p:nvSpPr>
          <p:cNvPr id="11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 ____  _____ ____ ______</a:t>
            </a:r>
          </a:p>
          <a:p>
            <a:pPr marL="0" lvl="1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  <a:p>
            <a:pPr marL="0" lvl="2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4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 _____</a:t>
            </a:r>
          </a:p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 _____ _____</a:t>
            </a:r>
          </a:p>
        </p:txBody>
      </p:sp>
      <p:sp>
        <p:nvSpPr>
          <p:cNvPr id="12" name="Text Placeholder 2"/>
          <p:cNvSpPr>
            <a:spLocks noGrp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3" algn="r">
              <a:defRPr/>
            </a:pP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Click to edit Master text styles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Second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Third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Fifth level</a:t>
            </a:r>
            <a:br>
              <a:rPr lang="en-US" altLang="en-US" sz="4400" i="1" smtClean="0">
                <a:solidFill>
                  <a:schemeClr val="tx2"/>
                </a:solidFill>
                <a:ea typeface="+mn-ea"/>
              </a:rPr>
            </a:br>
            <a:r>
              <a:rPr lang="en-US" altLang="en-US" sz="4400" i="1" smtClean="0">
                <a:solidFill>
                  <a:schemeClr val="tx2"/>
                </a:solidFill>
                <a:ea typeface="+mn-ea"/>
              </a:rPr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3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3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141E-80FC-49D7-B1B3-607E3B28E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DA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B0271B8-B939-4E35-B996-BF49A5D78835}" type="datetimeFigureOut">
              <a:rPr lang="en-US" altLang="en-US"/>
              <a:pPr>
                <a:defRPr/>
              </a:pPr>
              <a:t>10/3/2017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DA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2C55F4-A852-40F1-A69A-7C50781A2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-54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15" descr="DPS COLOR SEAL Trans.t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5" name="TextBox 16"/>
          <p:cNvSpPr txBox="1">
            <a:spLocks noChangeArrowheads="1"/>
          </p:cNvSpPr>
          <p:nvPr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  <p:sldLayoutId id="2147484807" r:id="rId12"/>
    <p:sldLayoutId id="2147484808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55A7F05-D8F2-48AF-BE1F-52EB2ED23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-5400000">
            <a:off x="4267200" y="1905000"/>
            <a:ext cx="609600" cy="9144000"/>
          </a:xfrm>
          <a:prstGeom prst="rect">
            <a:avLst/>
          </a:prstGeom>
          <a:gradFill rotWithShape="0">
            <a:gsLst>
              <a:gs pos="0">
                <a:srgbClr val="3D6696"/>
              </a:gs>
              <a:gs pos="53000">
                <a:srgbClr val="3D6696"/>
              </a:gs>
              <a:gs pos="100000">
                <a:srgbClr val="000714"/>
              </a:gs>
            </a:gsLst>
            <a:lin ang="3000000"/>
          </a:gradFill>
          <a:ln>
            <a:noFill/>
          </a:ln>
          <a:effectLst>
            <a:outerShdw blurRad="101600" dist="38100" dir="16200000" sx="103000" sy="103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4381500" y="2095500"/>
            <a:ext cx="381000" cy="9144000"/>
          </a:xfrm>
          <a:prstGeom prst="rect">
            <a:avLst/>
          </a:prstGeom>
          <a:gradFill>
            <a:gsLst>
              <a:gs pos="28000">
                <a:srgbClr val="9E0000"/>
              </a:gs>
              <a:gs pos="71000">
                <a:srgbClr val="580000"/>
              </a:gs>
            </a:gsLst>
            <a:lin ang="30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6200000" flipH="1">
            <a:off x="4548981" y="1920082"/>
            <a:ext cx="46037" cy="9144000"/>
          </a:xfrm>
          <a:prstGeom prst="rect">
            <a:avLst/>
          </a:prstGeom>
          <a:gradFill flip="none" rotWithShape="1">
            <a:gsLst>
              <a:gs pos="91000">
                <a:schemeClr val="bg1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 descr="DPS COLOR SEAL Trans.t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90" y="6153090"/>
            <a:ext cx="689610" cy="689610"/>
          </a:xfrm>
          <a:prstGeom prst="ellipse">
            <a:avLst/>
          </a:prstGeom>
          <a:ln>
            <a:noFill/>
          </a:ln>
          <a:effectLst>
            <a:outerShdw blurRad="139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2061" name="TextBox 28"/>
          <p:cNvSpPr txBox="1">
            <a:spLocks noChangeArrowheads="1"/>
          </p:cNvSpPr>
          <p:nvPr/>
        </p:nvSpPr>
        <p:spPr bwMode="auto">
          <a:xfrm>
            <a:off x="914400" y="6142038"/>
            <a:ext cx="548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800" smtClean="0">
                <a:solidFill>
                  <a:srgbClr val="FFC000"/>
                </a:solidFill>
                <a:latin typeface="Minion Pro"/>
                <a:ea typeface="+mn-ea"/>
                <a:cs typeface="Segoe UI" pitchFamily="34" charset="0"/>
              </a:rPr>
              <a:t>Texas Department of Public Safety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4400" y="6457890"/>
            <a:ext cx="6248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0" hangingPunct="0">
              <a:defRPr/>
            </a:pPr>
            <a:r>
              <a:rPr lang="en-US" sz="2000" b="1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inion Pro" pitchFamily="18" charset="0"/>
                <a:ea typeface="+mn-ea"/>
                <a:cs typeface="Segoe UI" pitchFamily="34" charset="0"/>
              </a:rPr>
              <a:t>DIVISION OF EMERGENCY MANAGEMENT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b.com/get-a-duns-number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DEMRecovery.rpa@dps.texas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DEMRECOVERY.RPA@DPS.TEXAS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.gov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.gov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valerie.blanton@dps.texas.gov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TDEM-Mitigation@DPS.Texas.Gov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ee.fema.gov/#organizationrequest/form/45BCFFD6-0548-403D-A313-70EF75978ED2" TargetMode="External"/><Relationship Id="rId2" Type="http://schemas.openxmlformats.org/officeDocument/2006/relationships/hyperlink" Target="mailto:support@pagrants.fema.gov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grants.fema.gov/" TargetMode="External"/><Relationship Id="rId4" Type="http://schemas.openxmlformats.org/officeDocument/2006/relationships/hyperlink" Target="mailto:FEMA-PA-Support@FEMA.DHS.Gov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ee.fema.gov/" TargetMode="External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.xlsx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tdemstorage.dps.texas.gov:5001/sharing/WbweF9o5l" TargetMode="External"/><Relationship Id="rId2" Type="http://schemas.openxmlformats.org/officeDocument/2006/relationships/hyperlink" Target="mailto:TDEM.applicants@dps.texas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62000" y="228600"/>
            <a:ext cx="7772400" cy="1524000"/>
          </a:xfrm>
          <a:prstGeom prst="rect">
            <a:avLst/>
          </a:prstGeom>
          <a:noFill/>
          <a:extLst/>
        </p:spPr>
        <p:txBody>
          <a:bodyPr/>
          <a:lstStyle/>
          <a:p>
            <a:pPr algn="ctr">
              <a:defRPr/>
            </a:pPr>
            <a:r>
              <a:rPr lang="en-US" altLang="en-US" sz="4200" b="1" i="0" u="sng" dirty="0" smtClean="0">
                <a:solidFill>
                  <a:schemeClr val="bg1"/>
                </a:solidFill>
                <a:latin typeface="+mn-lt"/>
                <a:ea typeface="+mj-ea"/>
              </a:rPr>
              <a:t>FEMA DR-4332-TX</a:t>
            </a:r>
            <a:endParaRPr lang="en-US" altLang="en-US" b="1" i="0" u="sng" dirty="0" smtClean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1295400"/>
            <a:ext cx="86868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TEXAS DIVISION OF EMERGENCY MANAGEMENT</a:t>
            </a:r>
          </a:p>
          <a:p>
            <a:pPr algn="ctr">
              <a:buFontTx/>
              <a:buNone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algn="ctr">
              <a:buClrTx/>
              <a:buFontTx/>
              <a:buNone/>
            </a:pPr>
            <a:r>
              <a:rPr lang="en-US" altLang="en-US" b="1" u="sng" dirty="0" smtClean="0">
                <a:solidFill>
                  <a:schemeClr val="bg1"/>
                </a:solidFill>
              </a:rPr>
              <a:t>Applicant’s Public Assistance Briefing </a:t>
            </a:r>
            <a:endParaRPr lang="en-US" altLang="en-US" sz="1600" b="1" u="sng" dirty="0" smtClean="0">
              <a:solidFill>
                <a:schemeClr val="bg1"/>
              </a:solidFill>
            </a:endParaRPr>
          </a:p>
          <a:p>
            <a:pPr algn="ctr"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Step 1 of Future Potential Reimbursement</a:t>
            </a:r>
          </a:p>
          <a:p>
            <a:pPr algn="ctr">
              <a:buClrTx/>
              <a:buFontTx/>
              <a:buNone/>
            </a:pPr>
            <a:endParaRPr lang="en-US" altLang="en-US" sz="1600" b="1" dirty="0" smtClean="0">
              <a:solidFill>
                <a:schemeClr val="bg1"/>
              </a:solidFill>
            </a:endParaRPr>
          </a:p>
          <a:p>
            <a:pPr algn="ctr"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Step 2 is FEMA Recovery Scoping meeting</a:t>
            </a:r>
          </a:p>
          <a:p>
            <a:pPr algn="ctr">
              <a:buClrTx/>
              <a:buFontTx/>
              <a:buNone/>
            </a:pPr>
            <a:endParaRPr lang="en-US" altLang="en-US" sz="1600" b="1" dirty="0" smtClean="0">
              <a:solidFill>
                <a:schemeClr val="bg1"/>
              </a:solidFill>
            </a:endParaRPr>
          </a:p>
          <a:p>
            <a:pPr algn="ctr"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Step 3 is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Your Responsibility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304800"/>
            <a:ext cx="89154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Who is an eligible sub-recipient?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Tx/>
            </a:pPr>
            <a:r>
              <a:rPr lang="en-US" altLang="en-US" dirty="0" smtClean="0">
                <a:solidFill>
                  <a:schemeClr val="bg1"/>
                </a:solidFill>
              </a:rPr>
              <a:t>State Agencies and Authorities</a:t>
            </a:r>
          </a:p>
          <a:p>
            <a:pPr>
              <a:buClrTx/>
            </a:pPr>
            <a:r>
              <a:rPr lang="en-US" altLang="en-US" dirty="0" smtClean="0">
                <a:solidFill>
                  <a:schemeClr val="bg1"/>
                </a:solidFill>
              </a:rPr>
              <a:t>Local Governments</a:t>
            </a:r>
          </a:p>
          <a:p>
            <a:pPr>
              <a:buClrTx/>
            </a:pPr>
            <a:r>
              <a:rPr lang="en-US" altLang="en-US" dirty="0" smtClean="0">
                <a:solidFill>
                  <a:schemeClr val="bg1"/>
                </a:solidFill>
              </a:rPr>
              <a:t>Indian Tribes or Tribal Organizations</a:t>
            </a:r>
          </a:p>
          <a:p>
            <a:pPr>
              <a:buClrTx/>
            </a:pPr>
            <a:r>
              <a:rPr lang="en-US" altLang="en-US" dirty="0" smtClean="0">
                <a:solidFill>
                  <a:schemeClr val="bg1"/>
                </a:solidFill>
              </a:rPr>
              <a:t>School districts</a:t>
            </a:r>
          </a:p>
          <a:p>
            <a:pPr>
              <a:buClrTx/>
            </a:pPr>
            <a:r>
              <a:rPr lang="en-US" altLang="en-US" dirty="0" smtClean="0">
                <a:solidFill>
                  <a:schemeClr val="bg1"/>
                </a:solidFill>
              </a:rPr>
              <a:t>Special district or regional authorities</a:t>
            </a:r>
          </a:p>
          <a:p>
            <a:pPr>
              <a:buClrTx/>
            </a:pPr>
            <a:r>
              <a:rPr lang="en-US" altLang="en-US" dirty="0" smtClean="0">
                <a:solidFill>
                  <a:schemeClr val="bg1"/>
                </a:solidFill>
              </a:rPr>
              <a:t>Private Non-Profit that provide services of a governmental nature</a:t>
            </a:r>
            <a:endParaRPr lang="en-US" altLang="en-US" dirty="0" smtClean="0"/>
          </a:p>
          <a:p>
            <a:pPr lvl="2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8763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Towns, Cities, Counties, Municipalities, Townships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Local Public Authorities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Councils of Governments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Regional and interstate government entities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Agencies of local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governments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marL="514350" indent="-514350"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Note:  </a:t>
            </a:r>
            <a:r>
              <a:rPr lang="en-US" sz="2800" b="1" u="sng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Each entity must apply and represent  itself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A town or city cannot be represented by the county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An ISD cannot be represented by the town</a:t>
            </a:r>
            <a:endParaRPr lang="en-US" sz="28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0" y="152400"/>
            <a:ext cx="60960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n-lt"/>
                <a:ea typeface="+mj-ea"/>
              </a:rPr>
              <a:t>Local Governments</a:t>
            </a:r>
            <a:endParaRPr lang="en-US" b="1" kern="0" dirty="0" smtClean="0">
              <a:solidFill>
                <a:schemeClr val="bg1"/>
              </a:solidFill>
              <a:latin typeface="Arial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Critical and Non-Critical PNPs</a:t>
            </a:r>
            <a:r>
              <a:rPr lang="en-US" b="1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US" b="1" dirty="0" smtClean="0">
                <a:solidFill>
                  <a:schemeClr val="bg1"/>
                </a:solidFill>
                <a:ea typeface="+mj-ea"/>
              </a:rPr>
            </a:br>
            <a:r>
              <a:rPr lang="en-US" sz="1800" b="1" i="0" dirty="0" smtClean="0">
                <a:solidFill>
                  <a:schemeClr val="bg1"/>
                </a:solidFill>
                <a:latin typeface="Arial" pitchFamily="34" charset="0"/>
                <a:ea typeface="+mj-ea"/>
              </a:rPr>
              <a:t>Must have IRS 501 or State Charter / Articles of Incorporation as PNP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ea typeface="+mj-ea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5800" y="1600200"/>
            <a:ext cx="3810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Tx/>
            </a:pPr>
            <a:r>
              <a:rPr lang="en-US" altLang="en-US" dirty="0" smtClean="0">
                <a:solidFill>
                  <a:schemeClr val="bg1"/>
                </a:solidFill>
              </a:rPr>
              <a:t>Critical Service PNPs</a:t>
            </a:r>
          </a:p>
          <a:p>
            <a:pPr lvl="1">
              <a:buClrTx/>
            </a:pPr>
            <a:r>
              <a:rPr lang="en-US" altLang="en-US" sz="2000" dirty="0" smtClean="0">
                <a:solidFill>
                  <a:schemeClr val="bg1"/>
                </a:solidFill>
              </a:rPr>
              <a:t>Educational</a:t>
            </a:r>
          </a:p>
          <a:p>
            <a:pPr lvl="1">
              <a:buClrTx/>
            </a:pPr>
            <a:r>
              <a:rPr lang="en-US" altLang="en-US" sz="2000" dirty="0" smtClean="0">
                <a:solidFill>
                  <a:schemeClr val="bg1"/>
                </a:solidFill>
              </a:rPr>
              <a:t>Power</a:t>
            </a:r>
          </a:p>
          <a:p>
            <a:pPr lvl="1">
              <a:buClrTx/>
            </a:pPr>
            <a:r>
              <a:rPr lang="en-US" altLang="en-US" sz="2000" dirty="0" smtClean="0">
                <a:solidFill>
                  <a:schemeClr val="bg1"/>
                </a:solidFill>
              </a:rPr>
              <a:t>Water</a:t>
            </a:r>
          </a:p>
          <a:p>
            <a:pPr lvl="1">
              <a:buClrTx/>
            </a:pPr>
            <a:r>
              <a:rPr lang="en-US" altLang="en-US" sz="2000" dirty="0" smtClean="0">
                <a:solidFill>
                  <a:schemeClr val="bg1"/>
                </a:solidFill>
              </a:rPr>
              <a:t>Sewer and Wastewater Treatment</a:t>
            </a:r>
          </a:p>
          <a:p>
            <a:pPr lvl="1">
              <a:buClrTx/>
            </a:pPr>
            <a:r>
              <a:rPr lang="en-US" altLang="en-US" sz="2000" dirty="0" smtClean="0">
                <a:solidFill>
                  <a:schemeClr val="bg1"/>
                </a:solidFill>
              </a:rPr>
              <a:t>Communications</a:t>
            </a:r>
          </a:p>
          <a:p>
            <a:pPr lvl="1">
              <a:buClrTx/>
            </a:pPr>
            <a:r>
              <a:rPr lang="en-US" altLang="en-US" sz="2000" dirty="0" smtClean="0">
                <a:solidFill>
                  <a:schemeClr val="bg1"/>
                </a:solidFill>
              </a:rPr>
              <a:t>Emergency Medical Care</a:t>
            </a:r>
          </a:p>
          <a:p>
            <a:pPr lvl="1">
              <a:buClrTx/>
            </a:pPr>
            <a:r>
              <a:rPr lang="en-US" altLang="en-US" sz="2000" dirty="0" smtClean="0">
                <a:solidFill>
                  <a:schemeClr val="bg1"/>
                </a:solidFill>
              </a:rPr>
              <a:t>Fire Protection/Emergency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8200" y="1676400"/>
            <a:ext cx="3962400" cy="426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Tx/>
              <a:defRPr/>
            </a:pPr>
            <a:r>
              <a:rPr lang="en-US" altLang="en-US" dirty="0" smtClean="0">
                <a:solidFill>
                  <a:schemeClr val="bg1"/>
                </a:solidFill>
                <a:ea typeface="+mn-ea"/>
              </a:rPr>
              <a:t>Non-Critical PNPs*</a:t>
            </a:r>
            <a:endParaRPr lang="en-US" altLang="en-US" sz="1600" dirty="0" smtClean="0">
              <a:solidFill>
                <a:schemeClr val="bg1"/>
              </a:solidFill>
              <a:ea typeface="+mn-ea"/>
            </a:endParaRP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Custodial Care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Essential Governmental Service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Museums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Zoos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Community Centers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Libraries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Homeless Shelters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Senior Citizen Centers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Rehabilitation Facilities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Shelter Workshops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Health &amp; Safety Service of a Governmental Nature</a:t>
            </a:r>
          </a:p>
          <a:p>
            <a:pPr marL="457200" lvl="1" indent="0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1600" dirty="0" smtClean="0">
                <a:solidFill>
                  <a:schemeClr val="bg1"/>
                </a:solidFill>
                <a:ea typeface="ＭＳ Ｐゴシック" charset="0"/>
              </a:rPr>
              <a:t>*(must be open to the general public)</a:t>
            </a:r>
          </a:p>
          <a:p>
            <a:pPr marL="457200" lvl="1" indent="0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1600" u="sng" dirty="0" smtClean="0">
                <a:solidFill>
                  <a:schemeClr val="bg1"/>
                </a:solidFill>
                <a:ea typeface="ＭＳ Ｐゴシック" charset="0"/>
              </a:rPr>
              <a:t>Must apply to SBA first</a:t>
            </a:r>
          </a:p>
          <a:p>
            <a:pPr lvl="1">
              <a:lnSpc>
                <a:spcPct val="90000"/>
              </a:lnSpc>
              <a:defRPr/>
            </a:pPr>
            <a:endParaRPr lang="en-US" altLang="en-US" dirty="0" smtClean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19200"/>
            <a:ext cx="76962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Any publicly or PNP-owned building, works, system, or equipment or certain improved and maintained natural features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.</a:t>
            </a:r>
          </a:p>
          <a:p>
            <a:pPr>
              <a:defRPr/>
            </a:pPr>
            <a:endParaRPr lang="en-US" sz="2800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General eligibility requirements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:</a:t>
            </a:r>
            <a:endParaRPr lang="en-US" dirty="0" smtClean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Eligible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applicant must be legally responsible for the repair of the damaged facility or performance of eligible emergency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services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Must be in active use at the time of the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disaster</a:t>
            </a:r>
          </a:p>
          <a:p>
            <a:pPr marL="1828800" lvl="3" indent="-4572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Caveat:  Temporary use issue</a:t>
            </a:r>
            <a:endParaRPr lang="en-US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305800" cy="838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n-lt"/>
              </a:rPr>
              <a:t>Facility Eligibility</a:t>
            </a:r>
            <a:endParaRPr lang="en-US" b="1" kern="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52400" y="990600"/>
            <a:ext cx="8763000" cy="37856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28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</a:rPr>
              <a:t>General eligibility requirements that apply</a:t>
            </a:r>
            <a:endParaRPr lang="en-US" alt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endParaRPr lang="en-US" alt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Direct result of the incident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endParaRPr lang="en-US" alt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Must be in the designated area</a:t>
            </a:r>
          </a:p>
          <a:p>
            <a:pPr marL="914400" lvl="2" indent="0" eaLnBrk="1" hangingPunct="1">
              <a:defRPr/>
            </a:pPr>
            <a:endParaRPr lang="en-US" alt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Must be the legal responsibility of the applicant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endParaRPr lang="en-US" altLang="en-US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en-US" sz="2800" u="sng" dirty="0" smtClean="0">
                <a:solidFill>
                  <a:schemeClr val="bg1"/>
                </a:solidFill>
                <a:latin typeface="Arial" pitchFamily="34" charset="0"/>
              </a:rPr>
              <a:t>Each entity must apply for itself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305800" cy="838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n-lt"/>
              </a:rPr>
              <a:t>Work Eligibility</a:t>
            </a:r>
            <a:endParaRPr lang="en-US" b="1" kern="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19200"/>
            <a:ext cx="76962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Generally,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costs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that can be directly tied to the performance of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eligible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work.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Costs must be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: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Reasonable and necessary to accomplish the work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Compliant with Federal, State, and local requirements for </a:t>
            </a:r>
            <a:r>
              <a:rPr lang="en-US" b="1" u="sng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competitive procurement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Reduced by all applicable credits, such as insurance proceeds and salvage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values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lang="en-US" sz="2800" u="sng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You must maximize all other $ resources</a:t>
            </a:r>
            <a:endParaRPr lang="en-US" sz="2800" u="sng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305800" cy="838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n-lt"/>
              </a:rPr>
              <a:t>Cost Eligibility</a:t>
            </a:r>
            <a:endParaRPr lang="en-US" b="1" kern="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590800"/>
            <a:ext cx="7696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How to apply for assistance</a:t>
            </a:r>
            <a:endParaRPr lang="en-US" sz="4000" dirty="0"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dr_rp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27037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228600"/>
            <a:ext cx="8229600" cy="1828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3600" b="1" i="0" dirty="0" smtClean="0">
                <a:solidFill>
                  <a:schemeClr val="bg1"/>
                </a:solidFill>
                <a:latin typeface="+mn-lt"/>
                <a:ea typeface="+mj-ea"/>
              </a:rPr>
              <a:t>Request for </a:t>
            </a:r>
            <a:br>
              <a:rPr lang="en-US" sz="3600" b="1" i="0" dirty="0" smtClean="0">
                <a:solidFill>
                  <a:schemeClr val="bg1"/>
                </a:solidFill>
                <a:latin typeface="+mn-lt"/>
                <a:ea typeface="+mj-ea"/>
              </a:rPr>
            </a:br>
            <a:r>
              <a:rPr lang="en-US" sz="3600" b="1" i="0" dirty="0" smtClean="0">
                <a:solidFill>
                  <a:schemeClr val="bg1"/>
                </a:solidFill>
                <a:latin typeface="+mn-lt"/>
                <a:ea typeface="+mj-ea"/>
              </a:rPr>
              <a:t>Public Assistance </a:t>
            </a:r>
            <a:br>
              <a:rPr lang="en-US" sz="3600" b="1" i="0" dirty="0" smtClean="0">
                <a:solidFill>
                  <a:schemeClr val="bg1"/>
                </a:solidFill>
                <a:latin typeface="+mn-lt"/>
                <a:ea typeface="+mj-ea"/>
              </a:rPr>
            </a:br>
            <a:r>
              <a:rPr lang="en-US" sz="3600" b="1" i="0" dirty="0" smtClean="0">
                <a:solidFill>
                  <a:schemeClr val="bg1"/>
                </a:solidFill>
                <a:latin typeface="+mn-lt"/>
                <a:ea typeface="+mj-ea"/>
              </a:rPr>
              <a:t>(RPA)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981200"/>
            <a:ext cx="4648200" cy="3733800"/>
          </a:xfrm>
          <a:prstGeom prst="rect">
            <a:avLst/>
          </a:prstGeom>
          <a:solidFill>
            <a:schemeClr val="tx1">
              <a:lumMod val="9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All eligible applicants</a:t>
            </a:r>
          </a:p>
          <a:p>
            <a:pPr>
              <a:buClrTx/>
              <a:defRPr/>
            </a:pPr>
            <a:r>
              <a:rPr lang="en-US" altLang="en-US" sz="2400" b="1" u="sng" dirty="0" smtClean="0">
                <a:solidFill>
                  <a:schemeClr val="bg1"/>
                </a:solidFill>
              </a:rPr>
              <a:t>Must</a:t>
            </a:r>
            <a:r>
              <a:rPr lang="en-US" altLang="en-US" sz="2400" dirty="0" smtClean="0">
                <a:solidFill>
                  <a:schemeClr val="bg1"/>
                </a:solidFill>
              </a:rPr>
              <a:t> submit request to the State Within </a:t>
            </a:r>
            <a:r>
              <a:rPr lang="en-US" altLang="en-US" sz="2400" b="1" u="sng" dirty="0" smtClean="0">
                <a:solidFill>
                  <a:schemeClr val="bg1"/>
                </a:solidFill>
              </a:rPr>
              <a:t>30 Days</a:t>
            </a:r>
            <a:r>
              <a:rPr lang="en-US" altLang="en-US" sz="2400" dirty="0" smtClean="0">
                <a:solidFill>
                  <a:schemeClr val="bg1"/>
                </a:solidFill>
              </a:rPr>
              <a:t> of a County’s Designation for PA</a:t>
            </a:r>
          </a:p>
          <a:p>
            <a:pPr>
              <a:buClrTx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Must include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DUNS #</a:t>
            </a:r>
          </a:p>
          <a:p>
            <a:pPr marL="0" indent="0" algn="ctr">
              <a:buFontTx/>
              <a:buNone/>
              <a:defRPr/>
            </a:pPr>
            <a:r>
              <a:rPr lang="en-US" altLang="en-US" sz="1600" b="1" dirty="0" smtClean="0">
                <a:solidFill>
                  <a:srgbClr val="0000FF"/>
                </a:solidFill>
              </a:rPr>
              <a:t>(</a:t>
            </a:r>
            <a:r>
              <a:rPr lang="en-US" altLang="en-US" sz="1600" b="1" dirty="0" smtClean="0">
                <a:solidFill>
                  <a:srgbClr val="0000FF"/>
                </a:solidFill>
                <a:hlinkClick r:id="rId3"/>
              </a:rPr>
              <a:t>http://www.dnb.com/get-a-duns-number.html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)</a:t>
            </a:r>
          </a:p>
          <a:p>
            <a:pPr marL="0" indent="0" algn="ctr">
              <a:buFontTx/>
              <a:buNone/>
              <a:defRPr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bg1"/>
                </a:solidFill>
                <a:hlinkClick r:id="rId4"/>
              </a:rPr>
              <a:t>TDEMRecovery.rpa@dps.texas.gov</a:t>
            </a:r>
            <a:endParaRPr lang="en-US" altLang="en-US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defRPr/>
            </a:pP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7499350" y="1511300"/>
            <a:ext cx="1111250" cy="2143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38962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152400"/>
            <a:ext cx="4267200" cy="175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Designation of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Arial" pitchFamily="34" charset="0"/>
              </a:rPr>
              <a:t>Subrecipient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 Agent</a:t>
            </a:r>
            <a:r>
              <a:rPr lang="en-US" altLang="ja-JP" sz="3600" b="1" dirty="0" smtClean="0">
                <a:solidFill>
                  <a:schemeClr val="bg1"/>
                </a:solidFill>
                <a:latin typeface="Arial" pitchFamily="34" charset="0"/>
              </a:rPr>
              <a:t> (DSA)</a:t>
            </a:r>
            <a:r>
              <a:rPr lang="en-US" altLang="ja-JP" sz="4000" b="1" dirty="0" smtClean="0">
                <a:solidFill>
                  <a:schemeClr val="bg1"/>
                </a:solidFill>
              </a:rPr>
              <a:t/>
            </a:r>
            <a:br>
              <a:rPr lang="en-US" altLang="ja-JP" sz="4000" b="1" dirty="0" smtClean="0">
                <a:solidFill>
                  <a:schemeClr val="bg1"/>
                </a:solidFill>
              </a:rPr>
            </a:br>
            <a:r>
              <a:rPr lang="en-US" altLang="ja-JP" sz="16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br>
              <a:rPr lang="en-US" altLang="ja-JP" sz="16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US" altLang="en-US" sz="2400" b="1" dirty="0" smtClean="0">
              <a:solidFill>
                <a:srgbClr val="B9005C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4267200" cy="38164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+mn-lt"/>
              </a:rPr>
              <a:t>Applicant DSA </a:t>
            </a:r>
            <a:r>
              <a:rPr lang="en-US" altLang="ja-JP" sz="2200" dirty="0">
                <a:solidFill>
                  <a:schemeClr val="bg1"/>
                </a:solidFill>
                <a:latin typeface="+mn-lt"/>
              </a:rPr>
              <a:t>will remain the primary point of contact and must be included in and authorize all </a:t>
            </a:r>
            <a:r>
              <a:rPr lang="en-US" altLang="ja-JP" sz="2200" dirty="0" smtClean="0">
                <a:solidFill>
                  <a:schemeClr val="bg1"/>
                </a:solidFill>
                <a:latin typeface="+mn-lt"/>
              </a:rPr>
              <a:t>decision-making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ja-JP" sz="2200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+mn-lt"/>
              </a:rPr>
              <a:t>Expertise may be limited but  know who to forward to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ja-JP" sz="22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Form must be completed and submitted to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TDEM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263"/>
            <a:ext cx="4724400" cy="60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2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81000"/>
            <a:ext cx="8153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en-US" sz="3200" b="1" dirty="0" err="1" smtClean="0">
                <a:solidFill>
                  <a:schemeClr val="bg1"/>
                </a:solidFill>
                <a:latin typeface="Arial" pitchFamily="34" charset="0"/>
              </a:rPr>
              <a:t>Subrecipient’s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itchFamily="34" charset="0"/>
              </a:rPr>
              <a:t> Primary </a:t>
            </a:r>
            <a:r>
              <a:rPr lang="en-US" altLang="ja-JP" sz="3200" b="1" dirty="0" smtClean="0">
                <a:solidFill>
                  <a:schemeClr val="bg1"/>
                </a:solidFill>
                <a:latin typeface="Arial" pitchFamily="34" charset="0"/>
              </a:rPr>
              <a:t>Agent …</a:t>
            </a:r>
            <a:endParaRPr lang="en-US" altLang="en-US" sz="32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990600"/>
            <a:ext cx="7772400" cy="495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altLang="en-US" sz="2800" dirty="0" smtClean="0">
                <a:solidFill>
                  <a:schemeClr val="bg1"/>
                </a:solidFill>
                <a:ea typeface="+mn-ea"/>
              </a:rPr>
              <a:t>Should know or have direct access to those that know: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charset="0"/>
              </a:rPr>
              <a:t>Site locations and categories of work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charset="0"/>
              </a:rPr>
              <a:t>Completed and incomplete work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bg1"/>
                </a:solidFill>
                <a:ea typeface="ＭＳ Ｐゴシック" charset="0"/>
              </a:rPr>
              <a:t>Contracts </a:t>
            </a:r>
            <a:r>
              <a:rPr lang="en-US" altLang="en-US" sz="2000" dirty="0" smtClean="0">
                <a:solidFill>
                  <a:schemeClr val="bg1"/>
                </a:solidFill>
                <a:ea typeface="ＭＳ Ｐゴシック" charset="0"/>
              </a:rPr>
              <a:t>vs</a:t>
            </a:r>
            <a:r>
              <a:rPr lang="en-US" altLang="en-US" sz="2000" dirty="0">
                <a:solidFill>
                  <a:schemeClr val="bg1"/>
                </a:solidFill>
                <a:ea typeface="ＭＳ Ｐゴシック" charset="0"/>
              </a:rPr>
              <a:t>. Force </a:t>
            </a:r>
            <a:r>
              <a:rPr lang="en-US" altLang="en-US" sz="2000" dirty="0" smtClean="0">
                <a:solidFill>
                  <a:schemeClr val="bg1"/>
                </a:solidFill>
                <a:ea typeface="ＭＳ Ｐゴシック" charset="0"/>
              </a:rPr>
              <a:t>Account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000" dirty="0">
                <a:solidFill>
                  <a:schemeClr val="bg1"/>
                </a:solidFill>
                <a:ea typeface="ＭＳ Ｐゴシック" charset="0"/>
              </a:rPr>
              <a:t>New Codes or </a:t>
            </a:r>
            <a:r>
              <a:rPr lang="en-US" altLang="en-US" sz="2000" dirty="0" smtClean="0">
                <a:solidFill>
                  <a:schemeClr val="bg1"/>
                </a:solidFill>
                <a:ea typeface="ＭＳ Ｐゴシック" charset="0"/>
              </a:rPr>
              <a:t>Standards</a:t>
            </a:r>
          </a:p>
          <a:p>
            <a:pPr marL="400050">
              <a:buClr>
                <a:schemeClr val="bg1"/>
              </a:buClr>
              <a:defRPr/>
            </a:pPr>
            <a:r>
              <a:rPr lang="en-US" altLang="en-US" sz="2800" dirty="0" smtClean="0">
                <a:solidFill>
                  <a:schemeClr val="bg1"/>
                </a:solidFill>
                <a:ea typeface="+mn-ea"/>
              </a:rPr>
              <a:t>And should be able to obtain:</a:t>
            </a:r>
            <a:endParaRPr lang="en-US" altLang="en-US" sz="2800" dirty="0">
              <a:solidFill>
                <a:schemeClr val="bg1"/>
              </a:solidFill>
              <a:ea typeface="+mn-ea"/>
            </a:endParaRPr>
          </a:p>
          <a:p>
            <a:pPr lvl="1">
              <a:buClr>
                <a:schemeClr val="bg1"/>
              </a:buClr>
              <a:defRPr/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charset="0"/>
              </a:rPr>
              <a:t>Photographs / Sketches / Drawings of damage/loss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charset="0"/>
              </a:rPr>
              <a:t>Equipment / Materials / Supplies Used or Lost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charset="0"/>
              </a:rPr>
              <a:t>Procurement methodology and documentation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charset="0"/>
              </a:rPr>
              <a:t>Insurance documentation (2 copies of policy in effect at the time of the incident; statement of loss; statement of values; proof of loss; adjusters estimate; legal pursuit activities)</a:t>
            </a:r>
          </a:p>
          <a:p>
            <a:pPr marL="0" indent="0">
              <a:buClr>
                <a:schemeClr val="bg1"/>
              </a:buClr>
              <a:buFontTx/>
              <a:buNone/>
              <a:defRPr/>
            </a:pPr>
            <a:endParaRPr lang="en-US" altLang="en-US" sz="2800" dirty="0" smtClean="0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90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381000"/>
            <a:ext cx="77724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Declared Disaster Summary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1219200"/>
            <a:ext cx="8763000" cy="35052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buClrTx/>
              <a:defRPr/>
            </a:pPr>
            <a:r>
              <a:rPr lang="en-US" altLang="en-US" dirty="0" smtClean="0">
                <a:solidFill>
                  <a:schemeClr val="bg1"/>
                </a:solidFill>
                <a:ea typeface="+mn-ea"/>
              </a:rPr>
              <a:t>Number:  DR 4332</a:t>
            </a:r>
          </a:p>
          <a:p>
            <a:pPr>
              <a:buClrTx/>
              <a:defRPr/>
            </a:pPr>
            <a:r>
              <a:rPr lang="en-US" altLang="en-US" dirty="0" smtClean="0">
                <a:solidFill>
                  <a:schemeClr val="bg1"/>
                </a:solidFill>
                <a:ea typeface="+mn-ea"/>
              </a:rPr>
              <a:t>Declared:  August 25, 2017 </a:t>
            </a:r>
          </a:p>
          <a:p>
            <a:pPr>
              <a:buClrTx/>
              <a:defRPr/>
            </a:pPr>
            <a:r>
              <a:rPr lang="en-US" altLang="en-US" dirty="0" smtClean="0">
                <a:solidFill>
                  <a:schemeClr val="bg1"/>
                </a:solidFill>
                <a:ea typeface="+mn-ea"/>
              </a:rPr>
              <a:t>Type:  Hurricane &amp; Flooding</a:t>
            </a:r>
          </a:p>
          <a:p>
            <a:pPr>
              <a:buClrTx/>
              <a:defRPr/>
            </a:pPr>
            <a:r>
              <a:rPr lang="en-US" altLang="en-US" dirty="0" smtClean="0">
                <a:solidFill>
                  <a:schemeClr val="bg1"/>
                </a:solidFill>
                <a:ea typeface="+mn-ea"/>
              </a:rPr>
              <a:t>Incident Period:  Start August 23, 2017 thru Sept 15, 2017</a:t>
            </a:r>
          </a:p>
          <a:p>
            <a:pPr>
              <a:buClrTx/>
              <a:defRPr/>
            </a:pPr>
            <a:endParaRPr lang="en-US" altLang="en-US" dirty="0" smtClean="0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50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153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 eaLnBrk="0" hangingPunct="0">
              <a:defRPr/>
            </a:pPr>
            <a:r>
              <a:rPr lang="en-US" altLang="en-US" sz="3200" b="1" i="1" dirty="0" err="1">
                <a:solidFill>
                  <a:schemeClr val="bg1"/>
                </a:solidFill>
                <a:latin typeface="Arial" pitchFamily="34" charset="0"/>
              </a:rPr>
              <a:t>Subrecipient’s</a:t>
            </a:r>
            <a:r>
              <a:rPr lang="en-US" altLang="en-US" sz="32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3200" b="1" i="1" dirty="0" smtClean="0">
                <a:solidFill>
                  <a:schemeClr val="bg1"/>
                </a:solidFill>
                <a:latin typeface="Arial" pitchFamily="34" charset="0"/>
              </a:rPr>
              <a:t>Certifying Official</a:t>
            </a:r>
            <a:r>
              <a:rPr kumimoji="0" lang="en-US" altLang="ja-JP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+mj-cs"/>
              </a:rPr>
              <a:t> …</a:t>
            </a:r>
            <a:endParaRPr kumimoji="0" lang="en-US" alt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Certifying Official is ultimately responsible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!</a:t>
            </a:r>
          </a:p>
          <a:p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en-US" u="sng" dirty="0" smtClean="0">
                <a:solidFill>
                  <a:schemeClr val="bg1"/>
                </a:solidFill>
                <a:latin typeface="+mn-lt"/>
              </a:rPr>
              <a:t>I have hired a consultant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	Provide TDEM a letter identifying and giving permission 		to contact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All correspondence will go to DSA w/copy to consultant</a:t>
            </a:r>
          </a:p>
          <a:p>
            <a:pPr lvl="2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Consultants are requested to include TDEM on all 	communications and correspondence regarding 	project formulation and progress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40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381000"/>
            <a:ext cx="8153400" cy="2362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  <a:t>Direct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  <a:t>Deposit 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  <a:t>Authorization </a:t>
            </a:r>
            <a:r>
              <a:rPr lang="en-US" sz="4000" dirty="0" smtClean="0">
                <a:ea typeface="+mj-ea"/>
              </a:rPr>
              <a:t/>
            </a:r>
            <a:br>
              <a:rPr lang="en-US" sz="4000" dirty="0" smtClean="0">
                <a:ea typeface="+mj-ea"/>
              </a:rPr>
            </a:br>
            <a:endParaRPr lang="en-US" dirty="0" smtClean="0">
              <a:ea typeface="+mj-ea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3048000"/>
            <a:ext cx="7772400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Must be submitted</a:t>
            </a:r>
          </a:p>
          <a:p>
            <a:pPr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to the State before </a:t>
            </a:r>
          </a:p>
          <a:p>
            <a:pPr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funding is paid</a:t>
            </a:r>
          </a:p>
          <a:p>
            <a:pPr>
              <a:buFontTx/>
              <a:buNone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495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44959"/>
            <a:ext cx="675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The Application Process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1295400"/>
            <a:ext cx="8763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Request for Public Assistance Form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Submit RPAs, DSAs and DDAs </a:t>
            </a:r>
            <a:r>
              <a:rPr lang="en-US" sz="2800" dirty="0" err="1" smtClean="0">
                <a:solidFill>
                  <a:schemeClr val="bg1"/>
                </a:solidFill>
              </a:rPr>
              <a:t>to:</a:t>
            </a:r>
            <a:r>
              <a:rPr lang="en-US" sz="2800" dirty="0" err="1" smtClean="0">
                <a:solidFill>
                  <a:schemeClr val="bg1"/>
                </a:solidFill>
                <a:hlinkClick r:id="rId3"/>
              </a:rPr>
              <a:t>TDEMRECOVERY.RPA@DPS.TEXAS.GOV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Normally completed at the Applicant’s (</a:t>
            </a:r>
            <a:r>
              <a:rPr lang="en-US" sz="2800" dirty="0" err="1" smtClean="0">
                <a:solidFill>
                  <a:schemeClr val="bg1"/>
                </a:solidFill>
              </a:rPr>
              <a:t>Subreciepients</a:t>
            </a:r>
            <a:r>
              <a:rPr lang="en-US" sz="2800" dirty="0" smtClean="0">
                <a:solidFill>
                  <a:schemeClr val="bg1"/>
                </a:solidFill>
              </a:rPr>
              <a:t>) Briefing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(PNP </a:t>
            </a:r>
            <a:r>
              <a:rPr lang="en-US" sz="2800" dirty="0" err="1" smtClean="0">
                <a:solidFill>
                  <a:schemeClr val="bg1"/>
                </a:solidFill>
              </a:rPr>
              <a:t>subrecipients</a:t>
            </a:r>
            <a:r>
              <a:rPr lang="en-US" sz="2800" dirty="0" smtClean="0">
                <a:solidFill>
                  <a:schemeClr val="bg1"/>
                </a:solidFill>
              </a:rPr>
              <a:t> must submit additional documentation)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" y="0"/>
            <a:ext cx="4267200" cy="1371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i="0" dirty="0" smtClean="0">
                <a:solidFill>
                  <a:schemeClr val="bg1"/>
                </a:solidFill>
                <a:latin typeface="+mn-lt"/>
                <a:ea typeface="+mj-ea"/>
              </a:rPr>
              <a:t>Additional PNP Information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</a:br>
            <a:r>
              <a:rPr lang="en-US" altLang="en-US" sz="2800" i="0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US" altLang="en-US" sz="2800" i="0" dirty="0" smtClean="0">
                <a:solidFill>
                  <a:schemeClr val="bg1"/>
                </a:solidFill>
                <a:ea typeface="+mj-ea"/>
              </a:rPr>
            </a:br>
            <a:endParaRPr lang="en-US" altLang="en-US" sz="2800" i="0" dirty="0" smtClean="0">
              <a:solidFill>
                <a:schemeClr val="bg1"/>
              </a:solidFill>
              <a:latin typeface="+mn-lt"/>
              <a:ea typeface="+mj-ea"/>
            </a:endParaRP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5100" y="1371600"/>
            <a:ext cx="38100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+mn-lt"/>
              </a:rPr>
              <a:t>Must have IRS 501 or State Charter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+mn-lt"/>
              </a:rPr>
              <a:t>Articles of Incorporation and By-laws as PNP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+mn-lt"/>
              </a:rPr>
              <a:t>Open to the General Public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+mn-lt"/>
              </a:rPr>
              <a:t>Must complete PNP Questionnaire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1534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  <a:t>Applicant Eligibility Determination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066800"/>
            <a:ext cx="77724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Applicants for Public Assistance</a:t>
            </a:r>
          </a:p>
          <a:p>
            <a:pPr lvl="1">
              <a:buClr>
                <a:schemeClr val="bg1"/>
              </a:buClr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Completed RPA</a:t>
            </a:r>
          </a:p>
          <a:p>
            <a:pPr lvl="1">
              <a:buClr>
                <a:schemeClr val="bg1"/>
              </a:buClr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Debarment checks (</a:t>
            </a:r>
            <a:r>
              <a:rPr lang="en-US" altLang="en-US" dirty="0" smtClean="0">
                <a:solidFill>
                  <a:schemeClr val="bg1"/>
                </a:solidFill>
                <a:hlinkClick r:id="rId2"/>
              </a:rPr>
              <a:t>www.SAM.GOV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chemeClr val="bg1"/>
              </a:buClr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Entity must be registered in SAM.GOV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80963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7232" y="152400"/>
            <a:ext cx="7255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Create an account for complete detailed information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239000" y="533400"/>
            <a:ext cx="381000" cy="1447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590800"/>
            <a:ext cx="7696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Project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152400"/>
            <a:ext cx="7848600" cy="838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  <a:t>Public Assistance Program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  <a:t>Project Preparation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</a:br>
            <a:endParaRPr lang="en-US" sz="3600" b="1" dirty="0" smtClean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838200"/>
            <a:ext cx="86106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endParaRPr lang="en-US" altLang="en-U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altLang="en-US" u="sng" dirty="0" smtClean="0">
                <a:solidFill>
                  <a:schemeClr val="bg1"/>
                </a:solidFill>
              </a:rPr>
              <a:t>This Applicant’s Briefing</a:t>
            </a:r>
            <a:r>
              <a:rPr lang="en-US" altLang="en-US" dirty="0" smtClean="0">
                <a:solidFill>
                  <a:schemeClr val="bg1"/>
                </a:solidFill>
              </a:rPr>
              <a:t> – TDEM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Exploratory Call</a:t>
            </a:r>
            <a:r>
              <a:rPr lang="en-US" altLang="en-US" dirty="0">
                <a:solidFill>
                  <a:schemeClr val="bg1"/>
                </a:solidFill>
              </a:rPr>
              <a:t> – </a:t>
            </a:r>
            <a:r>
              <a:rPr lang="en-US" altLang="en-US" dirty="0" smtClean="0">
                <a:solidFill>
                  <a:schemeClr val="bg1"/>
                </a:solidFill>
              </a:rPr>
              <a:t>FEMA PDMG</a:t>
            </a:r>
            <a:endParaRPr lang="en-US" altLang="en-US" sz="10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Recovery Scoping Meeting set up by FEMA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Project Formulation: FEMA, Applicant and TDEM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Project Approval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Funding Granted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286000" y="304800"/>
            <a:ext cx="77724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en-US" sz="3600" b="1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altLang="en-US" sz="3600" b="1" smtClean="0">
                <a:solidFill>
                  <a:schemeClr val="bg1"/>
                </a:solidFill>
                <a:latin typeface="Arial" pitchFamily="34" charset="0"/>
              </a:rPr>
            </a:br>
            <a:endParaRPr lang="en-US" altLang="en-US" sz="3600" b="1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838200"/>
            <a:ext cx="8839200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>
              <a:buClrTx/>
              <a:buNone/>
            </a:pPr>
            <a:r>
              <a:rPr lang="en-US" altLang="en-US" sz="3200" b="1" u="sng" dirty="0" smtClean="0">
                <a:solidFill>
                  <a:srgbClr val="C00000"/>
                </a:solidFill>
              </a:rPr>
              <a:t>Applicant must provide cost estimates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</a:rPr>
              <a:t>Historical Costs for similar work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</a:rPr>
              <a:t>Local/State/FEMA Cost Codes and Equipment Rates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</a:rPr>
              <a:t>Regular &amp; OT Pay policy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</a:rPr>
              <a:t>Procurement Policy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</a:rPr>
              <a:t>Contracts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</a:rPr>
              <a:t>Insurance</a:t>
            </a:r>
          </a:p>
          <a:p>
            <a:pPr lvl="1">
              <a:buClrTx/>
              <a:buNone/>
            </a:pPr>
            <a:r>
              <a:rPr lang="en-US" altLang="en-US" sz="3200" dirty="0" smtClean="0">
                <a:solidFill>
                  <a:schemeClr val="bg1"/>
                </a:solidFill>
              </a:rPr>
              <a:t>Note:  </a:t>
            </a:r>
            <a:r>
              <a:rPr lang="en-US" altLang="en-US" sz="3200" b="1" u="sng" dirty="0" smtClean="0">
                <a:solidFill>
                  <a:schemeClr val="bg1"/>
                </a:solidFill>
              </a:rPr>
              <a:t>You</a:t>
            </a:r>
            <a:r>
              <a:rPr lang="en-US" altLang="en-US" sz="3200" u="sng" dirty="0" smtClean="0">
                <a:solidFill>
                  <a:schemeClr val="bg1"/>
                </a:solidFill>
              </a:rPr>
              <a:t> must maximize all other sources!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2763" y="0"/>
            <a:ext cx="5516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Clr>
                <a:srgbClr val="000000"/>
              </a:buClr>
              <a:buFontTx/>
              <a:buNone/>
            </a:pPr>
            <a:r>
              <a:rPr lang="en-US" altLang="en-US" sz="4400" b="1" i="1" dirty="0">
                <a:solidFill>
                  <a:srgbClr val="000000"/>
                </a:solidFill>
                <a:latin typeface="+mn-lt"/>
              </a:rPr>
              <a:t>Project </a:t>
            </a:r>
            <a:r>
              <a:rPr lang="en-US" altLang="en-US" sz="4400" b="1" i="1" dirty="0" smtClean="0">
                <a:solidFill>
                  <a:srgbClr val="000000"/>
                </a:solidFill>
                <a:latin typeface="+mn-lt"/>
              </a:rPr>
              <a:t>Formulation</a:t>
            </a:r>
            <a:endParaRPr lang="en-US" altLang="en-US" sz="44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Special Considerations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219200"/>
            <a:ext cx="7924800" cy="411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altLang="en-US" sz="3600" dirty="0" smtClean="0">
                <a:solidFill>
                  <a:schemeClr val="bg1"/>
                </a:solidFill>
                <a:ea typeface="+mn-ea"/>
              </a:rPr>
              <a:t>Insurance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Mitigation - 406 </a:t>
            </a:r>
            <a:r>
              <a:rPr lang="en-US" altLang="en-US" sz="3600" dirty="0" err="1" smtClean="0">
                <a:solidFill>
                  <a:schemeClr val="bg1"/>
                </a:solidFill>
              </a:rPr>
              <a:t>vs</a:t>
            </a:r>
            <a:r>
              <a:rPr lang="en-US" altLang="en-US" sz="3600" dirty="0" smtClean="0">
                <a:solidFill>
                  <a:schemeClr val="bg1"/>
                </a:solidFill>
              </a:rPr>
              <a:t> 404</a:t>
            </a:r>
            <a:endParaRPr lang="en-US" altLang="en-US" sz="3600" dirty="0" smtClean="0">
              <a:solidFill>
                <a:schemeClr val="bg1"/>
              </a:solidFill>
              <a:ea typeface="+mn-ea"/>
            </a:endParaRPr>
          </a:p>
          <a:p>
            <a:pPr>
              <a:buClr>
                <a:schemeClr val="bg1"/>
              </a:buClr>
              <a:defRPr/>
            </a:pPr>
            <a:r>
              <a:rPr lang="en-US" altLang="en-US" sz="3600" dirty="0" smtClean="0">
                <a:solidFill>
                  <a:schemeClr val="bg1"/>
                </a:solidFill>
                <a:ea typeface="+mn-ea"/>
              </a:rPr>
              <a:t>Environmental/Historic Preservation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3600" dirty="0" smtClean="0">
                <a:solidFill>
                  <a:schemeClr val="bg1"/>
                </a:solidFill>
                <a:ea typeface="+mn-ea"/>
              </a:rPr>
              <a:t>Codes and Standards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3600" dirty="0" smtClean="0">
                <a:solidFill>
                  <a:schemeClr val="bg1"/>
                </a:solidFill>
                <a:ea typeface="+mn-ea"/>
              </a:rPr>
              <a:t>Historic Preservation and Cultural Resources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3600" dirty="0" smtClean="0">
                <a:solidFill>
                  <a:schemeClr val="bg1"/>
                </a:solidFill>
                <a:ea typeface="+mn-ea"/>
              </a:rPr>
              <a:t>Special Flood Hazard Areas</a:t>
            </a:r>
          </a:p>
          <a:p>
            <a:pPr>
              <a:buClr>
                <a:schemeClr val="bg1"/>
              </a:buClr>
              <a:defRPr/>
            </a:pPr>
            <a:endParaRPr lang="en-US" altLang="en-US" dirty="0" smtClean="0">
              <a:solidFill>
                <a:schemeClr val="bg1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n-lt"/>
                <a:ea typeface="+mj-ea"/>
              </a:rPr>
              <a:t>Disaster Summary</a:t>
            </a:r>
          </a:p>
          <a:p>
            <a:pPr algn="ctr"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n-lt"/>
                <a:ea typeface="+mj-ea"/>
              </a:rPr>
              <a:t>Categories of Work</a:t>
            </a:r>
          </a:p>
          <a:p>
            <a:pPr algn="l">
              <a:defRPr/>
            </a:pPr>
            <a:endParaRPr lang="en-US" b="1" kern="0" dirty="0" smtClean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22453" y="1600200"/>
            <a:ext cx="7659547" cy="480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b="1" kern="0" dirty="0" smtClean="0">
                <a:solidFill>
                  <a:schemeClr val="bg1"/>
                </a:solidFill>
              </a:rPr>
              <a:t>A</a:t>
            </a:r>
            <a:r>
              <a:rPr lang="en-US" altLang="en-US" kern="0" dirty="0" smtClean="0">
                <a:solidFill>
                  <a:schemeClr val="bg1"/>
                </a:solidFill>
              </a:rPr>
              <a:t> 	Debris Removal</a:t>
            </a:r>
          </a:p>
          <a:p>
            <a:pPr>
              <a:buFontTx/>
              <a:buNone/>
            </a:pPr>
            <a:r>
              <a:rPr lang="en-US" altLang="en-US" b="1" kern="0" dirty="0" smtClean="0">
                <a:solidFill>
                  <a:schemeClr val="bg1"/>
                </a:solidFill>
              </a:rPr>
              <a:t>B</a:t>
            </a:r>
            <a:r>
              <a:rPr lang="en-US" altLang="en-US" kern="0" dirty="0" smtClean="0">
                <a:solidFill>
                  <a:schemeClr val="bg1"/>
                </a:solidFill>
              </a:rPr>
              <a:t> 	Emergency Protective Measures</a:t>
            </a:r>
          </a:p>
          <a:p>
            <a:pPr>
              <a:buFontTx/>
              <a:buNone/>
            </a:pPr>
            <a:r>
              <a:rPr lang="en-US" altLang="en-US" b="1" kern="0" dirty="0" smtClean="0">
                <a:solidFill>
                  <a:schemeClr val="bg1"/>
                </a:solidFill>
              </a:rPr>
              <a:t>C</a:t>
            </a:r>
            <a:r>
              <a:rPr lang="en-US" altLang="en-US" kern="0" dirty="0" smtClean="0">
                <a:solidFill>
                  <a:schemeClr val="bg1"/>
                </a:solidFill>
              </a:rPr>
              <a:t>		Roads and Bridges</a:t>
            </a:r>
          </a:p>
          <a:p>
            <a:pPr>
              <a:buFontTx/>
              <a:buNone/>
            </a:pPr>
            <a:r>
              <a:rPr lang="en-US" altLang="en-US" b="1" kern="0" dirty="0" smtClean="0">
                <a:solidFill>
                  <a:schemeClr val="bg1"/>
                </a:solidFill>
              </a:rPr>
              <a:t>D	</a:t>
            </a:r>
            <a:r>
              <a:rPr lang="en-US" altLang="en-US" kern="0" dirty="0" smtClean="0">
                <a:solidFill>
                  <a:schemeClr val="bg1"/>
                </a:solidFill>
              </a:rPr>
              <a:t>	Water Control Facilities</a:t>
            </a:r>
          </a:p>
          <a:p>
            <a:pPr>
              <a:buFontTx/>
              <a:buNone/>
            </a:pPr>
            <a:r>
              <a:rPr lang="en-US" altLang="en-US" b="1" kern="0" dirty="0" smtClean="0">
                <a:solidFill>
                  <a:schemeClr val="bg1"/>
                </a:solidFill>
              </a:rPr>
              <a:t>E</a:t>
            </a:r>
            <a:r>
              <a:rPr lang="en-US" altLang="en-US" kern="0" dirty="0" smtClean="0">
                <a:solidFill>
                  <a:schemeClr val="bg1"/>
                </a:solidFill>
              </a:rPr>
              <a:t>		Buildings and Equipment</a:t>
            </a:r>
          </a:p>
          <a:p>
            <a:pPr>
              <a:buFontTx/>
              <a:buNone/>
            </a:pPr>
            <a:r>
              <a:rPr lang="en-US" altLang="en-US" b="1" kern="0" dirty="0" smtClean="0">
                <a:solidFill>
                  <a:schemeClr val="bg1"/>
                </a:solidFill>
              </a:rPr>
              <a:t>F</a:t>
            </a:r>
            <a:r>
              <a:rPr lang="en-US" altLang="en-US" kern="0" dirty="0" smtClean="0">
                <a:solidFill>
                  <a:schemeClr val="bg1"/>
                </a:solidFill>
              </a:rPr>
              <a:t>		Utilities</a:t>
            </a:r>
          </a:p>
          <a:p>
            <a:pPr>
              <a:buFontTx/>
              <a:buNone/>
            </a:pPr>
            <a:r>
              <a:rPr lang="en-US" altLang="en-US" b="1" kern="0" dirty="0" smtClean="0">
                <a:solidFill>
                  <a:schemeClr val="bg1"/>
                </a:solidFill>
              </a:rPr>
              <a:t>G</a:t>
            </a:r>
            <a:r>
              <a:rPr lang="en-US" altLang="en-US" kern="0" dirty="0" smtClean="0">
                <a:solidFill>
                  <a:schemeClr val="bg1"/>
                </a:solidFill>
              </a:rPr>
              <a:t>		Parks, Rec. Facilities &amp; Other Items</a:t>
            </a:r>
          </a:p>
          <a:p>
            <a:pPr marL="914400" lvl="2" indent="0">
              <a:buNone/>
            </a:pPr>
            <a:r>
              <a:rPr lang="en-US" altLang="en-US" kern="0" dirty="0" smtClean="0">
                <a:solidFill>
                  <a:schemeClr val="bg1"/>
                </a:solidFill>
              </a:rPr>
              <a:t>C – G 90% &amp; 10% Cost Share</a:t>
            </a:r>
          </a:p>
        </p:txBody>
      </p:sp>
    </p:spTree>
    <p:extLst>
      <p:ext uri="{BB962C8B-B14F-4D97-AF65-F5344CB8AC3E}">
        <p14:creationId xmlns:p14="http://schemas.microsoft.com/office/powerpoint/2010/main" val="37443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Performing Approved Work</a:t>
            </a:r>
            <a:endParaRPr lang="en-US" b="1" dirty="0" smtClean="0">
              <a:solidFill>
                <a:schemeClr val="accent6"/>
              </a:solidFill>
              <a:latin typeface="+mn-lt"/>
              <a:ea typeface="+mj-ea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066800"/>
            <a:ext cx="7772400" cy="396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en-US" sz="2800" dirty="0" smtClean="0">
                <a:solidFill>
                  <a:schemeClr val="bg1"/>
                </a:solidFill>
                <a:ea typeface="+mn-ea"/>
              </a:rPr>
              <a:t>Parameters 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  <a:ea typeface="ＭＳ Ｐゴシック" charset="0"/>
              </a:rPr>
              <a:t>Scope of Work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  <a:ea typeface="ＭＳ Ｐゴシック" charset="0"/>
              </a:rPr>
              <a:t>Completion Date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  <a:ea typeface="ＭＳ Ｐゴシック" charset="0"/>
              </a:rPr>
              <a:t>Cost Estimate Overrun requires prior approval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  <a:ea typeface="ＭＳ Ｐゴシック" charset="0"/>
              </a:rPr>
              <a:t>Time Extensions</a:t>
            </a:r>
            <a:endParaRPr lang="en-US" altLang="en-US" sz="2400" dirty="0" smtClean="0">
              <a:solidFill>
                <a:schemeClr val="accent6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en-US" sz="2800" dirty="0" smtClean="0">
                <a:solidFill>
                  <a:schemeClr val="bg1"/>
                </a:solidFill>
                <a:ea typeface="+mn-ea"/>
              </a:rPr>
              <a:t>Force Account Work</a:t>
            </a: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en-US" sz="280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Contract Work</a:t>
            </a:r>
            <a:endParaRPr lang="en-US" altLang="en-US" sz="2800" dirty="0" smtClean="0">
              <a:solidFill>
                <a:schemeClr val="bg1"/>
              </a:solidFill>
              <a:ea typeface="+mn-ea"/>
            </a:endParaRPr>
          </a:p>
          <a:p>
            <a:pPr lvl="1"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  <a:ea typeface="ＭＳ Ｐゴシック" charset="0"/>
              </a:rPr>
              <a:t>Bidding Requirements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  <a:ea typeface="ＭＳ Ｐゴシック" charset="0"/>
              </a:rPr>
              <a:t>Engineering and Design Services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0"/>
                <a:cs typeface="Arial" pitchFamily="34" charset="0"/>
              </a:rPr>
              <a:t>Debarred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charset="0"/>
              </a:rPr>
              <a:t>Contractors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charset="0"/>
              </a:rPr>
              <a:t>Request for Improved/Alternate Projects</a:t>
            </a:r>
            <a:endParaRPr lang="en-US" altLang="en-US" sz="2400" dirty="0">
              <a:solidFill>
                <a:srgbClr val="000000"/>
              </a:solidFill>
              <a:ea typeface="ＭＳ Ｐゴシック" charset="0"/>
            </a:endParaRPr>
          </a:p>
          <a:p>
            <a:pPr lvl="1">
              <a:lnSpc>
                <a:spcPct val="90000"/>
              </a:lnSpc>
              <a:buClr>
                <a:schemeClr val="bg1"/>
              </a:buClr>
              <a:defRPr/>
            </a:pPr>
            <a:endParaRPr lang="en-US" altLang="en-US" sz="25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en-US" altLang="en-US" sz="2900" dirty="0" smtClean="0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84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371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n-lt"/>
                <a:ea typeface="+mj-ea"/>
              </a:rPr>
              <a:t>Project Administration and Documentation Requirements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881" y="1752600"/>
            <a:ext cx="79243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If it’s on paper, keep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If it’s not on paper,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put it on paper and keep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it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Documentation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  <a:p>
            <a:pPr marL="1028700" lvl="1" indent="-571500">
              <a:buSzPct val="80000"/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Paper trail</a:t>
            </a:r>
          </a:p>
        </p:txBody>
      </p:sp>
    </p:spTree>
    <p:extLst>
      <p:ext uri="{BB962C8B-B14F-4D97-AF65-F5344CB8AC3E}">
        <p14:creationId xmlns:p14="http://schemas.microsoft.com/office/powerpoint/2010/main" val="17802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n-lt"/>
                <a:ea typeface="+mj-ea"/>
              </a:rPr>
              <a:t>Procurement Requirements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219200"/>
            <a:ext cx="7772400" cy="472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a typeface="+mn-ea"/>
              </a:rPr>
              <a:t>Must be of reasonable cost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a typeface="+mn-ea"/>
              </a:rPr>
              <a:t>Generally must be </a:t>
            </a:r>
            <a:r>
              <a:rPr lang="en-US" altLang="en-US" sz="2800" b="1" u="sng" kern="0" dirty="0" smtClean="0">
                <a:solidFill>
                  <a:schemeClr val="bg1"/>
                </a:solidFill>
                <a:ea typeface="+mn-ea"/>
              </a:rPr>
              <a:t>competitively bid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a typeface="+mn-ea"/>
              </a:rPr>
              <a:t>Must comply with </a:t>
            </a:r>
            <a:r>
              <a:rPr lang="en-US" altLang="en-US" sz="2800" u="sng" kern="0" dirty="0" smtClean="0">
                <a:solidFill>
                  <a:schemeClr val="bg1"/>
                </a:solidFill>
                <a:ea typeface="+mn-ea"/>
              </a:rPr>
              <a:t>Federal</a:t>
            </a:r>
            <a:r>
              <a:rPr lang="en-US" altLang="en-US" sz="2800" kern="0" dirty="0" smtClean="0">
                <a:solidFill>
                  <a:schemeClr val="bg1"/>
                </a:solidFill>
                <a:ea typeface="+mn-ea"/>
              </a:rPr>
              <a:t>, State, and local procurement standards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2800" b="1" kern="0" dirty="0" smtClean="0">
                <a:solidFill>
                  <a:schemeClr val="bg1"/>
                </a:solidFill>
                <a:ea typeface="+mn-ea"/>
              </a:rPr>
              <a:t>“Cost plus a percentage” contracts are </a:t>
            </a:r>
            <a:r>
              <a:rPr lang="en-US" altLang="en-US" sz="2800" b="1" i="1" u="sng" kern="0" dirty="0" smtClean="0">
                <a:solidFill>
                  <a:srgbClr val="FF0000"/>
                </a:solidFill>
                <a:ea typeface="+mn-ea"/>
              </a:rPr>
              <a:t>not</a:t>
            </a:r>
            <a:r>
              <a:rPr lang="en-US" altLang="en-US" sz="2800" b="1" kern="0" dirty="0" smtClean="0">
                <a:solidFill>
                  <a:schemeClr val="bg1"/>
                </a:solidFill>
                <a:ea typeface="+mn-ea"/>
              </a:rPr>
              <a:t> eligible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a typeface="+mn-ea"/>
              </a:rPr>
              <a:t>Normal procedures must Not be altered due to reimbursement from Federal funds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2800" b="1" u="sng" kern="0" dirty="0" smtClean="0">
                <a:solidFill>
                  <a:srgbClr val="002060"/>
                </a:solidFill>
                <a:ea typeface="+mn-ea"/>
              </a:rPr>
              <a:t>Competitive procurement is key</a:t>
            </a:r>
            <a:r>
              <a:rPr lang="en-US" altLang="en-US" sz="2800" b="1" kern="0" dirty="0" smtClean="0">
                <a:solidFill>
                  <a:schemeClr val="bg1"/>
                </a:solidFill>
                <a:ea typeface="+mn-ea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b="1" kern="0" dirty="0" smtClean="0">
                <a:solidFill>
                  <a:schemeClr val="bg1"/>
                </a:solidFill>
                <a:latin typeface="+mn-lt"/>
                <a:ea typeface="+mj-ea"/>
              </a:rPr>
              <a:t>Procurement Requirements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845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latin typeface="+mn-lt"/>
              </a:rPr>
              <a:t>“FEMA may reimburse costs incurred under time and materials contract only if all of the following apply: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latin typeface="+mn-lt"/>
              </a:rPr>
              <a:t>  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latin typeface="+mn-lt"/>
              </a:rPr>
              <a:t>-    No other contract available</a:t>
            </a:r>
          </a:p>
          <a:p>
            <a:pPr marL="457200" indent="-457200">
              <a:buClr>
                <a:schemeClr val="bg1"/>
              </a:buClr>
              <a:buFontTx/>
              <a:buChar char="-"/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latin typeface="+mn-lt"/>
              </a:rPr>
              <a:t>Contractor exceeds ceiling price at their own risk</a:t>
            </a:r>
          </a:p>
          <a:p>
            <a:pPr marL="457200" indent="-457200">
              <a:buClr>
                <a:schemeClr val="bg1"/>
              </a:buClr>
              <a:buFontTx/>
              <a:buChar char="-"/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latin typeface="+mn-lt"/>
              </a:rPr>
              <a:t>Applicant must provide oversight to ensure contractor is using efficient methods and effective cost controls</a:t>
            </a:r>
          </a:p>
          <a:p>
            <a:pPr algn="ctr">
              <a:buClr>
                <a:schemeClr val="bg1"/>
              </a:buClr>
              <a:defRPr/>
            </a:pPr>
            <a:endParaRPr lang="en-US" altLang="en-US" sz="3600" i="1" u="sng" kern="0" dirty="0" smtClean="0">
              <a:solidFill>
                <a:schemeClr val="bg1"/>
              </a:solidFill>
              <a:latin typeface="+mn-lt"/>
            </a:endParaRPr>
          </a:p>
          <a:p>
            <a:pPr algn="ctr">
              <a:buClr>
                <a:schemeClr val="bg1"/>
              </a:buClr>
              <a:defRPr/>
            </a:pPr>
            <a:r>
              <a:rPr lang="en-US" altLang="en-US" sz="3600" i="1" u="sng" kern="0" dirty="0" smtClean="0">
                <a:solidFill>
                  <a:schemeClr val="bg1"/>
                </a:solidFill>
                <a:latin typeface="+mn-lt"/>
              </a:rPr>
              <a:t>You must be able to justify</a:t>
            </a:r>
            <a:r>
              <a:rPr lang="en-US" altLang="en-US" sz="3600" i="1" kern="0" dirty="0" smtClean="0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152400"/>
            <a:ext cx="80772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Procurement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219200"/>
            <a:ext cx="8077200" cy="434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altLang="en-US" sz="2800" dirty="0" smtClean="0">
                <a:solidFill>
                  <a:schemeClr val="bg1"/>
                </a:solidFill>
                <a:ea typeface="+mn-ea"/>
              </a:rPr>
              <a:t>The below site may be assistance to the State and Local communities when determining whether certain contractors are debarred or not;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  <a:ea typeface="+mn-ea"/>
                <a:hlinkClick r:id="rId2"/>
              </a:rPr>
              <a:t>www.SAM.GOV</a:t>
            </a:r>
            <a:endParaRPr lang="en-US" altLang="en-US" sz="2400" dirty="0" smtClean="0">
              <a:solidFill>
                <a:schemeClr val="bg1"/>
              </a:solidFill>
              <a:ea typeface="+mn-ea"/>
            </a:endParaRPr>
          </a:p>
          <a:p>
            <a:pPr marL="457200" lvl="1" indent="0">
              <a:buClr>
                <a:schemeClr val="bg1"/>
              </a:buClr>
              <a:buNone/>
              <a:defRPr/>
            </a:pPr>
            <a:endParaRPr lang="en-US" altLang="en-US" sz="2400" dirty="0" smtClean="0">
              <a:solidFill>
                <a:schemeClr val="bg1"/>
              </a:solidFill>
              <a:ea typeface="+mn-ea"/>
            </a:endParaRPr>
          </a:p>
          <a:p>
            <a:pPr marL="457200" lvl="1" indent="0">
              <a:buClr>
                <a:schemeClr val="bg1"/>
              </a:buClr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ea typeface="+mn-ea"/>
              </a:rPr>
              <a:t>Exigent and emergency circumstances exist for Debris Removal (Cat A) and Emergency Protective Measures (Cat B) – “Declared counties can use non-competitively procured contracts for Cats A and B through October 10, 2017”, FEMA memo </a:t>
            </a:r>
            <a:r>
              <a:rPr lang="en-US" altLang="en-US" sz="2400" b="1" dirty="0" err="1" smtClean="0">
                <a:solidFill>
                  <a:schemeClr val="bg1"/>
                </a:solidFill>
                <a:ea typeface="+mn-ea"/>
              </a:rPr>
              <a:t>dtd</a:t>
            </a:r>
            <a:r>
              <a:rPr lang="en-US" altLang="en-US" sz="2400" b="1" dirty="0" smtClean="0">
                <a:solidFill>
                  <a:schemeClr val="bg1"/>
                </a:solidFill>
                <a:ea typeface="+mn-ea"/>
              </a:rPr>
              <a:t> Sep 10, 2017</a:t>
            </a:r>
            <a:endParaRPr lang="en-US" altLang="en-US" sz="2400" b="1" dirty="0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07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0"/>
            <a:ext cx="8610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+mn-lt"/>
                <a:ea typeface="+mj-ea"/>
              </a:rPr>
              <a:t>Project Management Requirements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676400"/>
            <a:ext cx="7772400" cy="434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a typeface="+mn-ea"/>
              </a:rPr>
              <a:t>Set up of Grant File and individual project files by site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a typeface="+mn-ea"/>
              </a:rPr>
              <a:t>Folders/tabs/electronic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a typeface="+mn-ea"/>
              </a:rPr>
              <a:t>Gather copies of your policies now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a typeface="+mn-ea"/>
              </a:rPr>
              <a:t>Record retention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a typeface="+mn-ea"/>
              </a:rPr>
              <a:t>Grants Management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8374062" cy="41148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en-US" b="1" u="sng" dirty="0" smtClean="0"/>
              <a:t>DOCUMENT EVERYTHING YOU SPEND TIME &amp; MONEY ON!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en-US" sz="1800" b="1" dirty="0" smtClean="0"/>
          </a:p>
          <a:p>
            <a:pPr algn="ctr"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Categories To Prepare For:</a:t>
            </a:r>
          </a:p>
          <a:p>
            <a:pPr algn="ctr" eaLnBrk="1" hangingPunct="1">
              <a:spcBef>
                <a:spcPts val="0"/>
              </a:spcBef>
              <a:buFont typeface="Arial" pitchFamily="34" charset="0"/>
              <a:buNone/>
            </a:pPr>
            <a:endParaRPr lang="en-US" alt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Force Account Labor		Rentals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Force Account Equipment	Contracts (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procurement Force Account Materials 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			documentation)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	           				DAC (Direct 							Administrative Cost)</a:t>
            </a:r>
            <a:r>
              <a:rPr lang="en-US" altLang="en-US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				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76200" y="1524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4400" b="1" i="1" dirty="0">
                <a:solidFill>
                  <a:srgbClr val="000000"/>
                </a:solidFill>
                <a:latin typeface="Arial" pitchFamily="34" charset="0"/>
              </a:rPr>
              <a:t>Documentation Requirements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07"/>
          <p:cNvSpPr>
            <a:spLocks noChangeArrowheads="1"/>
          </p:cNvSpPr>
          <p:nvPr/>
        </p:nvSpPr>
        <p:spPr bwMode="auto">
          <a:xfrm>
            <a:off x="1036638" y="1704975"/>
            <a:ext cx="33829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Proof of hourly or pay period rate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Fringe rate calculations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Timesheets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Proof of payment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Overtime and Comp time </a:t>
            </a: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</a:rPr>
              <a:t>policies</a:t>
            </a:r>
            <a:endParaRPr lang="en-US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Work performed</a:t>
            </a:r>
          </a:p>
        </p:txBody>
      </p:sp>
      <p:sp>
        <p:nvSpPr>
          <p:cNvPr id="61443" name="Rectangle 209"/>
          <p:cNvSpPr>
            <a:spLocks noChangeArrowheads="1"/>
          </p:cNvSpPr>
          <p:nvPr/>
        </p:nvSpPr>
        <p:spPr bwMode="auto">
          <a:xfrm>
            <a:off x="762000" y="1219200"/>
            <a:ext cx="3954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u="sng" dirty="0">
                <a:solidFill>
                  <a:srgbClr val="000000"/>
                </a:solidFill>
                <a:latin typeface="Arial" pitchFamily="34" charset="0"/>
              </a:rPr>
              <a:t>Force Account </a:t>
            </a:r>
            <a:r>
              <a:rPr lang="en-US" altLang="en-US" u="sng" dirty="0" smtClean="0">
                <a:solidFill>
                  <a:srgbClr val="000000"/>
                </a:solidFill>
                <a:latin typeface="Arial" pitchFamily="34" charset="0"/>
              </a:rPr>
              <a:t>Labor/Equip</a:t>
            </a:r>
          </a:p>
          <a:p>
            <a:pPr eaLnBrk="0" hangingPunct="0"/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4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4400" b="1" i="1" dirty="0">
                <a:solidFill>
                  <a:srgbClr val="000000"/>
                </a:solidFill>
                <a:latin typeface="Arial" pitchFamily="34" charset="0"/>
              </a:rPr>
              <a:t>Documentation Requirements</a:t>
            </a:r>
          </a:p>
        </p:txBody>
      </p:sp>
      <p:sp>
        <p:nvSpPr>
          <p:cNvPr id="61446" name="Rectangle 209"/>
          <p:cNvSpPr>
            <a:spLocks noChangeArrowheads="1"/>
          </p:cNvSpPr>
          <p:nvPr/>
        </p:nvSpPr>
        <p:spPr bwMode="auto">
          <a:xfrm>
            <a:off x="5151438" y="1227138"/>
            <a:ext cx="3505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u="sng" dirty="0">
                <a:solidFill>
                  <a:srgbClr val="000000"/>
                </a:solidFill>
                <a:latin typeface="Arial" pitchFamily="34" charset="0"/>
              </a:rPr>
              <a:t>Force Account Materials</a:t>
            </a:r>
          </a:p>
        </p:txBody>
      </p:sp>
      <p:sp>
        <p:nvSpPr>
          <p:cNvPr id="61447" name="Rectangle 2"/>
          <p:cNvSpPr>
            <a:spLocks noChangeArrowheads="1"/>
          </p:cNvSpPr>
          <p:nvPr/>
        </p:nvSpPr>
        <p:spPr bwMode="auto">
          <a:xfrm>
            <a:off x="1045028" y="4151316"/>
            <a:ext cx="444137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Equipment logs identifying operator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Operator timesheets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Proof of </a:t>
            </a:r>
            <a:r>
              <a:rPr lang="en-US" altLang="en-US" sz="2000" dirty="0" smtClean="0">
                <a:solidFill>
                  <a:srgbClr val="000000"/>
                </a:solidFill>
                <a:latin typeface="Arial" pitchFamily="34" charset="0"/>
              </a:rPr>
              <a:t>equipment ownership </a:t>
            </a:r>
            <a:endParaRPr lang="en-US" alt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Equipment rate calculations </a:t>
            </a:r>
          </a:p>
          <a:p>
            <a:endParaRPr lang="en-US" alt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alt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alt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48" name="Rectangle 3"/>
          <p:cNvSpPr>
            <a:spLocks noChangeArrowheads="1"/>
          </p:cNvSpPr>
          <p:nvPr/>
        </p:nvSpPr>
        <p:spPr bwMode="auto">
          <a:xfrm>
            <a:off x="5189538" y="1735139"/>
            <a:ext cx="3429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Purchasing procedure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List of materials used with pricing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Invoices &amp; Purchase 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Proof of payment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Where used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762000" y="1676400"/>
            <a:ext cx="350520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Rental/Lease agreement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Invoices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Purchase Orders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Proof of Payment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Equipment use logs</a:t>
            </a:r>
          </a:p>
          <a:p>
            <a:pPr eaLnBrk="0" hangingPunct="0"/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4400" b="1" i="1" dirty="0">
                <a:solidFill>
                  <a:srgbClr val="000000"/>
                </a:solidFill>
                <a:latin typeface="Arial" pitchFamily="34" charset="0"/>
              </a:rPr>
              <a:t>Documentation Requirements</a:t>
            </a:r>
          </a:p>
        </p:txBody>
      </p:sp>
      <p:sp>
        <p:nvSpPr>
          <p:cNvPr id="62468" name="Rectangle 2"/>
          <p:cNvSpPr txBox="1">
            <a:spLocks noChangeArrowheads="1"/>
          </p:cNvSpPr>
          <p:nvPr/>
        </p:nvSpPr>
        <p:spPr bwMode="auto">
          <a:xfrm>
            <a:off x="1143000" y="12954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b="1" u="sng" dirty="0">
                <a:solidFill>
                  <a:srgbClr val="000000"/>
                </a:solidFill>
                <a:latin typeface="Arial" pitchFamily="34" charset="0"/>
              </a:rPr>
              <a:t>Rentals</a:t>
            </a:r>
          </a:p>
        </p:txBody>
      </p:sp>
      <p:sp>
        <p:nvSpPr>
          <p:cNvPr id="62469" name="Rectangle 2"/>
          <p:cNvSpPr txBox="1">
            <a:spLocks noChangeArrowheads="1"/>
          </p:cNvSpPr>
          <p:nvPr/>
        </p:nvSpPr>
        <p:spPr bwMode="auto">
          <a:xfrm>
            <a:off x="4572000" y="1295400"/>
            <a:ext cx="17318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b="1" u="sng" dirty="0">
                <a:solidFill>
                  <a:srgbClr val="000000"/>
                </a:solidFill>
                <a:latin typeface="Arial" pitchFamily="34" charset="0"/>
              </a:rPr>
              <a:t>Contracts</a:t>
            </a:r>
          </a:p>
        </p:txBody>
      </p:sp>
      <p:sp>
        <p:nvSpPr>
          <p:cNvPr id="62470" name="Rectangle 3"/>
          <p:cNvSpPr>
            <a:spLocks noChangeArrowheads="1"/>
          </p:cNvSpPr>
          <p:nvPr/>
        </p:nvSpPr>
        <p:spPr bwMode="auto">
          <a:xfrm>
            <a:off x="4267200" y="1706463"/>
            <a:ext cx="4724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Contract  procurement policy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Bid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Invoices/Purchase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Proof of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Benefit Cost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Change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Profit Negotiation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2 CFR §200.318 contract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Arial" pitchFamily="34" charset="0"/>
              </a:rPr>
              <a:t>Debarment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b="1" dirty="0">
                <a:solidFill>
                  <a:srgbClr val="000000"/>
                </a:solidFill>
                <a:latin typeface="Arial" pitchFamily="34" charset="0"/>
              </a:rPr>
              <a:t>Cost Plus Percentage and </a:t>
            </a:r>
            <a:r>
              <a:rPr lang="en-US" altLang="en-US" sz="1900" b="1" dirty="0" smtClean="0">
                <a:solidFill>
                  <a:srgbClr val="000000"/>
                </a:solidFill>
                <a:latin typeface="Arial" pitchFamily="34" charset="0"/>
              </a:rPr>
              <a:t>Piggyback contracts </a:t>
            </a:r>
            <a:r>
              <a:rPr lang="en-US" altLang="en-US" sz="1900" b="1" dirty="0">
                <a:solidFill>
                  <a:srgbClr val="000000"/>
                </a:solidFill>
                <a:latin typeface="Arial" pitchFamily="34" charset="0"/>
              </a:rPr>
              <a:t>are prohibited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900" b="1" dirty="0">
                <a:solidFill>
                  <a:srgbClr val="000000"/>
                </a:solidFill>
                <a:latin typeface="Arial" pitchFamily="34" charset="0"/>
              </a:rPr>
              <a:t>Time and Materials contract </a:t>
            </a:r>
            <a:r>
              <a:rPr lang="en-US" altLang="en-US" sz="1900" b="1" dirty="0" smtClean="0">
                <a:solidFill>
                  <a:srgbClr val="000000"/>
                </a:solidFill>
                <a:latin typeface="Arial" pitchFamily="34" charset="0"/>
              </a:rPr>
              <a:t>(Caution &amp; Ceiling Price needed)</a:t>
            </a:r>
            <a:endParaRPr lang="en-US" altLang="en-US" sz="1900" b="1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533400" y="1771650"/>
            <a:ext cx="35052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</a:rPr>
              <a:t>	</a:t>
            </a:r>
          </a:p>
          <a:p>
            <a:pPr eaLnBrk="0" hangingPunct="0"/>
            <a:r>
              <a:rPr lang="en-US" altLang="en-US" sz="1800" b="1" u="sng" dirty="0">
                <a:solidFill>
                  <a:srgbClr val="000000"/>
                </a:solidFill>
                <a:latin typeface="Arial" pitchFamily="34" charset="0"/>
              </a:rPr>
              <a:t>Documented</a:t>
            </a:r>
            <a:r>
              <a:rPr lang="en-US" altLang="en-US" sz="1800" b="1" dirty="0">
                <a:solidFill>
                  <a:srgbClr val="000000"/>
                </a:solidFill>
                <a:latin typeface="Arial" pitchFamily="34" charset="0"/>
              </a:rPr>
              <a:t> FAL administrative activities &amp; materials used in direct support of </a:t>
            </a:r>
            <a:r>
              <a:rPr lang="en-US" altLang="en-US" sz="1800" b="1" i="1" u="sng" dirty="0">
                <a:solidFill>
                  <a:srgbClr val="000000"/>
                </a:solidFill>
                <a:latin typeface="Arial" pitchFamily="34" charset="0"/>
              </a:rPr>
              <a:t>this specific</a:t>
            </a:r>
            <a:r>
              <a:rPr lang="en-US" alt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1800" b="1" i="1" dirty="0" smtClean="0">
                <a:solidFill>
                  <a:srgbClr val="000000"/>
                </a:solidFill>
                <a:latin typeface="Arial" pitchFamily="34" charset="0"/>
              </a:rPr>
              <a:t>Project</a:t>
            </a:r>
            <a:endParaRPr lang="en-US" altLang="en-US" sz="1800" b="1" i="1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endParaRPr lang="en-US" altLang="en-US" sz="18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r>
              <a:rPr lang="en-US" altLang="en-US" sz="1800" b="1" u="sng" dirty="0">
                <a:solidFill>
                  <a:srgbClr val="000000"/>
                </a:solidFill>
                <a:latin typeface="Arial" pitchFamily="34" charset="0"/>
              </a:rPr>
              <a:t>Documented</a:t>
            </a:r>
            <a:r>
              <a:rPr lang="en-US" altLang="en-US" sz="1800" b="1" dirty="0">
                <a:solidFill>
                  <a:srgbClr val="000000"/>
                </a:solidFill>
                <a:latin typeface="Arial" pitchFamily="34" charset="0"/>
              </a:rPr>
              <a:t> project management team costs that can be identified to </a:t>
            </a:r>
            <a:r>
              <a:rPr lang="en-US" altLang="en-US" sz="1800" b="1" i="1" u="sng" dirty="0">
                <a:solidFill>
                  <a:srgbClr val="000000"/>
                </a:solidFill>
                <a:latin typeface="Arial" pitchFamily="34" charset="0"/>
              </a:rPr>
              <a:t>this specific</a:t>
            </a:r>
            <a:r>
              <a:rPr lang="en-US" altLang="en-US" sz="1800" b="1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1800" b="1" i="1" dirty="0" smtClean="0">
                <a:solidFill>
                  <a:srgbClr val="000000"/>
                </a:solidFill>
                <a:latin typeface="Arial" pitchFamily="34" charset="0"/>
              </a:rPr>
              <a:t>Project.</a:t>
            </a:r>
            <a:endParaRPr lang="en-US" altLang="en-US" sz="1800" b="1" i="1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endParaRPr lang="en-US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8611" name="Rectangle 7"/>
          <p:cNvSpPr>
            <a:spLocks noChangeArrowheads="1"/>
          </p:cNvSpPr>
          <p:nvPr/>
        </p:nvSpPr>
        <p:spPr bwMode="auto">
          <a:xfrm>
            <a:off x="4800600" y="2011363"/>
            <a:ext cx="40386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Logs identifying specific PW:</a:t>
            </a:r>
          </a:p>
          <a:p>
            <a:pPr lvl="1" eaLnBrk="0" hangingPunct="0">
              <a:buClr>
                <a:srgbClr val="376092"/>
              </a:buClr>
            </a:pPr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Employee name</a:t>
            </a:r>
          </a:p>
          <a:p>
            <a:pPr lvl="1" eaLnBrk="0" hangingPunct="0">
              <a:buClr>
                <a:srgbClr val="376092"/>
              </a:buClr>
            </a:pPr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Date and activity performed</a:t>
            </a:r>
          </a:p>
          <a:p>
            <a:pPr lvl="1" eaLnBrk="0" hangingPunct="0">
              <a:buClr>
                <a:srgbClr val="376092"/>
              </a:buClr>
            </a:pPr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Duration and supplies used</a:t>
            </a:r>
          </a:p>
          <a:p>
            <a:pPr lvl="1" eaLnBrk="0" hangingPunct="0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See </a:t>
            </a:r>
            <a:r>
              <a:rPr lang="ja-JP" altLang="en-US" sz="1800" b="1">
                <a:solidFill>
                  <a:srgbClr val="000000"/>
                </a:solidFill>
                <a:latin typeface="Arial" pitchFamily="34" charset="0"/>
              </a:rPr>
              <a:t>“</a:t>
            </a:r>
            <a:r>
              <a:rPr lang="en-US" altLang="ja-JP" sz="1800" b="1">
                <a:solidFill>
                  <a:srgbClr val="000000"/>
                </a:solidFill>
                <a:latin typeface="Arial" pitchFamily="34" charset="0"/>
              </a:rPr>
              <a:t>Force Account Labor</a:t>
            </a:r>
            <a:r>
              <a:rPr lang="ja-JP" altLang="en-US" sz="1800" b="1">
                <a:solidFill>
                  <a:srgbClr val="000000"/>
                </a:solidFill>
                <a:latin typeface="Arial" pitchFamily="34" charset="0"/>
              </a:rPr>
              <a:t>”</a:t>
            </a:r>
            <a:endParaRPr lang="en-US" altLang="ja-JP" sz="1800" b="1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endParaRPr lang="en-US" altLang="en-US" sz="1800" b="1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Management Team</a:t>
            </a:r>
          </a:p>
          <a:p>
            <a:pPr lvl="1" eaLnBrk="0" hangingPunct="0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Contract Rates</a:t>
            </a:r>
          </a:p>
          <a:p>
            <a:pPr lvl="1" eaLnBrk="0" hangingPunct="0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Date and activity performed</a:t>
            </a:r>
          </a:p>
          <a:p>
            <a:pPr lvl="1" eaLnBrk="0" hangingPunct="0">
              <a:buClr>
                <a:srgbClr val="95B3D7"/>
              </a:buClr>
            </a:pPr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Management Team invoices</a:t>
            </a:r>
          </a:p>
          <a:p>
            <a:pPr lvl="1" eaLnBrk="0" hangingPunct="0">
              <a:buClr>
                <a:srgbClr val="95B3D7"/>
              </a:buClr>
            </a:pPr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Purchase orders</a:t>
            </a:r>
          </a:p>
          <a:p>
            <a:pPr lvl="1" eaLnBrk="0" hangingPunct="0">
              <a:buClr>
                <a:srgbClr val="95B3D7"/>
              </a:buClr>
            </a:pPr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Proof of payment  </a:t>
            </a:r>
          </a:p>
          <a:p>
            <a:pPr eaLnBrk="0" hangingPunct="0"/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				</a:t>
            </a:r>
          </a:p>
        </p:txBody>
      </p:sp>
      <p:pic>
        <p:nvPicPr>
          <p:cNvPr id="68612" name="Picture 2" descr="C:\Documents and Settings\lt09210\Local Settings\Temporary Internet Files\Content.IE5\S1AZA00M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11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2" descr="C:\Documents and Settings\lt09210\Local Settings\Temporary Internet Files\Content.IE5\S1AZA00M\MC9004326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657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1447800"/>
            <a:ext cx="184150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3600" b="1" kern="0" cap="small" dirty="0">
              <a:solidFill>
                <a:srgbClr val="1F497D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2825" y="914400"/>
            <a:ext cx="61815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kern="0" cap="small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 Administrative Cost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4400" b="1" i="1" dirty="0">
                <a:solidFill>
                  <a:srgbClr val="000000"/>
                </a:solidFill>
                <a:latin typeface="Arial" pitchFamily="34" charset="0"/>
              </a:rPr>
              <a:t>Documentation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81871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Declared Disaster Summary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8763000" cy="4648200"/>
          </a:xfrm>
          <a:prstGeom prst="rect">
            <a:avLst/>
          </a:prstGeom>
          <a:noFill/>
          <a:ex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Share: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en-US" sz="3200" kern="0" noProof="0" dirty="0" smtClean="0">
                <a:solidFill>
                  <a:schemeClr val="bg1"/>
                </a:solidFill>
                <a:latin typeface="+mn-lt"/>
                <a:ea typeface="+mn-ea"/>
              </a:rPr>
              <a:t>Category A – Debris</a:t>
            </a:r>
          </a:p>
          <a:p>
            <a:pPr marL="1257300" lvl="2" indent="-3429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altLang="en-US" sz="3200" kern="0" noProof="0" dirty="0" smtClean="0">
                <a:solidFill>
                  <a:schemeClr val="bg1"/>
                </a:solidFill>
                <a:latin typeface="+mn-lt"/>
                <a:ea typeface="+mn-ea"/>
              </a:rPr>
              <a:t>90% Federal Cost Share &amp; 10% You</a:t>
            </a:r>
          </a:p>
          <a:p>
            <a:pPr marL="1257300" lvl="2" indent="-3429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altLang="en-US" sz="3200" kern="0" noProof="0" dirty="0" smtClean="0">
                <a:solidFill>
                  <a:schemeClr val="bg1"/>
                </a:solidFill>
                <a:latin typeface="+mn-lt"/>
                <a:ea typeface="+mn-ea"/>
              </a:rPr>
              <a:t>Effective August 23, 2017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en-US" sz="3200" kern="0" dirty="0" smtClean="0">
                <a:solidFill>
                  <a:schemeClr val="bg1"/>
                </a:solidFill>
                <a:latin typeface="+mn-lt"/>
                <a:ea typeface="+mn-ea"/>
              </a:rPr>
              <a:t>Category B – Emergency Protective </a:t>
            </a:r>
            <a:r>
              <a:rPr lang="en-US" altLang="en-US" sz="3200" kern="0" dirty="0" err="1" smtClean="0">
                <a:solidFill>
                  <a:schemeClr val="bg1"/>
                </a:solidFill>
                <a:latin typeface="+mn-lt"/>
                <a:ea typeface="+mn-ea"/>
              </a:rPr>
              <a:t>Msrs</a:t>
            </a:r>
            <a:r>
              <a:rPr lang="en-US" altLang="en-US" sz="3200" kern="0" dirty="0" smtClean="0">
                <a:solidFill>
                  <a:schemeClr val="bg1"/>
                </a:solidFill>
                <a:latin typeface="+mn-lt"/>
                <a:ea typeface="+mn-ea"/>
              </a:rPr>
              <a:t>.</a:t>
            </a:r>
          </a:p>
          <a:p>
            <a:pPr marL="1257300" lvl="2" indent="-3429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altLang="en-US" sz="3200" kern="0" noProof="0" dirty="0" smtClean="0">
                <a:solidFill>
                  <a:schemeClr val="bg1"/>
                </a:solidFill>
                <a:latin typeface="+mn-lt"/>
                <a:ea typeface="+mn-ea"/>
              </a:rPr>
              <a:t>100% August 23 to September 22, 2017</a:t>
            </a:r>
          </a:p>
          <a:p>
            <a:pPr marL="1257300" lvl="2" indent="-342900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altLang="en-US" sz="3200" kern="0" dirty="0" smtClean="0">
                <a:solidFill>
                  <a:schemeClr val="bg1"/>
                </a:solidFill>
                <a:latin typeface="+mn-lt"/>
                <a:ea typeface="+mn-ea"/>
              </a:rPr>
              <a:t>90% September 23, 2017 onward</a:t>
            </a:r>
            <a:endParaRPr lang="en-US" altLang="en-US" sz="3200" kern="0" noProof="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5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Duplication of Benefits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receive funding from two sources to repair the same disaster damage for example: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Other federal awards such as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CDBG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Salvage values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 Federal grants and cash donations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64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Requirements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FEMA is required to reduce the grant amount by any insurance proceeds that are received for the insured facility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Must provide copies of all applicable insurance policies and itemized insurance documents and checks/EFTs to TDEM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Obtain and maintain insurance on any facility for future disasters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12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Project Monitoring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447800"/>
            <a:ext cx="77724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Actual site inspection; scope of work monitoring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Review of documentation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Compliance with grant agreement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Compliance with Period of Performance and time extension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Cost review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Quarterly reporting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Project Funding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447800"/>
            <a:ext cx="77724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Federal and non-Federal (local) share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Small Projects ≤ $123,100</a:t>
            </a:r>
          </a:p>
          <a:p>
            <a:pPr lvl="1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Approved funding for small projects will be processed for payment after:</a:t>
            </a:r>
          </a:p>
          <a:p>
            <a:pPr marL="1371600" lvl="2" indent="-457200">
              <a:buClr>
                <a:schemeClr val="bg1"/>
              </a:buClr>
              <a:buFont typeface="Times New Roman" pitchFamily="18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Obligated by FEMA</a:t>
            </a:r>
          </a:p>
          <a:p>
            <a:pPr marL="1371600" lvl="2" indent="-457200">
              <a:buClr>
                <a:schemeClr val="bg1"/>
              </a:buClr>
              <a:buFont typeface="Times New Roman" pitchFamily="18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Sub-recipient has satisfied all initial application and  documentation requirements</a:t>
            </a:r>
          </a:p>
          <a:p>
            <a:pPr marL="1371600" lvl="2" indent="-457200">
              <a:buClr>
                <a:schemeClr val="bg1"/>
              </a:buClr>
              <a:buFont typeface="Times New Roman" pitchFamily="18" charset="0"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The minimum amount for a small project is $3,100</a:t>
            </a:r>
          </a:p>
          <a:p>
            <a:pPr marL="914400" lvl="2" indent="0">
              <a:buClr>
                <a:schemeClr val="bg1"/>
              </a:buClr>
              <a:buNone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914400" lvl="2" indent="0">
              <a:buClr>
                <a:schemeClr val="bg1"/>
              </a:buClr>
              <a:buNone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Project Funding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219200"/>
            <a:ext cx="7772400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Large Projects &gt;$123,100 </a:t>
            </a:r>
          </a:p>
          <a:p>
            <a:pPr>
              <a:buClr>
                <a:schemeClr val="bg1"/>
              </a:buClr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Projects are funded after documentation has been received</a:t>
            </a:r>
          </a:p>
          <a:p>
            <a:pPr lvl="2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Advances of funds:</a:t>
            </a:r>
          </a:p>
          <a:p>
            <a:pPr lvl="3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When needed for hardships prior to project completion</a:t>
            </a:r>
          </a:p>
          <a:p>
            <a:pPr lvl="3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Cannot exceed Federal cost share </a:t>
            </a:r>
          </a:p>
          <a:p>
            <a:pPr marL="114300" indent="0">
              <a:buClr>
                <a:schemeClr val="bg1"/>
              </a:buClr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114300" indent="0">
              <a:buClr>
                <a:schemeClr val="bg1"/>
              </a:buClr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Ongoing quarterly monitoring of projects is imperative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Project Funding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Payment Request for Large Project</a:t>
            </a:r>
          </a:p>
          <a:p>
            <a:pPr lvl="1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In order to be paid, sub-recipient must complete Payment Request form, per project, and submit to TDEM </a:t>
            </a:r>
          </a:p>
          <a:p>
            <a:pPr lvl="1">
              <a:buClr>
                <a:schemeClr val="bg1"/>
              </a:buClr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Must provide documentation of expended funds before a request for additional funding is approved</a:t>
            </a:r>
          </a:p>
          <a:p>
            <a:pPr>
              <a:buClr>
                <a:schemeClr val="bg1"/>
              </a:buClr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Procurement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219200"/>
            <a:ext cx="7772400" cy="434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a typeface="+mn-ea"/>
              </a:rPr>
              <a:t>Use your own documented procurement procedures which reflect applicable State and local regulations, provided that  the procurements conform to applicable Federal law and the standards identified in 2 CFR Subpart D - Procurement Standards</a:t>
            </a:r>
          </a:p>
          <a:p>
            <a:pPr algn="ctr">
              <a:buClr>
                <a:schemeClr val="bg1"/>
              </a:buClr>
              <a:buNone/>
              <a:defRPr/>
            </a:pPr>
            <a:r>
              <a:rPr lang="en-US" altLang="en-US" b="1" u="sng" dirty="0" smtClean="0">
                <a:solidFill>
                  <a:srgbClr val="C00000"/>
                </a:solidFill>
                <a:ea typeface="+mn-ea"/>
              </a:rPr>
              <a:t>Competitive Procurement is key</a:t>
            </a:r>
          </a:p>
        </p:txBody>
      </p:sp>
    </p:spTree>
    <p:extLst>
      <p:ext uri="{BB962C8B-B14F-4D97-AF65-F5344CB8AC3E}">
        <p14:creationId xmlns:p14="http://schemas.microsoft.com/office/powerpoint/2010/main" val="29791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2" cstate="print"/>
          <a:srcRect l="10217" t="14095" r="10201" b="12515"/>
          <a:stretch>
            <a:fillRect/>
          </a:stretch>
        </p:blipFill>
        <p:spPr bwMode="auto">
          <a:xfrm>
            <a:off x="1295400" y="1146175"/>
            <a:ext cx="65532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2"/>
          <p:cNvSpPr txBox="1">
            <a:spLocks noChangeArrowheads="1"/>
          </p:cNvSpPr>
          <p:nvPr/>
        </p:nvSpPr>
        <p:spPr bwMode="auto">
          <a:xfrm>
            <a:off x="685800" y="92075"/>
            <a:ext cx="77724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4400" b="1" i="1" dirty="0">
                <a:solidFill>
                  <a:srgbClr val="000000"/>
                </a:solidFill>
                <a:latin typeface="Arial" pitchFamily="34" charset="0"/>
              </a:rPr>
              <a:t>Proof of Debarment Check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6530" y="2057400"/>
            <a:ext cx="623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Create an account for more detailed information</a:t>
            </a:r>
            <a:endParaRPr lang="en-US" dirty="0">
              <a:latin typeface="+mn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239000" y="1600200"/>
            <a:ext cx="152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30629" y="1156770"/>
            <a:ext cx="88392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 CFR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§180.325   What happens if I do business with an excluded person in a covered transaction?</a:t>
            </a:r>
          </a:p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4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as a participant you knowingly do business with an excluded person, the Federal agency responsible for your transaction may disallow costs, annul or terminate the transaction, issue a stop work order,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debar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suspend you, or take other remedies as appropriate. </a:t>
            </a:r>
          </a:p>
          <a:p>
            <a:pPr marL="0" marR="0" lvl="0" indent="304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04800" algn="ctr" eaLnBrk="0" hangingPunct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CFR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§180.300  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What must I do before I enter into a covered transaction with another person at the next lower tier? 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prove you checked debarment prior to each payment.)</a:t>
            </a:r>
          </a:p>
          <a:p>
            <a:pPr marL="0" marR="0" lvl="0" indent="304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92075"/>
            <a:ext cx="77724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altLang="en-US" sz="4400" b="1" i="1" dirty="0">
                <a:solidFill>
                  <a:srgbClr val="000000"/>
                </a:solidFill>
                <a:latin typeface="Arial" pitchFamily="34" charset="0"/>
              </a:rPr>
              <a:t>Proof of Debarment Check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381000"/>
          <a:ext cx="838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4571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en-US" sz="6000" b="1" kern="0" dirty="0" smtClean="0">
              <a:solidFill>
                <a:schemeClr val="bg1"/>
              </a:solidFill>
              <a:latin typeface="+mn-lt"/>
              <a:ea typeface="+mj-ea"/>
            </a:endParaRPr>
          </a:p>
          <a:p>
            <a:pPr algn="ctr">
              <a:defRPr/>
            </a:pPr>
            <a:r>
              <a:rPr lang="en-US" sz="6000" b="1" kern="0" dirty="0" smtClean="0">
                <a:solidFill>
                  <a:schemeClr val="bg1"/>
                </a:solidFill>
                <a:latin typeface="+mn-lt"/>
                <a:ea typeface="+mj-ea"/>
              </a:rPr>
              <a:t>Lets talk about</a:t>
            </a:r>
          </a:p>
          <a:p>
            <a:pPr algn="ctr">
              <a:defRPr/>
            </a:pPr>
            <a:endParaRPr lang="en-US" sz="3000" b="1" kern="0" dirty="0" smtClean="0">
              <a:solidFill>
                <a:schemeClr val="bg1"/>
              </a:solidFill>
              <a:latin typeface="+mn-lt"/>
              <a:ea typeface="+mj-ea"/>
            </a:endParaRPr>
          </a:p>
          <a:p>
            <a:pPr algn="ctr">
              <a:defRPr/>
            </a:pPr>
            <a:r>
              <a:rPr lang="en-US" sz="6000" b="1" kern="0" dirty="0" smtClean="0">
                <a:solidFill>
                  <a:schemeClr val="bg1"/>
                </a:solidFill>
                <a:latin typeface="+mn-lt"/>
                <a:ea typeface="+mj-ea"/>
              </a:rPr>
              <a:t>Emergency Work and </a:t>
            </a:r>
          </a:p>
          <a:p>
            <a:pPr algn="ctr">
              <a:defRPr/>
            </a:pPr>
            <a:r>
              <a:rPr lang="en-US" sz="6000" b="1" kern="0" dirty="0" smtClean="0">
                <a:solidFill>
                  <a:schemeClr val="bg1"/>
                </a:solidFill>
                <a:latin typeface="+mn-lt"/>
                <a:ea typeface="+mj-ea"/>
              </a:rPr>
              <a:t>Permanent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80997"/>
              </p:ext>
            </p:extLst>
          </p:nvPr>
        </p:nvGraphicFramePr>
        <p:xfrm>
          <a:off x="685800" y="152400"/>
          <a:ext cx="7543800" cy="83820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838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FEMA-DR-4332-TX - Declared Counties with Approved RPA Submission Extensions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29000" y="2272605"/>
            <a:ext cx="207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 Deadlines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3670"/>
              </p:ext>
            </p:extLst>
          </p:nvPr>
        </p:nvGraphicFramePr>
        <p:xfrm>
          <a:off x="304800" y="1295400"/>
          <a:ext cx="3124200" cy="4526280"/>
        </p:xfrm>
        <a:graphic>
          <a:graphicData uri="http://schemas.openxmlformats.org/drawingml/2006/table">
            <a:tbl>
              <a:tblPr/>
              <a:tblGrid>
                <a:gridCol w="1456959"/>
                <a:gridCol w="166724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Extension Deadline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Aransas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Bexar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Brazoria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Calhoun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Dallas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Fayette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Fort Bend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Galveston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Goliad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Harris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Jackson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Jasper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Jefferson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173241"/>
              </p:ext>
            </p:extLst>
          </p:nvPr>
        </p:nvGraphicFramePr>
        <p:xfrm>
          <a:off x="5562600" y="1295400"/>
          <a:ext cx="3276600" cy="4274820"/>
        </p:xfrm>
        <a:graphic>
          <a:graphicData uri="http://schemas.openxmlformats.org/drawingml/2006/table">
            <a:tbl>
              <a:tblPr/>
              <a:tblGrid>
                <a:gridCol w="1528030"/>
                <a:gridCol w="174857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Extension Deadline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Kleberg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Matagorda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Newton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Nueces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Orange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Refugio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Sabine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Jacinto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Patricio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Tarrant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Victoria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Waller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Wharton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3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1143000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6973" y="0"/>
            <a:ext cx="7772400" cy="1447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n-lt"/>
                <a:ea typeface="+mj-ea"/>
              </a:rPr>
              <a:t>Emergency Work </a:t>
            </a:r>
          </a:p>
          <a:p>
            <a:pPr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n-lt"/>
                <a:ea typeface="+mj-ea"/>
              </a:rPr>
              <a:t>Hurricane Harvey</a:t>
            </a:r>
          </a:p>
          <a:p>
            <a:pPr algn="l">
              <a:defRPr/>
            </a:pPr>
            <a:endParaRPr lang="en-US" sz="3200" kern="0" dirty="0" smtClean="0">
              <a:solidFill>
                <a:schemeClr val="bg1"/>
              </a:solidFill>
              <a:latin typeface="+mn-lt"/>
              <a:ea typeface="+mj-ea"/>
            </a:endParaRPr>
          </a:p>
          <a:p>
            <a:pPr algn="l">
              <a:defRPr/>
            </a:pPr>
            <a:r>
              <a:rPr lang="en-US" sz="3200" i="0" kern="0" dirty="0" smtClean="0">
                <a:solidFill>
                  <a:schemeClr val="bg1"/>
                </a:solidFill>
                <a:latin typeface="+mn-lt"/>
                <a:ea typeface="+mj-ea"/>
              </a:rPr>
              <a:t>Cost Share:</a:t>
            </a:r>
          </a:p>
          <a:p>
            <a:pPr algn="l">
              <a:defRPr/>
            </a:pPr>
            <a:endParaRPr lang="en-US" sz="2800" i="0" kern="0" dirty="0" smtClean="0">
              <a:solidFill>
                <a:schemeClr val="bg1"/>
              </a:solidFill>
              <a:latin typeface="+mn-lt"/>
              <a:ea typeface="+mj-ea"/>
            </a:endParaRPr>
          </a:p>
          <a:p>
            <a:pPr algn="l">
              <a:defRPr/>
            </a:pPr>
            <a:r>
              <a:rPr lang="en-US" sz="2800" i="0" kern="0" dirty="0" smtClean="0">
                <a:solidFill>
                  <a:schemeClr val="bg1"/>
                </a:solidFill>
                <a:latin typeface="+mn-lt"/>
                <a:ea typeface="+mj-ea"/>
              </a:rPr>
              <a:t>Category A – Debris</a:t>
            </a:r>
          </a:p>
          <a:p>
            <a:pPr algn="l">
              <a:defRPr/>
            </a:pPr>
            <a:r>
              <a:rPr lang="en-US" sz="3200" i="0" kern="0" dirty="0">
                <a:solidFill>
                  <a:schemeClr val="bg1"/>
                </a:solidFill>
                <a:latin typeface="+mn-lt"/>
                <a:ea typeface="+mj-ea"/>
              </a:rPr>
              <a:t>	</a:t>
            </a:r>
            <a:r>
              <a:rPr lang="en-US" sz="2800" i="0" kern="0" dirty="0" smtClean="0">
                <a:solidFill>
                  <a:schemeClr val="bg1"/>
                </a:solidFill>
                <a:latin typeface="+mn-lt"/>
                <a:ea typeface="+mj-ea"/>
              </a:rPr>
              <a:t>90% Federal Cost Share 10% You</a:t>
            </a:r>
          </a:p>
          <a:p>
            <a:pPr algn="l">
              <a:defRPr/>
            </a:pPr>
            <a:r>
              <a:rPr lang="en-US" sz="2800" i="0" kern="0" dirty="0">
                <a:solidFill>
                  <a:schemeClr val="bg1"/>
                </a:solidFill>
                <a:latin typeface="+mn-lt"/>
                <a:ea typeface="+mj-ea"/>
              </a:rPr>
              <a:t>	</a:t>
            </a:r>
            <a:r>
              <a:rPr lang="en-US" sz="2800" i="0" kern="0" dirty="0" smtClean="0">
                <a:solidFill>
                  <a:schemeClr val="bg1"/>
                </a:solidFill>
                <a:latin typeface="+mn-lt"/>
                <a:ea typeface="+mj-ea"/>
              </a:rPr>
              <a:t>Effective August 23, 2017</a:t>
            </a:r>
          </a:p>
          <a:p>
            <a:pPr algn="l">
              <a:defRPr/>
            </a:pPr>
            <a:endParaRPr lang="en-US" sz="2800" i="0" kern="0" dirty="0" smtClean="0">
              <a:solidFill>
                <a:schemeClr val="bg1"/>
              </a:solidFill>
              <a:latin typeface="+mn-lt"/>
              <a:ea typeface="+mj-ea"/>
            </a:endParaRPr>
          </a:p>
          <a:p>
            <a:pPr algn="l">
              <a:defRPr/>
            </a:pPr>
            <a:r>
              <a:rPr lang="en-US" sz="2800" i="0" kern="0" dirty="0" smtClean="0">
                <a:solidFill>
                  <a:schemeClr val="bg1"/>
                </a:solidFill>
                <a:latin typeface="+mn-lt"/>
                <a:ea typeface="+mj-ea"/>
              </a:rPr>
              <a:t>Category B – Emergency Protective Measures</a:t>
            </a:r>
          </a:p>
          <a:p>
            <a:pPr algn="l">
              <a:defRPr/>
            </a:pPr>
            <a:r>
              <a:rPr lang="en-US" sz="2800" i="0" kern="0" dirty="0">
                <a:solidFill>
                  <a:schemeClr val="bg1"/>
                </a:solidFill>
                <a:latin typeface="+mn-lt"/>
                <a:ea typeface="+mj-ea"/>
              </a:rPr>
              <a:t>	</a:t>
            </a:r>
            <a:r>
              <a:rPr lang="en-US" sz="2800" i="0" kern="0" dirty="0" smtClean="0">
                <a:solidFill>
                  <a:schemeClr val="bg1"/>
                </a:solidFill>
                <a:latin typeface="+mn-lt"/>
                <a:ea typeface="+mj-ea"/>
              </a:rPr>
              <a:t>100% August 23 to September 22, 2017</a:t>
            </a:r>
          </a:p>
          <a:p>
            <a:pPr algn="l">
              <a:defRPr/>
            </a:pPr>
            <a:r>
              <a:rPr lang="en-US" sz="2800" i="0" kern="0" dirty="0" smtClean="0">
                <a:solidFill>
                  <a:schemeClr val="bg1"/>
                </a:solidFill>
                <a:latin typeface="+mn-lt"/>
                <a:ea typeface="+mj-ea"/>
              </a:rPr>
              <a:t>	90% September 23, 2017 onward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8310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latin typeface="+mn-lt"/>
              </a:rPr>
              <a:t>Debris Removal Pilot Program</a:t>
            </a:r>
            <a:endParaRPr lang="en-US" sz="44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914400"/>
            <a:ext cx="91415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STRAIGHT TIME FORCE ACCOUNT LABOR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FEMA will reimburse, at the appropriate cost share level, the straight and overtime wages for existing employees and hiring of additional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RETAINING RECYCLING REVENUES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Subrecipients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shall provide written notification of revenue received as part of its final accounting of actual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PREAPPROVED DEBRIS MANAGEMENT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FEMA will provide a </a:t>
            </a:r>
            <a:r>
              <a:rPr lang="en-US" u="sng" dirty="0" smtClean="0">
                <a:solidFill>
                  <a:schemeClr val="bg1"/>
                </a:solidFill>
                <a:latin typeface="+mn-lt"/>
              </a:rPr>
              <a:t>one-time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incentive of a 2% cost share adjustment applied to debris removal for the first 90 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Accepted after June 2013 and before August 23, 2017</a:t>
            </a:r>
          </a:p>
        </p:txBody>
      </p:sp>
    </p:spTree>
    <p:extLst>
      <p:ext uri="{BB962C8B-B14F-4D97-AF65-F5344CB8AC3E}">
        <p14:creationId xmlns:p14="http://schemas.microsoft.com/office/powerpoint/2010/main" val="41033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94" y="7619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  <a:latin typeface="+mn-lt"/>
              </a:rPr>
              <a:t>Debris Removal Reminders</a:t>
            </a:r>
            <a:endParaRPr lang="en-US" sz="44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21688"/>
            <a:ext cx="84188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TCEQ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is required for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staging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burning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SHPO form for any historical or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archeological sites must be submitted or funding could be jeopardized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Sheets for Private Property Debris Removal (PPDR) are being emailed from the State SOC as well as being posted on GMS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PPDR letters of intent needs to be emailed to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valerie.blanton@dps.texas.gov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Debris clearance need to be sent to Valerie Blanton daily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17525" y="76200"/>
            <a:ext cx="8093075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n-lt"/>
                <a:ea typeface="+mj-ea"/>
              </a:rPr>
              <a:t>Emergency Work</a:t>
            </a:r>
          </a:p>
          <a:p>
            <a:pPr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n-lt"/>
                <a:ea typeface="+mj-ea"/>
              </a:rPr>
              <a:t>Donated Resources</a:t>
            </a:r>
          </a:p>
          <a:p>
            <a:pPr algn="l">
              <a:defRPr/>
            </a:pPr>
            <a:endParaRPr lang="en-US" sz="3600" i="0" kern="0" dirty="0" smtClean="0">
              <a:solidFill>
                <a:schemeClr val="bg1"/>
              </a:solidFill>
              <a:latin typeface="+mn-lt"/>
              <a:ea typeface="+mj-ea"/>
            </a:endParaRPr>
          </a:p>
          <a:p>
            <a:pPr algn="l">
              <a:defRPr/>
            </a:pPr>
            <a:r>
              <a:rPr lang="en-US" sz="3600" i="0" kern="0" dirty="0" smtClean="0">
                <a:solidFill>
                  <a:schemeClr val="bg1"/>
                </a:solidFill>
                <a:latin typeface="+mn-lt"/>
                <a:ea typeface="+mj-ea"/>
              </a:rPr>
              <a:t>- </a:t>
            </a:r>
            <a:r>
              <a:rPr lang="en-US" sz="3200" i="0" kern="0" dirty="0" smtClean="0">
                <a:solidFill>
                  <a:schemeClr val="bg1"/>
                </a:solidFill>
                <a:latin typeface="+mn-lt"/>
                <a:ea typeface="+mj-ea"/>
              </a:rPr>
              <a:t>Volunteer labor, donated equipment and materials are eligible to offset the non-federal portion of the cost for emergency work</a:t>
            </a:r>
          </a:p>
          <a:p>
            <a:pPr algn="l">
              <a:defRPr/>
            </a:pPr>
            <a:endParaRPr lang="en-US" sz="2000" i="0" kern="0" dirty="0">
              <a:solidFill>
                <a:schemeClr val="bg1"/>
              </a:solidFill>
              <a:latin typeface="+mn-lt"/>
              <a:ea typeface="+mj-ea"/>
            </a:endParaRPr>
          </a:p>
          <a:p>
            <a:pPr algn="l">
              <a:defRPr/>
            </a:pPr>
            <a:r>
              <a:rPr lang="en-US" sz="3200" i="0" kern="0" dirty="0" smtClean="0">
                <a:solidFill>
                  <a:schemeClr val="bg1"/>
                </a:solidFill>
                <a:latin typeface="+mn-lt"/>
                <a:ea typeface="+mj-ea"/>
              </a:rPr>
              <a:t>- The amount of credit is capped at the non-federal share so that the federal share will not exceed the sub-recipient’s out-of-pocket cost</a:t>
            </a:r>
          </a:p>
          <a:p>
            <a:pPr algn="ctr">
              <a:defRPr/>
            </a:pPr>
            <a:endParaRPr lang="en-US" sz="3600" b="1" kern="0" dirty="0" smtClean="0">
              <a:solidFill>
                <a:schemeClr val="bg1"/>
              </a:solidFill>
              <a:latin typeface="+mn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7525" y="76200"/>
            <a:ext cx="8093075" cy="1371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4000" b="1" kern="0" dirty="0">
                <a:solidFill>
                  <a:schemeClr val="bg1"/>
                </a:solidFill>
                <a:latin typeface="+mn-lt"/>
              </a:rPr>
              <a:t>Emergency Work</a:t>
            </a:r>
          </a:p>
          <a:p>
            <a:pPr algn="ctr">
              <a:defRPr/>
            </a:pPr>
            <a:r>
              <a:rPr lang="en-US" sz="4000" b="1" kern="0" dirty="0">
                <a:solidFill>
                  <a:schemeClr val="bg1"/>
                </a:solidFill>
                <a:latin typeface="+mn-lt"/>
              </a:rPr>
              <a:t>Donated </a:t>
            </a:r>
            <a:r>
              <a:rPr lang="en-US" sz="4000" b="1" kern="0" dirty="0" smtClean="0">
                <a:solidFill>
                  <a:schemeClr val="bg1"/>
                </a:solidFill>
                <a:latin typeface="+mn-lt"/>
              </a:rPr>
              <a:t>Resources</a:t>
            </a:r>
          </a:p>
          <a:p>
            <a:pPr algn="ctr">
              <a:defRPr/>
            </a:pPr>
            <a:endParaRPr lang="en-US" sz="3600" b="1" kern="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i="0" kern="0" dirty="0" smtClean="0">
                <a:solidFill>
                  <a:schemeClr val="bg1"/>
                </a:solidFill>
                <a:latin typeface="+mn-lt"/>
              </a:rPr>
              <a:t>Donated resources must apply to actual emergency work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i="0" kern="0" dirty="0" smtClean="0">
                <a:solidFill>
                  <a:schemeClr val="bg1"/>
                </a:solidFill>
                <a:latin typeface="+mn-lt"/>
              </a:rPr>
              <a:t>Must be documented and include name, date, hours worked, work site, work description, and who received or used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i="0" kern="0" dirty="0" smtClean="0">
                <a:solidFill>
                  <a:schemeClr val="bg1"/>
                </a:solidFill>
                <a:latin typeface="+mn-lt"/>
              </a:rPr>
              <a:t>Value of donated equipment must be determined by using FEMA equipment rates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i="0" kern="0" dirty="0" smtClean="0">
                <a:solidFill>
                  <a:schemeClr val="bg1"/>
                </a:solidFill>
                <a:latin typeface="+mn-lt"/>
              </a:rPr>
              <a:t>If materials were donated by a federal agency, such as sandbags donated by the United States Army Corps of Engineers (USACE), the value of the materials can not be applied as volunteer credit</a:t>
            </a:r>
          </a:p>
          <a:p>
            <a:pPr algn="l">
              <a:defRPr/>
            </a:pPr>
            <a:endParaRPr lang="en-US" sz="2800" kern="0" dirty="0" smtClean="0">
              <a:solidFill>
                <a:schemeClr val="bg1"/>
              </a:solidFill>
            </a:endParaRPr>
          </a:p>
          <a:p>
            <a:pPr algn="l">
              <a:defRPr/>
            </a:pPr>
            <a:endParaRPr lang="en-US" sz="28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1" y="1818093"/>
            <a:ext cx="8534400" cy="252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9144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Categories C - G</a:t>
            </a:r>
          </a:p>
          <a:p>
            <a:pPr marL="7429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altLang="en-US" sz="22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1085850" lvl="1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The President has approved a cost share adjustment for FEMA DR- 4332 and authorized Federal funds at 90% for permanent work</a:t>
            </a:r>
            <a:endParaRPr lang="en-US" altLang="en-US" sz="22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7429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altLang="en-US" sz="2200" dirty="0" smtClean="0">
              <a:latin typeface="Arial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Symbol" pitchFamily="18" charset="2"/>
              <a:buChar char=""/>
              <a:defRPr/>
            </a:pPr>
            <a:endParaRPr lang="en-US" altLang="en-US" sz="14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4000" b="1" kern="0" dirty="0">
                <a:solidFill>
                  <a:schemeClr val="bg1"/>
                </a:solidFill>
                <a:latin typeface="+mn-lt"/>
              </a:rPr>
              <a:t>Permanent </a:t>
            </a:r>
            <a:r>
              <a:rPr lang="en-US" sz="4000" b="1" kern="0" dirty="0" smtClean="0">
                <a:solidFill>
                  <a:schemeClr val="bg1"/>
                </a:solidFill>
                <a:latin typeface="+mn-lt"/>
              </a:rPr>
              <a:t>Work Hurricane </a:t>
            </a:r>
            <a:r>
              <a:rPr lang="en-US" sz="4000" b="1" kern="0" dirty="0">
                <a:solidFill>
                  <a:schemeClr val="bg1"/>
                </a:solidFill>
                <a:latin typeface="+mn-lt"/>
              </a:rPr>
              <a:t>Harvey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4000" b="1" kern="0" dirty="0">
                <a:solidFill>
                  <a:schemeClr val="bg1"/>
                </a:solidFill>
                <a:latin typeface="+mn-lt"/>
              </a:rPr>
              <a:t>Permanent </a:t>
            </a:r>
            <a:r>
              <a:rPr lang="en-US" sz="4000" b="1" kern="0" dirty="0" smtClean="0">
                <a:solidFill>
                  <a:schemeClr val="bg1"/>
                </a:solidFill>
                <a:latin typeface="+mn-lt"/>
              </a:rPr>
              <a:t>Work Hurricane </a:t>
            </a:r>
            <a:r>
              <a:rPr lang="en-US" sz="4000" b="1" kern="0" dirty="0">
                <a:solidFill>
                  <a:schemeClr val="bg1"/>
                </a:solidFill>
                <a:latin typeface="+mn-lt"/>
              </a:rPr>
              <a:t>Harvey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7525" y="1521747"/>
            <a:ext cx="8245475" cy="480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Restore to pre-disaster design and function</a:t>
            </a:r>
          </a:p>
          <a:p>
            <a:pPr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Damaged facilities must be the legal responsibility of the sub-recipient</a:t>
            </a:r>
          </a:p>
          <a:p>
            <a:pPr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May apply current codes and standard</a:t>
            </a:r>
          </a:p>
          <a:p>
            <a:pPr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May include cost effective hazard mitigation measures</a:t>
            </a:r>
          </a:p>
          <a:p>
            <a:pPr marL="7429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altLang="en-US" sz="1800" b="1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en-US" altLang="en-US" sz="1800" dirty="0" smtClean="0">
              <a:latin typeface="Arial" pitchFamily="34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altLang="en-US" sz="1800" b="1" i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en-US" altLang="en-US" sz="1600" dirty="0" smtClean="0">
              <a:latin typeface="Arial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Symbol" pitchFamily="18" charset="2"/>
              <a:buChar char=""/>
              <a:defRPr/>
            </a:pPr>
            <a:endParaRPr lang="en-US" altLang="en-US" sz="1400" dirty="0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1219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Alternate Project</a:t>
            </a:r>
            <a:endParaRPr lang="en-US" b="1" dirty="0" smtClean="0">
              <a:solidFill>
                <a:schemeClr val="accent6"/>
              </a:solidFill>
              <a:latin typeface="+mn-lt"/>
              <a:ea typeface="+mj-ea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74700" y="1371600"/>
            <a:ext cx="7772400" cy="4648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endParaRPr lang="en-US" altLang="en-US" sz="2900" dirty="0" smtClean="0">
              <a:solidFill>
                <a:schemeClr val="bg1"/>
              </a:solidFill>
              <a:ea typeface="+mn-ea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en-US" altLang="en-US" sz="29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200" y="1181100"/>
            <a:ext cx="8153400" cy="47597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en-US" sz="2900" dirty="0">
                <a:solidFill>
                  <a:schemeClr val="bg1"/>
                </a:solidFill>
                <a:latin typeface="+mn-lt"/>
              </a:rPr>
              <a:t>When public would be better served by no restoration of facility or </a:t>
            </a:r>
            <a:r>
              <a:rPr lang="en-US" altLang="en-US" sz="2900" dirty="0" smtClean="0">
                <a:solidFill>
                  <a:schemeClr val="bg1"/>
                </a:solidFill>
                <a:latin typeface="+mn-lt"/>
              </a:rPr>
              <a:t>function</a:t>
            </a: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en-US" altLang="en-US" sz="2900" dirty="0">
              <a:solidFill>
                <a:schemeClr val="bg1"/>
              </a:solidFill>
              <a:latin typeface="+mn-lt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latin typeface="+mn-lt"/>
              </a:rPr>
              <a:t>Funding is 90% of original estimate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>
                <a:solidFill>
                  <a:schemeClr val="bg1"/>
                </a:solidFill>
                <a:latin typeface="+mn-lt"/>
              </a:rPr>
              <a:t>Approval  before commencing work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latin typeface="+mn-lt"/>
              </a:rPr>
              <a:t>Demolition of original structure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latin typeface="+mn-lt"/>
              </a:rPr>
              <a:t>Purchase capital equipment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latin typeface="+mn-lt"/>
              </a:rPr>
              <a:t>Cost effective hazard mitigation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latin typeface="+mn-lt"/>
              </a:rPr>
              <a:t>Supplement an improved project funds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latin typeface="+mn-lt"/>
              </a:rPr>
              <a:t>New construction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latin typeface="+mn-lt"/>
              </a:rPr>
              <a:t>Repair or expansion of existing facility</a:t>
            </a: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latin typeface="+mn-lt"/>
              </a:rPr>
              <a:t>Environmental Historic </a:t>
            </a:r>
            <a:r>
              <a:rPr lang="en-US" altLang="en-US" sz="2500" dirty="0" smtClean="0">
                <a:solidFill>
                  <a:schemeClr val="bg1"/>
                </a:solidFill>
                <a:latin typeface="+mn-lt"/>
              </a:rPr>
              <a:t>Preservation (EHP) </a:t>
            </a:r>
            <a:r>
              <a:rPr lang="en-US" altLang="en-US" sz="2500" dirty="0">
                <a:solidFill>
                  <a:schemeClr val="bg1"/>
                </a:solidFill>
                <a:latin typeface="+mn-lt"/>
              </a:rPr>
              <a:t>involvement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1219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Improved Project</a:t>
            </a:r>
            <a:endParaRPr lang="en-US" b="1" dirty="0" smtClean="0">
              <a:solidFill>
                <a:schemeClr val="accent6"/>
              </a:solidFill>
              <a:latin typeface="+mn-lt"/>
              <a:ea typeface="+mj-ea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066800"/>
            <a:ext cx="7772400" cy="495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r>
              <a:rPr lang="en-US" altLang="en-US" sz="2900" dirty="0" smtClean="0">
                <a:solidFill>
                  <a:schemeClr val="bg1"/>
                </a:solidFill>
                <a:ea typeface="+mn-ea"/>
              </a:rPr>
              <a:t>An opportunity to make improvements to a facility while restoring its pre-disaster function and at least its pre-disaster capacity.</a:t>
            </a:r>
          </a:p>
          <a:p>
            <a:pPr lvl="1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>
                <a:solidFill>
                  <a:schemeClr val="bg1"/>
                </a:solidFill>
                <a:ea typeface="+mn-ea"/>
              </a:rPr>
              <a:t>Permanent restoration of large or small projects</a:t>
            </a:r>
          </a:p>
          <a:p>
            <a:pPr lvl="1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>
                <a:solidFill>
                  <a:schemeClr val="bg1"/>
                </a:solidFill>
                <a:ea typeface="+mn-ea"/>
              </a:rPr>
              <a:t>Ex: lay asphalt on a gravel road or replace a firehouse with one bay with one that has two</a:t>
            </a:r>
          </a:p>
          <a:p>
            <a:pPr lvl="1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 smtClean="0">
                <a:solidFill>
                  <a:schemeClr val="bg1"/>
                </a:solidFill>
                <a:ea typeface="+mn-ea"/>
              </a:rPr>
              <a:t>Approval before conducting work</a:t>
            </a:r>
          </a:p>
          <a:p>
            <a:pPr lvl="1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>
                <a:solidFill>
                  <a:schemeClr val="bg1"/>
                </a:solidFill>
                <a:ea typeface="+mn-ea"/>
              </a:rPr>
              <a:t>Cost limited to the federal share of restoring the original project or cost of completing the improvement whichever is less</a:t>
            </a:r>
          </a:p>
          <a:p>
            <a:pPr lvl="1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>
                <a:solidFill>
                  <a:schemeClr val="bg1"/>
                </a:solidFill>
                <a:ea typeface="+mn-ea"/>
              </a:rPr>
              <a:t>EHP involvement</a:t>
            </a:r>
          </a:p>
          <a:p>
            <a:pPr marL="400050" lvl="1" indent="0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endParaRPr lang="en-US" altLang="en-US" sz="2500" dirty="0" smtClean="0">
              <a:solidFill>
                <a:schemeClr val="bg1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Permanent Work Pilot Program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295400"/>
            <a:ext cx="8686800" cy="4191000"/>
          </a:xfrm>
          <a:prstGeom prst="rect">
            <a:avLst/>
          </a:prstGeom>
          <a:noFill/>
          <a:extLst/>
        </p:spPr>
        <p:txBody>
          <a:bodyPr/>
          <a:lstStyle/>
          <a:p>
            <a:pPr marL="742950" indent="-28575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To participate must agree to participate in the grants being </a:t>
            </a:r>
            <a:r>
              <a:rPr lang="en-US" altLang="en-US" sz="2000" u="sng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based on fixed estimates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procedure before having access to other alternative procedures:</a:t>
            </a:r>
          </a:p>
          <a:p>
            <a:pPr eaLnBrk="1" hangingPunct="1">
              <a:buClrTx/>
              <a:defRPr/>
            </a:pPr>
            <a:endParaRPr lang="en-US" altLang="en-US" sz="9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742950" indent="-28575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Consolidation of multiple fixed </a:t>
            </a:r>
            <a:r>
              <a:rPr lang="en-US" altLang="en-US" sz="2000" dirty="0" err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subgrants</a:t>
            </a:r>
            <a:endParaRPr lang="en-US" altLang="en-US" sz="20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buClrTx/>
              <a:defRPr/>
            </a:pPr>
            <a:endParaRPr lang="en-US" altLang="en-US" sz="9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742950" indent="-28575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FEMA validation of sub-recipient-provided estimates (prior to acceptance)</a:t>
            </a:r>
          </a:p>
          <a:p>
            <a:pPr eaLnBrk="1" hangingPunct="1">
              <a:buClrTx/>
              <a:defRPr/>
            </a:pPr>
            <a:endParaRPr lang="en-US" altLang="en-US" sz="9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742950" indent="-28575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Elimination of reduced eligible funding for alternative projects (90% clause)</a:t>
            </a:r>
          </a:p>
          <a:p>
            <a:pPr eaLnBrk="1" hangingPunct="1">
              <a:buClrTx/>
              <a:defRPr/>
            </a:pPr>
            <a:endParaRPr lang="en-US" altLang="en-US" sz="9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742950" indent="-28575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Use of excess funds</a:t>
            </a:r>
          </a:p>
          <a:p>
            <a:pPr eaLnBrk="1" hangingPunct="1">
              <a:buClrTx/>
              <a:defRPr/>
            </a:pPr>
            <a:endParaRPr lang="en-US" altLang="en-US" sz="9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742950" indent="-28575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Review of estimates by an expert panel for projects with Fed. Share 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  <a:sym typeface="Symbol"/>
              </a:rPr>
              <a:t> $5 million (prior to acceptance)</a:t>
            </a:r>
            <a:endParaRPr lang="en-US" altLang="en-US" sz="2000" dirty="0">
              <a:latin typeface="Arial" pitchFamily="34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defRPr/>
            </a:pPr>
            <a:endParaRPr lang="en-US" altLang="en-US" dirty="0" smtClean="0">
              <a:solidFill>
                <a:schemeClr val="bg1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32909"/>
              </p:ext>
            </p:extLst>
          </p:nvPr>
        </p:nvGraphicFramePr>
        <p:xfrm>
          <a:off x="685800" y="152400"/>
          <a:ext cx="7543800" cy="83820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838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FEMA-DR-4332-TX - Declared Counties with Approved RPA Submission Extensions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53" y="2627293"/>
            <a:ext cx="3688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December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 Deadlines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15481"/>
              </p:ext>
            </p:extLst>
          </p:nvPr>
        </p:nvGraphicFramePr>
        <p:xfrm>
          <a:off x="4343400" y="1905000"/>
          <a:ext cx="3327400" cy="3124198"/>
        </p:xfrm>
        <a:graphic>
          <a:graphicData uri="http://schemas.openxmlformats.org/drawingml/2006/table">
            <a:tbl>
              <a:tblPr/>
              <a:tblGrid>
                <a:gridCol w="1551720"/>
                <a:gridCol w="1775680"/>
              </a:tblGrid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Extension Deadline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12/14/2017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Bastrop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12/14/2017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DeWitt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12/14/2017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Gonzales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12/14/2017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12/14/2017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Lavaca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12/14/2017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12/14/2017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12/14/2017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Tyler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12/14/2017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Walker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12/14/2017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0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50771"/>
            <a:ext cx="83820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14300" algn="just" eaLnBrk="1" hangingPunct="1"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Opportunities</a:t>
            </a:r>
            <a:endParaRPr lang="en-US" altLang="en-US" sz="1800" u="sng" dirty="0" smtClean="0">
              <a:latin typeface="Arial" pitchFamily="34" charset="0"/>
              <a:cs typeface="Times New Roman" pitchFamily="18" charset="0"/>
            </a:endParaRPr>
          </a:p>
          <a:p>
            <a:pPr marL="8572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i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Alternate </a:t>
            </a:r>
            <a:r>
              <a:rPr lang="en-US" altLang="en-US" sz="1800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Projects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- the federal cost share reduction of 10% is 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waived</a:t>
            </a:r>
            <a:endParaRPr lang="en-US" altLang="en-US" sz="1800" dirty="0">
              <a:latin typeface="Arial" pitchFamily="34" charset="0"/>
              <a:cs typeface="Times New Roman" pitchFamily="18" charset="0"/>
            </a:endParaRPr>
          </a:p>
          <a:p>
            <a:pPr marL="8572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Cost underruns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- may be used for FEMA approved activities that reduce the risk of damage from future 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disasters</a:t>
            </a:r>
            <a:endParaRPr lang="en-US" altLang="en-US" sz="1800" dirty="0">
              <a:latin typeface="Arial" pitchFamily="34" charset="0"/>
              <a:cs typeface="Times New Roman" pitchFamily="18" charset="0"/>
            </a:endParaRPr>
          </a:p>
          <a:p>
            <a:pPr marL="8572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i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Participation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- can be on a project-by-project 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basis</a:t>
            </a:r>
          </a:p>
          <a:p>
            <a:pPr marL="571500">
              <a:lnSpc>
                <a:spcPct val="115000"/>
              </a:lnSpc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Potential Risks</a:t>
            </a:r>
            <a:endParaRPr lang="en-US" altLang="en-US" sz="1800" b="1" u="sng" dirty="0">
              <a:latin typeface="Arial" pitchFamily="34" charset="0"/>
              <a:cs typeface="Times New Roman" pitchFamily="18" charset="0"/>
            </a:endParaRPr>
          </a:p>
          <a:p>
            <a:pPr marL="8572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i="1" dirty="0" smtClean="0">
                <a:solidFill>
                  <a:srgbClr val="000000"/>
                </a:solidFill>
                <a:latin typeface="Arial" pitchFamily="34" charset="0"/>
              </a:rPr>
              <a:t>Timeline 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- FEMA, the </a:t>
            </a:r>
            <a:r>
              <a:rPr lang="en-US" altLang="en-US" sz="1800" dirty="0" err="1">
                <a:solidFill>
                  <a:srgbClr val="000000"/>
                </a:solidFill>
                <a:latin typeface="Arial" pitchFamily="34" charset="0"/>
              </a:rPr>
              <a:t>subgrantee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, and the grantee must agree on the eligible disaster damage and scope before completing the cost 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</a:rPr>
              <a:t>estimate</a:t>
            </a:r>
            <a:endParaRPr lang="en-US" alt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8572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i="1" dirty="0">
                <a:solidFill>
                  <a:srgbClr val="000000"/>
                </a:solidFill>
                <a:latin typeface="Arial" pitchFamily="34" charset="0"/>
              </a:rPr>
              <a:t>Cost Overruns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 - If the approved fixed estimate is less than actual costs, FEMA will not approved additional 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</a:rPr>
              <a:t>funds</a:t>
            </a:r>
            <a:endParaRPr lang="en-US" altLang="en-US" sz="1800" dirty="0">
              <a:latin typeface="Arial" pitchFamily="34" charset="0"/>
              <a:cs typeface="Times New Roman" pitchFamily="18" charset="0"/>
            </a:endParaRPr>
          </a:p>
          <a:p>
            <a:pPr marL="8572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i="1" dirty="0">
                <a:solidFill>
                  <a:srgbClr val="000000"/>
                </a:solidFill>
                <a:latin typeface="Arial" pitchFamily="34" charset="0"/>
              </a:rPr>
              <a:t>Direct Administrative Costs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 – Are considered part of the overall estimate, and no additional DAC will be considered at closeout of a 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</a:rPr>
              <a:t>project</a:t>
            </a:r>
            <a:endParaRPr lang="en-US" altLang="en-US" sz="1800" dirty="0">
              <a:latin typeface="Arial" pitchFamily="34" charset="0"/>
              <a:cs typeface="Times New Roman" pitchFamily="18" charset="0"/>
            </a:endParaRPr>
          </a:p>
          <a:p>
            <a:pPr marL="857250" indent="-2857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i="1" dirty="0">
                <a:solidFill>
                  <a:srgbClr val="000000"/>
                </a:solidFill>
                <a:latin typeface="Arial" pitchFamily="34" charset="0"/>
              </a:rPr>
              <a:t>Insurance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 – Estimates are reduced by amount of anticipated or actual insurance proceeds and will not be revised unless actual insurance proceeds are in excess of anticipated 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</a:rPr>
              <a:t>amounts</a:t>
            </a:r>
            <a:endParaRPr lang="en-US" alt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b="1" kern="0" smtClean="0">
                <a:solidFill>
                  <a:schemeClr val="bg1"/>
                </a:solidFill>
                <a:latin typeface="+mn-lt"/>
                <a:ea typeface="+mj-ea"/>
              </a:rPr>
              <a:t>Permanent Work Pilot Program</a:t>
            </a:r>
            <a:endParaRPr lang="en-US" b="1" kern="0" dirty="0" smtClean="0">
              <a:solidFill>
                <a:schemeClr val="bg1"/>
              </a:solidFill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930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  <a:t>406 Mitigation 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  <a:t>Permanent Work Only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85800" y="1752600"/>
            <a:ext cx="7772400" cy="3886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Mitigation can occur in the following areas: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Roads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Culverts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Bridges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Buildings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Utilities</a:t>
            </a:r>
          </a:p>
        </p:txBody>
      </p:sp>
    </p:spTree>
    <p:extLst>
      <p:ext uri="{BB962C8B-B14F-4D97-AF65-F5344CB8AC3E}">
        <p14:creationId xmlns:p14="http://schemas.microsoft.com/office/powerpoint/2010/main" val="24214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</a:rPr>
              <a:t>Hazard Mitigation Scenario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1143000"/>
            <a:ext cx="7762875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dirty="0" smtClean="0"/>
              <a:t> </a:t>
            </a:r>
          </a:p>
        </p:txBody>
      </p:sp>
      <p:sp>
        <p:nvSpPr>
          <p:cNvPr id="56324" name="AutoShape 36"/>
          <p:cNvSpPr>
            <a:spLocks noChangeArrowheads="1"/>
          </p:cNvSpPr>
          <p:nvPr/>
        </p:nvSpPr>
        <p:spPr bwMode="auto">
          <a:xfrm>
            <a:off x="4038600" y="2057400"/>
            <a:ext cx="1878013" cy="520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100000">
                <a:srgbClr val="FFCC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5" name="Group 131"/>
          <p:cNvGrpSpPr>
            <a:grpSpLocks/>
          </p:cNvGrpSpPr>
          <p:nvPr/>
        </p:nvGrpSpPr>
        <p:grpSpPr bwMode="auto">
          <a:xfrm>
            <a:off x="381000" y="1295400"/>
            <a:ext cx="8466138" cy="4721225"/>
            <a:chOff x="76200" y="1066800"/>
            <a:chExt cx="8466317" cy="4721023"/>
          </a:xfrm>
        </p:grpSpPr>
        <p:grpSp>
          <p:nvGrpSpPr>
            <p:cNvPr id="56328" name="Group 5"/>
            <p:cNvGrpSpPr>
              <a:grpSpLocks/>
            </p:cNvGrpSpPr>
            <p:nvPr/>
          </p:nvGrpSpPr>
          <p:grpSpPr bwMode="auto">
            <a:xfrm>
              <a:off x="1824038" y="1066800"/>
              <a:ext cx="1403350" cy="1855788"/>
              <a:chOff x="427" y="748"/>
              <a:chExt cx="884" cy="1169"/>
            </a:xfrm>
          </p:grpSpPr>
          <p:sp>
            <p:nvSpPr>
              <p:cNvPr id="56417" name="Freeform 6"/>
              <p:cNvSpPr>
                <a:spLocks/>
              </p:cNvSpPr>
              <p:nvPr/>
            </p:nvSpPr>
            <p:spPr bwMode="auto">
              <a:xfrm>
                <a:off x="427" y="1086"/>
                <a:ext cx="884" cy="645"/>
              </a:xfrm>
              <a:custGeom>
                <a:avLst/>
                <a:gdLst>
                  <a:gd name="T0" fmla="*/ 1 w 1320"/>
                  <a:gd name="T1" fmla="*/ 1 h 997"/>
                  <a:gd name="T2" fmla="*/ 1 w 1320"/>
                  <a:gd name="T3" fmla="*/ 0 h 997"/>
                  <a:gd name="T4" fmla="*/ 0 w 1320"/>
                  <a:gd name="T5" fmla="*/ 0 h 997"/>
                  <a:gd name="T6" fmla="*/ 0 w 1320"/>
                  <a:gd name="T7" fmla="*/ 1 h 997"/>
                  <a:gd name="T8" fmla="*/ 1 w 1320"/>
                  <a:gd name="T9" fmla="*/ 1 h 9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0"/>
                  <a:gd name="T16" fmla="*/ 0 h 997"/>
                  <a:gd name="T17" fmla="*/ 1320 w 1320"/>
                  <a:gd name="T18" fmla="*/ 997 h 9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0" h="997">
                    <a:moveTo>
                      <a:pt x="1319" y="996"/>
                    </a:moveTo>
                    <a:lnTo>
                      <a:pt x="1319" y="0"/>
                    </a:lnTo>
                    <a:lnTo>
                      <a:pt x="0" y="0"/>
                    </a:lnTo>
                    <a:lnTo>
                      <a:pt x="0" y="996"/>
                    </a:lnTo>
                    <a:lnTo>
                      <a:pt x="1319" y="996"/>
                    </a:lnTo>
                  </a:path>
                </a:pathLst>
              </a:custGeom>
              <a:solidFill>
                <a:srgbClr val="00CCFF"/>
              </a:solidFill>
              <a:ln w="127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8" name="Freeform 7"/>
              <p:cNvSpPr>
                <a:spLocks/>
              </p:cNvSpPr>
              <p:nvPr/>
            </p:nvSpPr>
            <p:spPr bwMode="auto">
              <a:xfrm>
                <a:off x="427" y="1248"/>
                <a:ext cx="883" cy="664"/>
              </a:xfrm>
              <a:custGeom>
                <a:avLst/>
                <a:gdLst>
                  <a:gd name="T0" fmla="*/ 1 w 1319"/>
                  <a:gd name="T1" fmla="*/ 1 h 1027"/>
                  <a:gd name="T2" fmla="*/ 0 w 1319"/>
                  <a:gd name="T3" fmla="*/ 1 h 1027"/>
                  <a:gd name="T4" fmla="*/ 1 w 1319"/>
                  <a:gd name="T5" fmla="*/ 1 h 1027"/>
                  <a:gd name="T6" fmla="*/ 1 w 1319"/>
                  <a:gd name="T7" fmla="*/ 1 h 1027"/>
                  <a:gd name="T8" fmla="*/ 1 w 1319"/>
                  <a:gd name="T9" fmla="*/ 1 h 1027"/>
                  <a:gd name="T10" fmla="*/ 1 w 1319"/>
                  <a:gd name="T11" fmla="*/ 0 h 1027"/>
                  <a:gd name="T12" fmla="*/ 1 w 1319"/>
                  <a:gd name="T13" fmla="*/ 1 h 1027"/>
                  <a:gd name="T14" fmla="*/ 1 w 1319"/>
                  <a:gd name="T15" fmla="*/ 1 h 10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19"/>
                  <a:gd name="T25" fmla="*/ 0 h 1027"/>
                  <a:gd name="T26" fmla="*/ 1319 w 1319"/>
                  <a:gd name="T27" fmla="*/ 1027 h 10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19" h="1027">
                    <a:moveTo>
                      <a:pt x="7" y="286"/>
                    </a:moveTo>
                    <a:lnTo>
                      <a:pt x="0" y="1026"/>
                    </a:lnTo>
                    <a:lnTo>
                      <a:pt x="1318" y="1020"/>
                    </a:lnTo>
                    <a:lnTo>
                      <a:pt x="1316" y="281"/>
                    </a:lnTo>
                    <a:lnTo>
                      <a:pt x="1013" y="262"/>
                    </a:lnTo>
                    <a:lnTo>
                      <a:pt x="647" y="0"/>
                    </a:lnTo>
                    <a:lnTo>
                      <a:pt x="279" y="247"/>
                    </a:lnTo>
                    <a:lnTo>
                      <a:pt x="7" y="28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9" name="Freeform 8"/>
              <p:cNvSpPr>
                <a:spLocks/>
              </p:cNvSpPr>
              <p:nvPr/>
            </p:nvSpPr>
            <p:spPr bwMode="auto">
              <a:xfrm>
                <a:off x="427" y="749"/>
                <a:ext cx="884" cy="659"/>
              </a:xfrm>
              <a:custGeom>
                <a:avLst/>
                <a:gdLst>
                  <a:gd name="T0" fmla="*/ 0 w 1320"/>
                  <a:gd name="T1" fmla="*/ 1 h 1019"/>
                  <a:gd name="T2" fmla="*/ 0 w 1320"/>
                  <a:gd name="T3" fmla="*/ 0 h 1019"/>
                  <a:gd name="T4" fmla="*/ 1 w 1320"/>
                  <a:gd name="T5" fmla="*/ 1 h 1019"/>
                  <a:gd name="T6" fmla="*/ 1 w 1320"/>
                  <a:gd name="T7" fmla="*/ 1 h 1019"/>
                  <a:gd name="T8" fmla="*/ 1 w 1320"/>
                  <a:gd name="T9" fmla="*/ 1 h 1019"/>
                  <a:gd name="T10" fmla="*/ 1 w 1320"/>
                  <a:gd name="T11" fmla="*/ 1 h 1019"/>
                  <a:gd name="T12" fmla="*/ 1 w 1320"/>
                  <a:gd name="T13" fmla="*/ 1 h 1019"/>
                  <a:gd name="T14" fmla="*/ 0 w 1320"/>
                  <a:gd name="T15" fmla="*/ 1 h 10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0"/>
                  <a:gd name="T25" fmla="*/ 0 h 1019"/>
                  <a:gd name="T26" fmla="*/ 1320 w 1320"/>
                  <a:gd name="T27" fmla="*/ 1019 h 10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0" h="1019">
                    <a:moveTo>
                      <a:pt x="0" y="745"/>
                    </a:moveTo>
                    <a:lnTo>
                      <a:pt x="0" y="0"/>
                    </a:lnTo>
                    <a:lnTo>
                      <a:pt x="1318" y="6"/>
                    </a:lnTo>
                    <a:lnTo>
                      <a:pt x="1319" y="754"/>
                    </a:lnTo>
                    <a:lnTo>
                      <a:pt x="1027" y="786"/>
                    </a:lnTo>
                    <a:lnTo>
                      <a:pt x="632" y="1018"/>
                    </a:lnTo>
                    <a:lnTo>
                      <a:pt x="243" y="768"/>
                    </a:lnTo>
                    <a:lnTo>
                      <a:pt x="0" y="74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0" name="Freeform 9"/>
              <p:cNvSpPr>
                <a:spLocks/>
              </p:cNvSpPr>
              <p:nvPr/>
            </p:nvSpPr>
            <p:spPr bwMode="auto">
              <a:xfrm>
                <a:off x="660" y="1299"/>
                <a:ext cx="394" cy="77"/>
              </a:xfrm>
              <a:custGeom>
                <a:avLst/>
                <a:gdLst>
                  <a:gd name="T0" fmla="*/ 1 w 588"/>
                  <a:gd name="T1" fmla="*/ 1 h 119"/>
                  <a:gd name="T2" fmla="*/ 1 w 588"/>
                  <a:gd name="T3" fmla="*/ 0 h 119"/>
                  <a:gd name="T4" fmla="*/ 0 w 588"/>
                  <a:gd name="T5" fmla="*/ 0 h 119"/>
                  <a:gd name="T6" fmla="*/ 0 w 588"/>
                  <a:gd name="T7" fmla="*/ 1 h 119"/>
                  <a:gd name="T8" fmla="*/ 1 w 588"/>
                  <a:gd name="T9" fmla="*/ 1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8"/>
                  <a:gd name="T16" fmla="*/ 0 h 119"/>
                  <a:gd name="T17" fmla="*/ 588 w 588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8" h="119">
                    <a:moveTo>
                      <a:pt x="587" y="118"/>
                    </a:moveTo>
                    <a:lnTo>
                      <a:pt x="587" y="0"/>
                    </a:lnTo>
                    <a:lnTo>
                      <a:pt x="0" y="0"/>
                    </a:lnTo>
                    <a:lnTo>
                      <a:pt x="0" y="118"/>
                    </a:lnTo>
                    <a:lnTo>
                      <a:pt x="587" y="118"/>
                    </a:lnTo>
                  </a:path>
                </a:pathLst>
              </a:custGeom>
              <a:solidFill>
                <a:srgbClr val="CCCCCC"/>
              </a:solidFill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1" name="Freeform 10"/>
              <p:cNvSpPr>
                <a:spLocks/>
              </p:cNvSpPr>
              <p:nvPr/>
            </p:nvSpPr>
            <p:spPr bwMode="auto">
              <a:xfrm>
                <a:off x="702" y="748"/>
                <a:ext cx="317" cy="1166"/>
              </a:xfrm>
              <a:custGeom>
                <a:avLst/>
                <a:gdLst>
                  <a:gd name="T0" fmla="*/ 0 w 473"/>
                  <a:gd name="T1" fmla="*/ 1 h 1801"/>
                  <a:gd name="T2" fmla="*/ 0 w 473"/>
                  <a:gd name="T3" fmla="*/ 0 h 1801"/>
                  <a:gd name="T4" fmla="*/ 1 w 473"/>
                  <a:gd name="T5" fmla="*/ 0 h 1801"/>
                  <a:gd name="T6" fmla="*/ 1 w 473"/>
                  <a:gd name="T7" fmla="*/ 1 h 1801"/>
                  <a:gd name="T8" fmla="*/ 0 w 473"/>
                  <a:gd name="T9" fmla="*/ 1 h 1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3"/>
                  <a:gd name="T16" fmla="*/ 0 h 1801"/>
                  <a:gd name="T17" fmla="*/ 473 w 473"/>
                  <a:gd name="T18" fmla="*/ 1801 h 18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3" h="1801">
                    <a:moveTo>
                      <a:pt x="0" y="1800"/>
                    </a:moveTo>
                    <a:lnTo>
                      <a:pt x="0" y="0"/>
                    </a:lnTo>
                    <a:lnTo>
                      <a:pt x="472" y="0"/>
                    </a:lnTo>
                    <a:lnTo>
                      <a:pt x="472" y="1800"/>
                    </a:lnTo>
                    <a:lnTo>
                      <a:pt x="0" y="1800"/>
                    </a:lnTo>
                  </a:path>
                </a:pathLst>
              </a:custGeom>
              <a:solidFill>
                <a:srgbClr val="4D4D4D"/>
              </a:solidFill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2" name="Freeform 11"/>
              <p:cNvSpPr>
                <a:spLocks/>
              </p:cNvSpPr>
              <p:nvPr/>
            </p:nvSpPr>
            <p:spPr bwMode="auto">
              <a:xfrm>
                <a:off x="855" y="751"/>
                <a:ext cx="1" cy="1166"/>
              </a:xfrm>
              <a:custGeom>
                <a:avLst/>
                <a:gdLst>
                  <a:gd name="T0" fmla="*/ 0 w 1"/>
                  <a:gd name="T1" fmla="*/ 0 h 1801"/>
                  <a:gd name="T2" fmla="*/ 0 w 1"/>
                  <a:gd name="T3" fmla="*/ 1 h 1801"/>
                  <a:gd name="T4" fmla="*/ 0 w 1"/>
                  <a:gd name="T5" fmla="*/ 1 h 1801"/>
                  <a:gd name="T6" fmla="*/ 0 w 1"/>
                  <a:gd name="T7" fmla="*/ 1 h 1801"/>
                  <a:gd name="T8" fmla="*/ 0 w 1"/>
                  <a:gd name="T9" fmla="*/ 1 h 1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01"/>
                  <a:gd name="T17" fmla="*/ 1 w 1"/>
                  <a:gd name="T18" fmla="*/ 1801 h 18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01">
                    <a:moveTo>
                      <a:pt x="0" y="0"/>
                    </a:moveTo>
                    <a:lnTo>
                      <a:pt x="0" y="1041"/>
                    </a:lnTo>
                    <a:lnTo>
                      <a:pt x="0" y="1575"/>
                    </a:lnTo>
                    <a:lnTo>
                      <a:pt x="0" y="1772"/>
                    </a:lnTo>
                    <a:lnTo>
                      <a:pt x="0" y="1800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3" name="Freeform 12"/>
              <p:cNvSpPr>
                <a:spLocks/>
              </p:cNvSpPr>
              <p:nvPr/>
            </p:nvSpPr>
            <p:spPr bwMode="auto">
              <a:xfrm>
                <a:off x="758" y="1237"/>
                <a:ext cx="9" cy="22"/>
              </a:xfrm>
              <a:custGeom>
                <a:avLst/>
                <a:gdLst>
                  <a:gd name="T0" fmla="*/ 0 w 14"/>
                  <a:gd name="T1" fmla="*/ 1 h 34"/>
                  <a:gd name="T2" fmla="*/ 1 w 14"/>
                  <a:gd name="T3" fmla="*/ 1 h 34"/>
                  <a:gd name="T4" fmla="*/ 1 w 14"/>
                  <a:gd name="T5" fmla="*/ 1 h 34"/>
                  <a:gd name="T6" fmla="*/ 1 w 14"/>
                  <a:gd name="T7" fmla="*/ 1 h 34"/>
                  <a:gd name="T8" fmla="*/ 1 w 14"/>
                  <a:gd name="T9" fmla="*/ 1 h 34"/>
                  <a:gd name="T10" fmla="*/ 1 w 14"/>
                  <a:gd name="T11" fmla="*/ 1 h 34"/>
                  <a:gd name="T12" fmla="*/ 1 w 14"/>
                  <a:gd name="T13" fmla="*/ 1 h 34"/>
                  <a:gd name="T14" fmla="*/ 1 w 14"/>
                  <a:gd name="T15" fmla="*/ 1 h 34"/>
                  <a:gd name="T16" fmla="*/ 1 w 14"/>
                  <a:gd name="T17" fmla="*/ 1 h 34"/>
                  <a:gd name="T18" fmla="*/ 1 w 14"/>
                  <a:gd name="T19" fmla="*/ 1 h 34"/>
                  <a:gd name="T20" fmla="*/ 1 w 14"/>
                  <a:gd name="T21" fmla="*/ 1 h 34"/>
                  <a:gd name="T22" fmla="*/ 1 w 14"/>
                  <a:gd name="T23" fmla="*/ 1 h 34"/>
                  <a:gd name="T24" fmla="*/ 1 w 14"/>
                  <a:gd name="T25" fmla="*/ 0 h 34"/>
                  <a:gd name="T26" fmla="*/ 1 w 14"/>
                  <a:gd name="T27" fmla="*/ 1 h 34"/>
                  <a:gd name="T28" fmla="*/ 1 w 14"/>
                  <a:gd name="T29" fmla="*/ 1 h 34"/>
                  <a:gd name="T30" fmla="*/ 1 w 14"/>
                  <a:gd name="T31" fmla="*/ 1 h 34"/>
                  <a:gd name="T32" fmla="*/ 0 w 1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34"/>
                  <a:gd name="T53" fmla="*/ 14 w 14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34">
                    <a:moveTo>
                      <a:pt x="0" y="17"/>
                    </a:moveTo>
                    <a:lnTo>
                      <a:pt x="1" y="23"/>
                    </a:lnTo>
                    <a:lnTo>
                      <a:pt x="2" y="28"/>
                    </a:lnTo>
                    <a:lnTo>
                      <a:pt x="5" y="32"/>
                    </a:lnTo>
                    <a:lnTo>
                      <a:pt x="8" y="33"/>
                    </a:lnTo>
                    <a:lnTo>
                      <a:pt x="10" y="32"/>
                    </a:lnTo>
                    <a:lnTo>
                      <a:pt x="11" y="28"/>
                    </a:lnTo>
                    <a:lnTo>
                      <a:pt x="12" y="23"/>
                    </a:lnTo>
                    <a:lnTo>
                      <a:pt x="13" y="17"/>
                    </a:lnTo>
                    <a:lnTo>
                      <a:pt x="12" y="11"/>
                    </a:lnTo>
                    <a:lnTo>
                      <a:pt x="11" y="5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4" name="Freeform 13"/>
              <p:cNvSpPr>
                <a:spLocks/>
              </p:cNvSpPr>
              <p:nvPr/>
            </p:nvSpPr>
            <p:spPr bwMode="auto">
              <a:xfrm>
                <a:off x="740" y="1057"/>
                <a:ext cx="7" cy="31"/>
              </a:xfrm>
              <a:custGeom>
                <a:avLst/>
                <a:gdLst>
                  <a:gd name="T0" fmla="*/ 0 w 10"/>
                  <a:gd name="T1" fmla="*/ 1 h 48"/>
                  <a:gd name="T2" fmla="*/ 1 w 10"/>
                  <a:gd name="T3" fmla="*/ 1 h 48"/>
                  <a:gd name="T4" fmla="*/ 1 w 10"/>
                  <a:gd name="T5" fmla="*/ 1 h 48"/>
                  <a:gd name="T6" fmla="*/ 1 w 10"/>
                  <a:gd name="T7" fmla="*/ 1 h 48"/>
                  <a:gd name="T8" fmla="*/ 1 w 10"/>
                  <a:gd name="T9" fmla="*/ 1 h 48"/>
                  <a:gd name="T10" fmla="*/ 1 w 10"/>
                  <a:gd name="T11" fmla="*/ 1 h 48"/>
                  <a:gd name="T12" fmla="*/ 1 w 10"/>
                  <a:gd name="T13" fmla="*/ 1 h 48"/>
                  <a:gd name="T14" fmla="*/ 1 w 10"/>
                  <a:gd name="T15" fmla="*/ 1 h 48"/>
                  <a:gd name="T16" fmla="*/ 1 w 10"/>
                  <a:gd name="T17" fmla="*/ 1 h 48"/>
                  <a:gd name="T18" fmla="*/ 1 w 10"/>
                  <a:gd name="T19" fmla="*/ 1 h 48"/>
                  <a:gd name="T20" fmla="*/ 1 w 10"/>
                  <a:gd name="T21" fmla="*/ 1 h 48"/>
                  <a:gd name="T22" fmla="*/ 1 w 10"/>
                  <a:gd name="T23" fmla="*/ 1 h 48"/>
                  <a:gd name="T24" fmla="*/ 1 w 10"/>
                  <a:gd name="T25" fmla="*/ 0 h 48"/>
                  <a:gd name="T26" fmla="*/ 1 w 10"/>
                  <a:gd name="T27" fmla="*/ 1 h 48"/>
                  <a:gd name="T28" fmla="*/ 1 w 10"/>
                  <a:gd name="T29" fmla="*/ 1 h 48"/>
                  <a:gd name="T30" fmla="*/ 1 w 10"/>
                  <a:gd name="T31" fmla="*/ 1 h 48"/>
                  <a:gd name="T32" fmla="*/ 0 w 10"/>
                  <a:gd name="T33" fmla="*/ 1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48"/>
                  <a:gd name="T53" fmla="*/ 10 w 1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48">
                    <a:moveTo>
                      <a:pt x="0" y="23"/>
                    </a:moveTo>
                    <a:lnTo>
                      <a:pt x="1" y="34"/>
                    </a:lnTo>
                    <a:lnTo>
                      <a:pt x="1" y="41"/>
                    </a:lnTo>
                    <a:lnTo>
                      <a:pt x="3" y="45"/>
                    </a:lnTo>
                    <a:lnTo>
                      <a:pt x="6" y="47"/>
                    </a:lnTo>
                    <a:lnTo>
                      <a:pt x="7" y="45"/>
                    </a:lnTo>
                    <a:lnTo>
                      <a:pt x="8" y="41"/>
                    </a:lnTo>
                    <a:lnTo>
                      <a:pt x="8" y="34"/>
                    </a:lnTo>
                    <a:lnTo>
                      <a:pt x="9" y="23"/>
                    </a:lnTo>
                    <a:lnTo>
                      <a:pt x="8" y="13"/>
                    </a:lnTo>
                    <a:lnTo>
                      <a:pt x="8" y="6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1" y="13"/>
                    </a:lnTo>
                    <a:lnTo>
                      <a:pt x="0" y="23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5" name="Freeform 14"/>
              <p:cNvSpPr>
                <a:spLocks/>
              </p:cNvSpPr>
              <p:nvPr/>
            </p:nvSpPr>
            <p:spPr bwMode="auto">
              <a:xfrm>
                <a:off x="777" y="1522"/>
                <a:ext cx="9" cy="25"/>
              </a:xfrm>
              <a:custGeom>
                <a:avLst/>
                <a:gdLst>
                  <a:gd name="T0" fmla="*/ 0 w 14"/>
                  <a:gd name="T1" fmla="*/ 1 h 40"/>
                  <a:gd name="T2" fmla="*/ 0 w 14"/>
                  <a:gd name="T3" fmla="*/ 1 h 40"/>
                  <a:gd name="T4" fmla="*/ 1 w 14"/>
                  <a:gd name="T5" fmla="*/ 1 h 40"/>
                  <a:gd name="T6" fmla="*/ 1 w 14"/>
                  <a:gd name="T7" fmla="*/ 1 h 40"/>
                  <a:gd name="T8" fmla="*/ 1 w 14"/>
                  <a:gd name="T9" fmla="*/ 1 h 40"/>
                  <a:gd name="T10" fmla="*/ 1 w 14"/>
                  <a:gd name="T11" fmla="*/ 1 h 40"/>
                  <a:gd name="T12" fmla="*/ 1 w 14"/>
                  <a:gd name="T13" fmla="*/ 1 h 40"/>
                  <a:gd name="T14" fmla="*/ 1 w 14"/>
                  <a:gd name="T15" fmla="*/ 1 h 40"/>
                  <a:gd name="T16" fmla="*/ 1 w 14"/>
                  <a:gd name="T17" fmla="*/ 1 h 40"/>
                  <a:gd name="T18" fmla="*/ 1 w 14"/>
                  <a:gd name="T19" fmla="*/ 1 h 40"/>
                  <a:gd name="T20" fmla="*/ 1 w 14"/>
                  <a:gd name="T21" fmla="*/ 1 h 40"/>
                  <a:gd name="T22" fmla="*/ 1 w 14"/>
                  <a:gd name="T23" fmla="*/ 1 h 40"/>
                  <a:gd name="T24" fmla="*/ 1 w 14"/>
                  <a:gd name="T25" fmla="*/ 0 h 40"/>
                  <a:gd name="T26" fmla="*/ 1 w 14"/>
                  <a:gd name="T27" fmla="*/ 1 h 40"/>
                  <a:gd name="T28" fmla="*/ 1 w 14"/>
                  <a:gd name="T29" fmla="*/ 1 h 40"/>
                  <a:gd name="T30" fmla="*/ 0 w 14"/>
                  <a:gd name="T31" fmla="*/ 1 h 40"/>
                  <a:gd name="T32" fmla="*/ 0 w 14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40"/>
                  <a:gd name="T53" fmla="*/ 14 w 1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40">
                    <a:moveTo>
                      <a:pt x="0" y="16"/>
                    </a:moveTo>
                    <a:lnTo>
                      <a:pt x="0" y="26"/>
                    </a:lnTo>
                    <a:lnTo>
                      <a:pt x="2" y="33"/>
                    </a:lnTo>
                    <a:lnTo>
                      <a:pt x="5" y="38"/>
                    </a:lnTo>
                    <a:lnTo>
                      <a:pt x="7" y="39"/>
                    </a:lnTo>
                    <a:lnTo>
                      <a:pt x="9" y="38"/>
                    </a:lnTo>
                    <a:lnTo>
                      <a:pt x="11" y="33"/>
                    </a:lnTo>
                    <a:lnTo>
                      <a:pt x="12" y="26"/>
                    </a:lnTo>
                    <a:lnTo>
                      <a:pt x="13" y="16"/>
                    </a:lnTo>
                    <a:lnTo>
                      <a:pt x="12" y="10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6" name="Freeform 15"/>
              <p:cNvSpPr>
                <a:spLocks/>
              </p:cNvSpPr>
              <p:nvPr/>
            </p:nvSpPr>
            <p:spPr bwMode="auto">
              <a:xfrm>
                <a:off x="773" y="917"/>
                <a:ext cx="3" cy="26"/>
              </a:xfrm>
              <a:custGeom>
                <a:avLst/>
                <a:gdLst>
                  <a:gd name="T0" fmla="*/ 0 w 4"/>
                  <a:gd name="T1" fmla="*/ 1 h 41"/>
                  <a:gd name="T2" fmla="*/ 0 w 4"/>
                  <a:gd name="T3" fmla="*/ 1 h 41"/>
                  <a:gd name="T4" fmla="*/ 1 w 4"/>
                  <a:gd name="T5" fmla="*/ 1 h 41"/>
                  <a:gd name="T6" fmla="*/ 1 w 4"/>
                  <a:gd name="T7" fmla="*/ 1 h 41"/>
                  <a:gd name="T8" fmla="*/ 2 w 4"/>
                  <a:gd name="T9" fmla="*/ 1 h 41"/>
                  <a:gd name="T10" fmla="*/ 2 w 4"/>
                  <a:gd name="T11" fmla="*/ 1 h 41"/>
                  <a:gd name="T12" fmla="*/ 2 w 4"/>
                  <a:gd name="T13" fmla="*/ 1 h 41"/>
                  <a:gd name="T14" fmla="*/ 2 w 4"/>
                  <a:gd name="T15" fmla="*/ 1 h 41"/>
                  <a:gd name="T16" fmla="*/ 2 w 4"/>
                  <a:gd name="T17" fmla="*/ 1 h 41"/>
                  <a:gd name="T18" fmla="*/ 2 w 4"/>
                  <a:gd name="T19" fmla="*/ 0 h 41"/>
                  <a:gd name="T20" fmla="*/ 1 w 4"/>
                  <a:gd name="T21" fmla="*/ 1 h 41"/>
                  <a:gd name="T22" fmla="*/ 1 w 4"/>
                  <a:gd name="T23" fmla="*/ 1 h 41"/>
                  <a:gd name="T24" fmla="*/ 0 w 4"/>
                  <a:gd name="T25" fmla="*/ 1 h 41"/>
                  <a:gd name="T26" fmla="*/ 0 w 4"/>
                  <a:gd name="T27" fmla="*/ 1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41"/>
                  <a:gd name="T44" fmla="*/ 4 w 4"/>
                  <a:gd name="T45" fmla="*/ 41 h 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41">
                    <a:moveTo>
                      <a:pt x="0" y="16"/>
                    </a:moveTo>
                    <a:lnTo>
                      <a:pt x="0" y="27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2" y="40"/>
                    </a:lnTo>
                    <a:lnTo>
                      <a:pt x="2" y="37"/>
                    </a:lnTo>
                    <a:lnTo>
                      <a:pt x="3" y="31"/>
                    </a:lnTo>
                    <a:lnTo>
                      <a:pt x="3" y="23"/>
                    </a:lnTo>
                    <a:lnTo>
                      <a:pt x="3" y="16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7" name="Freeform 16"/>
              <p:cNvSpPr>
                <a:spLocks/>
              </p:cNvSpPr>
              <p:nvPr/>
            </p:nvSpPr>
            <p:spPr bwMode="auto">
              <a:xfrm>
                <a:off x="720" y="757"/>
                <a:ext cx="7" cy="32"/>
              </a:xfrm>
              <a:custGeom>
                <a:avLst/>
                <a:gdLst>
                  <a:gd name="T0" fmla="*/ 0 w 10"/>
                  <a:gd name="T1" fmla="*/ 1 h 49"/>
                  <a:gd name="T2" fmla="*/ 1 w 10"/>
                  <a:gd name="T3" fmla="*/ 1 h 49"/>
                  <a:gd name="T4" fmla="*/ 1 w 10"/>
                  <a:gd name="T5" fmla="*/ 1 h 49"/>
                  <a:gd name="T6" fmla="*/ 1 w 10"/>
                  <a:gd name="T7" fmla="*/ 1 h 49"/>
                  <a:gd name="T8" fmla="*/ 1 w 10"/>
                  <a:gd name="T9" fmla="*/ 1 h 49"/>
                  <a:gd name="T10" fmla="*/ 1 w 10"/>
                  <a:gd name="T11" fmla="*/ 1 h 49"/>
                  <a:gd name="T12" fmla="*/ 1 w 10"/>
                  <a:gd name="T13" fmla="*/ 1 h 49"/>
                  <a:gd name="T14" fmla="*/ 1 w 10"/>
                  <a:gd name="T15" fmla="*/ 1 h 49"/>
                  <a:gd name="T16" fmla="*/ 1 w 10"/>
                  <a:gd name="T17" fmla="*/ 1 h 49"/>
                  <a:gd name="T18" fmla="*/ 1 w 10"/>
                  <a:gd name="T19" fmla="*/ 1 h 49"/>
                  <a:gd name="T20" fmla="*/ 1 w 10"/>
                  <a:gd name="T21" fmla="*/ 1 h 49"/>
                  <a:gd name="T22" fmla="*/ 1 w 10"/>
                  <a:gd name="T23" fmla="*/ 1 h 49"/>
                  <a:gd name="T24" fmla="*/ 1 w 10"/>
                  <a:gd name="T25" fmla="*/ 0 h 49"/>
                  <a:gd name="T26" fmla="*/ 1 w 10"/>
                  <a:gd name="T27" fmla="*/ 1 h 49"/>
                  <a:gd name="T28" fmla="*/ 1 w 10"/>
                  <a:gd name="T29" fmla="*/ 1 h 49"/>
                  <a:gd name="T30" fmla="*/ 1 w 10"/>
                  <a:gd name="T31" fmla="*/ 1 h 49"/>
                  <a:gd name="T32" fmla="*/ 0 w 10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49"/>
                  <a:gd name="T53" fmla="*/ 10 w 10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49">
                    <a:moveTo>
                      <a:pt x="0" y="24"/>
                    </a:moveTo>
                    <a:lnTo>
                      <a:pt x="1" y="34"/>
                    </a:lnTo>
                    <a:lnTo>
                      <a:pt x="1" y="42"/>
                    </a:lnTo>
                    <a:lnTo>
                      <a:pt x="3" y="46"/>
                    </a:lnTo>
                    <a:lnTo>
                      <a:pt x="6" y="48"/>
                    </a:lnTo>
                    <a:lnTo>
                      <a:pt x="7" y="46"/>
                    </a:lnTo>
                    <a:lnTo>
                      <a:pt x="8" y="42"/>
                    </a:lnTo>
                    <a:lnTo>
                      <a:pt x="9" y="34"/>
                    </a:lnTo>
                    <a:lnTo>
                      <a:pt x="9" y="24"/>
                    </a:lnTo>
                    <a:lnTo>
                      <a:pt x="9" y="13"/>
                    </a:lnTo>
                    <a:lnTo>
                      <a:pt x="8" y="6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6"/>
                    </a:lnTo>
                    <a:lnTo>
                      <a:pt x="1" y="13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8" name="Freeform 17"/>
              <p:cNvSpPr>
                <a:spLocks/>
              </p:cNvSpPr>
              <p:nvPr/>
            </p:nvSpPr>
            <p:spPr bwMode="auto">
              <a:xfrm>
                <a:off x="792" y="1842"/>
                <a:ext cx="3" cy="21"/>
              </a:xfrm>
              <a:custGeom>
                <a:avLst/>
                <a:gdLst>
                  <a:gd name="T0" fmla="*/ 0 w 4"/>
                  <a:gd name="T1" fmla="*/ 1 h 33"/>
                  <a:gd name="T2" fmla="*/ 0 w 4"/>
                  <a:gd name="T3" fmla="*/ 1 h 33"/>
                  <a:gd name="T4" fmla="*/ 1 w 4"/>
                  <a:gd name="T5" fmla="*/ 1 h 33"/>
                  <a:gd name="T6" fmla="*/ 2 w 4"/>
                  <a:gd name="T7" fmla="*/ 1 h 33"/>
                  <a:gd name="T8" fmla="*/ 2 w 4"/>
                  <a:gd name="T9" fmla="*/ 1 h 33"/>
                  <a:gd name="T10" fmla="*/ 2 w 4"/>
                  <a:gd name="T11" fmla="*/ 1 h 33"/>
                  <a:gd name="T12" fmla="*/ 2 w 4"/>
                  <a:gd name="T13" fmla="*/ 1 h 33"/>
                  <a:gd name="T14" fmla="*/ 2 w 4"/>
                  <a:gd name="T15" fmla="*/ 1 h 33"/>
                  <a:gd name="T16" fmla="*/ 2 w 4"/>
                  <a:gd name="T17" fmla="*/ 1 h 33"/>
                  <a:gd name="T18" fmla="*/ 2 w 4"/>
                  <a:gd name="T19" fmla="*/ 1 h 33"/>
                  <a:gd name="T20" fmla="*/ 2 w 4"/>
                  <a:gd name="T21" fmla="*/ 1 h 33"/>
                  <a:gd name="T22" fmla="*/ 2 w 4"/>
                  <a:gd name="T23" fmla="*/ 1 h 33"/>
                  <a:gd name="T24" fmla="*/ 2 w 4"/>
                  <a:gd name="T25" fmla="*/ 0 h 33"/>
                  <a:gd name="T26" fmla="*/ 0 w 4"/>
                  <a:gd name="T27" fmla="*/ 1 h 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33"/>
                  <a:gd name="T44" fmla="*/ 4 w 4"/>
                  <a:gd name="T45" fmla="*/ 33 h 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33">
                    <a:moveTo>
                      <a:pt x="0" y="16"/>
                    </a:moveTo>
                    <a:lnTo>
                      <a:pt x="0" y="18"/>
                    </a:lnTo>
                    <a:lnTo>
                      <a:pt x="1" y="24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3" y="27"/>
                    </a:lnTo>
                    <a:lnTo>
                      <a:pt x="3" y="22"/>
                    </a:lnTo>
                    <a:lnTo>
                      <a:pt x="3" y="16"/>
                    </a:lnTo>
                    <a:lnTo>
                      <a:pt x="3" y="10"/>
                    </a:lnTo>
                    <a:lnTo>
                      <a:pt x="3" y="5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9" name="Freeform 18"/>
              <p:cNvSpPr>
                <a:spLocks/>
              </p:cNvSpPr>
              <p:nvPr/>
            </p:nvSpPr>
            <p:spPr bwMode="auto">
              <a:xfrm>
                <a:off x="813" y="1093"/>
                <a:ext cx="10" cy="31"/>
              </a:xfrm>
              <a:custGeom>
                <a:avLst/>
                <a:gdLst>
                  <a:gd name="T0" fmla="*/ 0 w 15"/>
                  <a:gd name="T1" fmla="*/ 1 h 48"/>
                  <a:gd name="T2" fmla="*/ 1 w 15"/>
                  <a:gd name="T3" fmla="*/ 1 h 48"/>
                  <a:gd name="T4" fmla="*/ 1 w 15"/>
                  <a:gd name="T5" fmla="*/ 1 h 48"/>
                  <a:gd name="T6" fmla="*/ 1 w 15"/>
                  <a:gd name="T7" fmla="*/ 1 h 48"/>
                  <a:gd name="T8" fmla="*/ 1 w 15"/>
                  <a:gd name="T9" fmla="*/ 1 h 48"/>
                  <a:gd name="T10" fmla="*/ 1 w 15"/>
                  <a:gd name="T11" fmla="*/ 1 h 48"/>
                  <a:gd name="T12" fmla="*/ 1 w 15"/>
                  <a:gd name="T13" fmla="*/ 1 h 48"/>
                  <a:gd name="T14" fmla="*/ 1 w 15"/>
                  <a:gd name="T15" fmla="*/ 1 h 48"/>
                  <a:gd name="T16" fmla="*/ 1 w 15"/>
                  <a:gd name="T17" fmla="*/ 1 h 48"/>
                  <a:gd name="T18" fmla="*/ 1 w 15"/>
                  <a:gd name="T19" fmla="*/ 1 h 48"/>
                  <a:gd name="T20" fmla="*/ 1 w 15"/>
                  <a:gd name="T21" fmla="*/ 1 h 48"/>
                  <a:gd name="T22" fmla="*/ 1 w 15"/>
                  <a:gd name="T23" fmla="*/ 1 h 48"/>
                  <a:gd name="T24" fmla="*/ 1 w 15"/>
                  <a:gd name="T25" fmla="*/ 0 h 48"/>
                  <a:gd name="T26" fmla="*/ 1 w 15"/>
                  <a:gd name="T27" fmla="*/ 1 h 48"/>
                  <a:gd name="T28" fmla="*/ 1 w 15"/>
                  <a:gd name="T29" fmla="*/ 1 h 48"/>
                  <a:gd name="T30" fmla="*/ 1 w 15"/>
                  <a:gd name="T31" fmla="*/ 1 h 48"/>
                  <a:gd name="T32" fmla="*/ 0 w 15"/>
                  <a:gd name="T33" fmla="*/ 1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48"/>
                  <a:gd name="T53" fmla="*/ 15 w 1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48">
                    <a:moveTo>
                      <a:pt x="0" y="24"/>
                    </a:moveTo>
                    <a:lnTo>
                      <a:pt x="1" y="34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47"/>
                    </a:lnTo>
                    <a:lnTo>
                      <a:pt x="10" y="45"/>
                    </a:lnTo>
                    <a:lnTo>
                      <a:pt x="12" y="41"/>
                    </a:lnTo>
                    <a:lnTo>
                      <a:pt x="14" y="34"/>
                    </a:lnTo>
                    <a:lnTo>
                      <a:pt x="14" y="24"/>
                    </a:lnTo>
                    <a:lnTo>
                      <a:pt x="14" y="13"/>
                    </a:lnTo>
                    <a:lnTo>
                      <a:pt x="12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3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0" name="Freeform 19"/>
              <p:cNvSpPr>
                <a:spLocks/>
              </p:cNvSpPr>
              <p:nvPr/>
            </p:nvSpPr>
            <p:spPr bwMode="auto">
              <a:xfrm>
                <a:off x="951" y="1235"/>
                <a:ext cx="9" cy="21"/>
              </a:xfrm>
              <a:custGeom>
                <a:avLst/>
                <a:gdLst>
                  <a:gd name="T0" fmla="*/ 1 w 13"/>
                  <a:gd name="T1" fmla="*/ 1 h 33"/>
                  <a:gd name="T2" fmla="*/ 1 w 13"/>
                  <a:gd name="T3" fmla="*/ 1 h 33"/>
                  <a:gd name="T4" fmla="*/ 1 w 13"/>
                  <a:gd name="T5" fmla="*/ 1 h 33"/>
                  <a:gd name="T6" fmla="*/ 1 w 13"/>
                  <a:gd name="T7" fmla="*/ 1 h 33"/>
                  <a:gd name="T8" fmla="*/ 1 w 13"/>
                  <a:gd name="T9" fmla="*/ 1 h 33"/>
                  <a:gd name="T10" fmla="*/ 1 w 13"/>
                  <a:gd name="T11" fmla="*/ 1 h 33"/>
                  <a:gd name="T12" fmla="*/ 1 w 13"/>
                  <a:gd name="T13" fmla="*/ 1 h 33"/>
                  <a:gd name="T14" fmla="*/ 0 w 13"/>
                  <a:gd name="T15" fmla="*/ 1 h 33"/>
                  <a:gd name="T16" fmla="*/ 0 w 13"/>
                  <a:gd name="T17" fmla="*/ 1 h 33"/>
                  <a:gd name="T18" fmla="*/ 0 w 13"/>
                  <a:gd name="T19" fmla="*/ 1 h 33"/>
                  <a:gd name="T20" fmla="*/ 1 w 13"/>
                  <a:gd name="T21" fmla="*/ 1 h 33"/>
                  <a:gd name="T22" fmla="*/ 1 w 13"/>
                  <a:gd name="T23" fmla="*/ 1 h 33"/>
                  <a:gd name="T24" fmla="*/ 1 w 13"/>
                  <a:gd name="T25" fmla="*/ 0 h 33"/>
                  <a:gd name="T26" fmla="*/ 1 w 13"/>
                  <a:gd name="T27" fmla="*/ 1 h 33"/>
                  <a:gd name="T28" fmla="*/ 1 w 13"/>
                  <a:gd name="T29" fmla="*/ 1 h 33"/>
                  <a:gd name="T30" fmla="*/ 1 w 13"/>
                  <a:gd name="T31" fmla="*/ 1 h 33"/>
                  <a:gd name="T32" fmla="*/ 1 w 1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33"/>
                  <a:gd name="T53" fmla="*/ 13 w 1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33">
                    <a:moveTo>
                      <a:pt x="12" y="16"/>
                    </a:moveTo>
                    <a:lnTo>
                      <a:pt x="12" y="22"/>
                    </a:lnTo>
                    <a:lnTo>
                      <a:pt x="10" y="27"/>
                    </a:lnTo>
                    <a:lnTo>
                      <a:pt x="8" y="31"/>
                    </a:lnTo>
                    <a:lnTo>
                      <a:pt x="5" y="32"/>
                    </a:lnTo>
                    <a:lnTo>
                      <a:pt x="3" y="31"/>
                    </a:lnTo>
                    <a:lnTo>
                      <a:pt x="1" y="27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10" y="5"/>
                    </a:lnTo>
                    <a:lnTo>
                      <a:pt x="12" y="10"/>
                    </a:lnTo>
                    <a:lnTo>
                      <a:pt x="12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1" name="Freeform 20"/>
              <p:cNvSpPr>
                <a:spLocks/>
              </p:cNvSpPr>
              <p:nvPr/>
            </p:nvSpPr>
            <p:spPr bwMode="auto">
              <a:xfrm>
                <a:off x="971" y="1054"/>
                <a:ext cx="6" cy="32"/>
              </a:xfrm>
              <a:custGeom>
                <a:avLst/>
                <a:gdLst>
                  <a:gd name="T0" fmla="*/ 1 w 9"/>
                  <a:gd name="T1" fmla="*/ 1 h 49"/>
                  <a:gd name="T2" fmla="*/ 1 w 9"/>
                  <a:gd name="T3" fmla="*/ 1 h 49"/>
                  <a:gd name="T4" fmla="*/ 1 w 9"/>
                  <a:gd name="T5" fmla="*/ 1 h 49"/>
                  <a:gd name="T6" fmla="*/ 1 w 9"/>
                  <a:gd name="T7" fmla="*/ 1 h 49"/>
                  <a:gd name="T8" fmla="*/ 1 w 9"/>
                  <a:gd name="T9" fmla="*/ 1 h 49"/>
                  <a:gd name="T10" fmla="*/ 1 w 9"/>
                  <a:gd name="T11" fmla="*/ 1 h 49"/>
                  <a:gd name="T12" fmla="*/ 1 w 9"/>
                  <a:gd name="T13" fmla="*/ 1 h 49"/>
                  <a:gd name="T14" fmla="*/ 0 w 9"/>
                  <a:gd name="T15" fmla="*/ 1 h 49"/>
                  <a:gd name="T16" fmla="*/ 0 w 9"/>
                  <a:gd name="T17" fmla="*/ 1 h 49"/>
                  <a:gd name="T18" fmla="*/ 0 w 9"/>
                  <a:gd name="T19" fmla="*/ 1 h 49"/>
                  <a:gd name="T20" fmla="*/ 1 w 9"/>
                  <a:gd name="T21" fmla="*/ 1 h 49"/>
                  <a:gd name="T22" fmla="*/ 1 w 9"/>
                  <a:gd name="T23" fmla="*/ 1 h 49"/>
                  <a:gd name="T24" fmla="*/ 1 w 9"/>
                  <a:gd name="T25" fmla="*/ 0 h 49"/>
                  <a:gd name="T26" fmla="*/ 1 w 9"/>
                  <a:gd name="T27" fmla="*/ 1 h 49"/>
                  <a:gd name="T28" fmla="*/ 1 w 9"/>
                  <a:gd name="T29" fmla="*/ 1 h 49"/>
                  <a:gd name="T30" fmla="*/ 1 w 9"/>
                  <a:gd name="T31" fmla="*/ 1 h 49"/>
                  <a:gd name="T32" fmla="*/ 1 w 9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9"/>
                  <a:gd name="T53" fmla="*/ 9 w 9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9">
                    <a:moveTo>
                      <a:pt x="8" y="23"/>
                    </a:moveTo>
                    <a:lnTo>
                      <a:pt x="7" y="34"/>
                    </a:lnTo>
                    <a:lnTo>
                      <a:pt x="7" y="42"/>
                    </a:lnTo>
                    <a:lnTo>
                      <a:pt x="5" y="46"/>
                    </a:lnTo>
                    <a:lnTo>
                      <a:pt x="3" y="48"/>
                    </a:lnTo>
                    <a:lnTo>
                      <a:pt x="2" y="46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1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6"/>
                    </a:lnTo>
                    <a:lnTo>
                      <a:pt x="7" y="13"/>
                    </a:lnTo>
                    <a:lnTo>
                      <a:pt x="8" y="23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2" name="Freeform 21"/>
              <p:cNvSpPr>
                <a:spLocks/>
              </p:cNvSpPr>
              <p:nvPr/>
            </p:nvSpPr>
            <p:spPr bwMode="auto">
              <a:xfrm>
                <a:off x="933" y="1519"/>
                <a:ext cx="8" cy="27"/>
              </a:xfrm>
              <a:custGeom>
                <a:avLst/>
                <a:gdLst>
                  <a:gd name="T0" fmla="*/ 1 w 13"/>
                  <a:gd name="T1" fmla="*/ 1 h 42"/>
                  <a:gd name="T2" fmla="*/ 1 w 13"/>
                  <a:gd name="T3" fmla="*/ 1 h 42"/>
                  <a:gd name="T4" fmla="*/ 1 w 13"/>
                  <a:gd name="T5" fmla="*/ 1 h 42"/>
                  <a:gd name="T6" fmla="*/ 1 w 13"/>
                  <a:gd name="T7" fmla="*/ 1 h 42"/>
                  <a:gd name="T8" fmla="*/ 1 w 13"/>
                  <a:gd name="T9" fmla="*/ 1 h 42"/>
                  <a:gd name="T10" fmla="*/ 1 w 13"/>
                  <a:gd name="T11" fmla="*/ 1 h 42"/>
                  <a:gd name="T12" fmla="*/ 1 w 13"/>
                  <a:gd name="T13" fmla="*/ 1 h 42"/>
                  <a:gd name="T14" fmla="*/ 0 w 13"/>
                  <a:gd name="T15" fmla="*/ 1 h 42"/>
                  <a:gd name="T16" fmla="*/ 0 w 13"/>
                  <a:gd name="T17" fmla="*/ 1 h 42"/>
                  <a:gd name="T18" fmla="*/ 0 w 13"/>
                  <a:gd name="T19" fmla="*/ 1 h 42"/>
                  <a:gd name="T20" fmla="*/ 1 w 13"/>
                  <a:gd name="T21" fmla="*/ 1 h 42"/>
                  <a:gd name="T22" fmla="*/ 1 w 13"/>
                  <a:gd name="T23" fmla="*/ 1 h 42"/>
                  <a:gd name="T24" fmla="*/ 1 w 13"/>
                  <a:gd name="T25" fmla="*/ 0 h 42"/>
                  <a:gd name="T26" fmla="*/ 1 w 13"/>
                  <a:gd name="T27" fmla="*/ 1 h 42"/>
                  <a:gd name="T28" fmla="*/ 1 w 13"/>
                  <a:gd name="T29" fmla="*/ 1 h 42"/>
                  <a:gd name="T30" fmla="*/ 1 w 13"/>
                  <a:gd name="T31" fmla="*/ 1 h 42"/>
                  <a:gd name="T32" fmla="*/ 1 w 13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42"/>
                  <a:gd name="T53" fmla="*/ 13 w 1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42">
                    <a:moveTo>
                      <a:pt x="12" y="16"/>
                    </a:moveTo>
                    <a:lnTo>
                      <a:pt x="12" y="26"/>
                    </a:lnTo>
                    <a:lnTo>
                      <a:pt x="10" y="34"/>
                    </a:lnTo>
                    <a:lnTo>
                      <a:pt x="8" y="39"/>
                    </a:lnTo>
                    <a:lnTo>
                      <a:pt x="5" y="41"/>
                    </a:lnTo>
                    <a:lnTo>
                      <a:pt x="3" y="39"/>
                    </a:lnTo>
                    <a:lnTo>
                      <a:pt x="1" y="34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10" y="5"/>
                    </a:lnTo>
                    <a:lnTo>
                      <a:pt x="12" y="10"/>
                    </a:lnTo>
                    <a:lnTo>
                      <a:pt x="12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3" name="Freeform 22"/>
              <p:cNvSpPr>
                <a:spLocks/>
              </p:cNvSpPr>
              <p:nvPr/>
            </p:nvSpPr>
            <p:spPr bwMode="auto">
              <a:xfrm>
                <a:off x="874" y="803"/>
                <a:ext cx="6" cy="27"/>
              </a:xfrm>
              <a:custGeom>
                <a:avLst/>
                <a:gdLst>
                  <a:gd name="T0" fmla="*/ 0 w 9"/>
                  <a:gd name="T1" fmla="*/ 1 h 41"/>
                  <a:gd name="T2" fmla="*/ 1 w 9"/>
                  <a:gd name="T3" fmla="*/ 1 h 41"/>
                  <a:gd name="T4" fmla="*/ 1 w 9"/>
                  <a:gd name="T5" fmla="*/ 1 h 41"/>
                  <a:gd name="T6" fmla="*/ 1 w 9"/>
                  <a:gd name="T7" fmla="*/ 1 h 41"/>
                  <a:gd name="T8" fmla="*/ 1 w 9"/>
                  <a:gd name="T9" fmla="*/ 1 h 41"/>
                  <a:gd name="T10" fmla="*/ 1 w 9"/>
                  <a:gd name="T11" fmla="*/ 1 h 41"/>
                  <a:gd name="T12" fmla="*/ 1 w 9"/>
                  <a:gd name="T13" fmla="*/ 1 h 41"/>
                  <a:gd name="T14" fmla="*/ 1 w 9"/>
                  <a:gd name="T15" fmla="*/ 1 h 41"/>
                  <a:gd name="T16" fmla="*/ 1 w 9"/>
                  <a:gd name="T17" fmla="*/ 1 h 41"/>
                  <a:gd name="T18" fmla="*/ 1 w 9"/>
                  <a:gd name="T19" fmla="*/ 1 h 41"/>
                  <a:gd name="T20" fmla="*/ 1 w 9"/>
                  <a:gd name="T21" fmla="*/ 1 h 41"/>
                  <a:gd name="T22" fmla="*/ 1 w 9"/>
                  <a:gd name="T23" fmla="*/ 1 h 41"/>
                  <a:gd name="T24" fmla="*/ 1 w 9"/>
                  <a:gd name="T25" fmla="*/ 0 h 41"/>
                  <a:gd name="T26" fmla="*/ 1 w 9"/>
                  <a:gd name="T27" fmla="*/ 1 h 41"/>
                  <a:gd name="T28" fmla="*/ 1 w 9"/>
                  <a:gd name="T29" fmla="*/ 1 h 41"/>
                  <a:gd name="T30" fmla="*/ 1 w 9"/>
                  <a:gd name="T31" fmla="*/ 1 h 41"/>
                  <a:gd name="T32" fmla="*/ 0 w 9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1"/>
                  <a:gd name="T53" fmla="*/ 9 w 9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1">
                    <a:moveTo>
                      <a:pt x="0" y="24"/>
                    </a:moveTo>
                    <a:lnTo>
                      <a:pt x="1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5" y="40"/>
                    </a:lnTo>
                    <a:lnTo>
                      <a:pt x="6" y="39"/>
                    </a:lnTo>
                    <a:lnTo>
                      <a:pt x="7" y="35"/>
                    </a:lnTo>
                    <a:lnTo>
                      <a:pt x="8" y="30"/>
                    </a:lnTo>
                    <a:lnTo>
                      <a:pt x="8" y="24"/>
                    </a:lnTo>
                    <a:lnTo>
                      <a:pt x="8" y="14"/>
                    </a:lnTo>
                    <a:lnTo>
                      <a:pt x="7" y="6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1" y="14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4" name="Freeform 23"/>
              <p:cNvSpPr>
                <a:spLocks/>
              </p:cNvSpPr>
              <p:nvPr/>
            </p:nvSpPr>
            <p:spPr bwMode="auto">
              <a:xfrm>
                <a:off x="968" y="1573"/>
                <a:ext cx="9" cy="27"/>
              </a:xfrm>
              <a:custGeom>
                <a:avLst/>
                <a:gdLst>
                  <a:gd name="T0" fmla="*/ 0 w 13"/>
                  <a:gd name="T1" fmla="*/ 1 h 42"/>
                  <a:gd name="T2" fmla="*/ 1 w 13"/>
                  <a:gd name="T3" fmla="*/ 1 h 42"/>
                  <a:gd name="T4" fmla="*/ 1 w 13"/>
                  <a:gd name="T5" fmla="*/ 1 h 42"/>
                  <a:gd name="T6" fmla="*/ 1 w 13"/>
                  <a:gd name="T7" fmla="*/ 1 h 42"/>
                  <a:gd name="T8" fmla="*/ 1 w 13"/>
                  <a:gd name="T9" fmla="*/ 1 h 42"/>
                  <a:gd name="T10" fmla="*/ 1 w 13"/>
                  <a:gd name="T11" fmla="*/ 1 h 42"/>
                  <a:gd name="T12" fmla="*/ 1 w 13"/>
                  <a:gd name="T13" fmla="*/ 1 h 42"/>
                  <a:gd name="T14" fmla="*/ 1 w 13"/>
                  <a:gd name="T15" fmla="*/ 1 h 42"/>
                  <a:gd name="T16" fmla="*/ 1 w 13"/>
                  <a:gd name="T17" fmla="*/ 1 h 42"/>
                  <a:gd name="T18" fmla="*/ 1 w 13"/>
                  <a:gd name="T19" fmla="*/ 1 h 42"/>
                  <a:gd name="T20" fmla="*/ 1 w 13"/>
                  <a:gd name="T21" fmla="*/ 1 h 42"/>
                  <a:gd name="T22" fmla="*/ 1 w 13"/>
                  <a:gd name="T23" fmla="*/ 1 h 42"/>
                  <a:gd name="T24" fmla="*/ 1 w 13"/>
                  <a:gd name="T25" fmla="*/ 0 h 42"/>
                  <a:gd name="T26" fmla="*/ 1 w 13"/>
                  <a:gd name="T27" fmla="*/ 1 h 42"/>
                  <a:gd name="T28" fmla="*/ 1 w 13"/>
                  <a:gd name="T29" fmla="*/ 1 h 42"/>
                  <a:gd name="T30" fmla="*/ 1 w 13"/>
                  <a:gd name="T31" fmla="*/ 1 h 42"/>
                  <a:gd name="T32" fmla="*/ 0 w 13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42"/>
                  <a:gd name="T53" fmla="*/ 13 w 1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42">
                    <a:moveTo>
                      <a:pt x="0" y="25"/>
                    </a:moveTo>
                    <a:lnTo>
                      <a:pt x="1" y="31"/>
                    </a:lnTo>
                    <a:lnTo>
                      <a:pt x="2" y="36"/>
                    </a:lnTo>
                    <a:lnTo>
                      <a:pt x="5" y="40"/>
                    </a:lnTo>
                    <a:lnTo>
                      <a:pt x="7" y="41"/>
                    </a:lnTo>
                    <a:lnTo>
                      <a:pt x="9" y="40"/>
                    </a:lnTo>
                    <a:lnTo>
                      <a:pt x="11" y="36"/>
                    </a:lnTo>
                    <a:lnTo>
                      <a:pt x="12" y="31"/>
                    </a:lnTo>
                    <a:lnTo>
                      <a:pt x="12" y="25"/>
                    </a:lnTo>
                    <a:lnTo>
                      <a:pt x="12" y="14"/>
                    </a:lnTo>
                    <a:lnTo>
                      <a:pt x="11" y="6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1" y="14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5" name="Freeform 24"/>
              <p:cNvSpPr>
                <a:spLocks/>
              </p:cNvSpPr>
              <p:nvPr/>
            </p:nvSpPr>
            <p:spPr bwMode="auto">
              <a:xfrm>
                <a:off x="911" y="1278"/>
                <a:ext cx="9" cy="21"/>
              </a:xfrm>
              <a:custGeom>
                <a:avLst/>
                <a:gdLst>
                  <a:gd name="T0" fmla="*/ 0 w 13"/>
                  <a:gd name="T1" fmla="*/ 1 h 33"/>
                  <a:gd name="T2" fmla="*/ 0 w 13"/>
                  <a:gd name="T3" fmla="*/ 1 h 33"/>
                  <a:gd name="T4" fmla="*/ 1 w 13"/>
                  <a:gd name="T5" fmla="*/ 1 h 33"/>
                  <a:gd name="T6" fmla="*/ 1 w 13"/>
                  <a:gd name="T7" fmla="*/ 1 h 33"/>
                  <a:gd name="T8" fmla="*/ 1 w 13"/>
                  <a:gd name="T9" fmla="*/ 1 h 33"/>
                  <a:gd name="T10" fmla="*/ 1 w 13"/>
                  <a:gd name="T11" fmla="*/ 1 h 33"/>
                  <a:gd name="T12" fmla="*/ 1 w 13"/>
                  <a:gd name="T13" fmla="*/ 1 h 33"/>
                  <a:gd name="T14" fmla="*/ 1 w 13"/>
                  <a:gd name="T15" fmla="*/ 1 h 33"/>
                  <a:gd name="T16" fmla="*/ 1 w 13"/>
                  <a:gd name="T17" fmla="*/ 1 h 33"/>
                  <a:gd name="T18" fmla="*/ 1 w 13"/>
                  <a:gd name="T19" fmla="*/ 1 h 33"/>
                  <a:gd name="T20" fmla="*/ 1 w 13"/>
                  <a:gd name="T21" fmla="*/ 1 h 33"/>
                  <a:gd name="T22" fmla="*/ 1 w 13"/>
                  <a:gd name="T23" fmla="*/ 1 h 33"/>
                  <a:gd name="T24" fmla="*/ 1 w 13"/>
                  <a:gd name="T25" fmla="*/ 0 h 33"/>
                  <a:gd name="T26" fmla="*/ 1 w 13"/>
                  <a:gd name="T27" fmla="*/ 1 h 33"/>
                  <a:gd name="T28" fmla="*/ 1 w 13"/>
                  <a:gd name="T29" fmla="*/ 1 h 33"/>
                  <a:gd name="T30" fmla="*/ 0 w 13"/>
                  <a:gd name="T31" fmla="*/ 1 h 33"/>
                  <a:gd name="T32" fmla="*/ 0 w 1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33"/>
                  <a:gd name="T53" fmla="*/ 13 w 1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33">
                    <a:moveTo>
                      <a:pt x="0" y="17"/>
                    </a:moveTo>
                    <a:lnTo>
                      <a:pt x="0" y="22"/>
                    </a:lnTo>
                    <a:lnTo>
                      <a:pt x="1" y="28"/>
                    </a:lnTo>
                    <a:lnTo>
                      <a:pt x="2" y="31"/>
                    </a:lnTo>
                    <a:lnTo>
                      <a:pt x="5" y="32"/>
                    </a:lnTo>
                    <a:lnTo>
                      <a:pt x="8" y="31"/>
                    </a:lnTo>
                    <a:lnTo>
                      <a:pt x="10" y="28"/>
                    </a:lnTo>
                    <a:lnTo>
                      <a:pt x="11" y="22"/>
                    </a:lnTo>
                    <a:lnTo>
                      <a:pt x="12" y="17"/>
                    </a:lnTo>
                    <a:lnTo>
                      <a:pt x="11" y="11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6" name="Freeform 25"/>
              <p:cNvSpPr>
                <a:spLocks/>
              </p:cNvSpPr>
              <p:nvPr/>
            </p:nvSpPr>
            <p:spPr bwMode="auto">
              <a:xfrm>
                <a:off x="984" y="886"/>
                <a:ext cx="6" cy="52"/>
              </a:xfrm>
              <a:custGeom>
                <a:avLst/>
                <a:gdLst>
                  <a:gd name="T0" fmla="*/ 0 w 10"/>
                  <a:gd name="T1" fmla="*/ 1 h 81"/>
                  <a:gd name="T2" fmla="*/ 0 w 10"/>
                  <a:gd name="T3" fmla="*/ 1 h 81"/>
                  <a:gd name="T4" fmla="*/ 1 w 10"/>
                  <a:gd name="T5" fmla="*/ 1 h 81"/>
                  <a:gd name="T6" fmla="*/ 1 w 10"/>
                  <a:gd name="T7" fmla="*/ 1 h 81"/>
                  <a:gd name="T8" fmla="*/ 1 w 10"/>
                  <a:gd name="T9" fmla="*/ 1 h 81"/>
                  <a:gd name="T10" fmla="*/ 1 w 10"/>
                  <a:gd name="T11" fmla="*/ 1 h 81"/>
                  <a:gd name="T12" fmla="*/ 1 w 10"/>
                  <a:gd name="T13" fmla="*/ 1 h 81"/>
                  <a:gd name="T14" fmla="*/ 1 w 10"/>
                  <a:gd name="T15" fmla="*/ 1 h 81"/>
                  <a:gd name="T16" fmla="*/ 1 w 10"/>
                  <a:gd name="T17" fmla="*/ 1 h 81"/>
                  <a:gd name="T18" fmla="*/ 1 w 10"/>
                  <a:gd name="T19" fmla="*/ 1 h 81"/>
                  <a:gd name="T20" fmla="*/ 1 w 10"/>
                  <a:gd name="T21" fmla="*/ 1 h 81"/>
                  <a:gd name="T22" fmla="*/ 1 w 10"/>
                  <a:gd name="T23" fmla="*/ 1 h 81"/>
                  <a:gd name="T24" fmla="*/ 1 w 10"/>
                  <a:gd name="T25" fmla="*/ 0 h 81"/>
                  <a:gd name="T26" fmla="*/ 1 w 10"/>
                  <a:gd name="T27" fmla="*/ 1 h 81"/>
                  <a:gd name="T28" fmla="*/ 1 w 10"/>
                  <a:gd name="T29" fmla="*/ 1 h 81"/>
                  <a:gd name="T30" fmla="*/ 0 w 10"/>
                  <a:gd name="T31" fmla="*/ 1 h 81"/>
                  <a:gd name="T32" fmla="*/ 0 w 10"/>
                  <a:gd name="T33" fmla="*/ 1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81"/>
                  <a:gd name="T53" fmla="*/ 10 w 10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81">
                    <a:moveTo>
                      <a:pt x="0" y="40"/>
                    </a:moveTo>
                    <a:lnTo>
                      <a:pt x="0" y="57"/>
                    </a:lnTo>
                    <a:lnTo>
                      <a:pt x="1" y="69"/>
                    </a:lnTo>
                    <a:lnTo>
                      <a:pt x="2" y="77"/>
                    </a:lnTo>
                    <a:lnTo>
                      <a:pt x="3" y="80"/>
                    </a:lnTo>
                    <a:lnTo>
                      <a:pt x="6" y="77"/>
                    </a:lnTo>
                    <a:lnTo>
                      <a:pt x="7" y="69"/>
                    </a:lnTo>
                    <a:lnTo>
                      <a:pt x="8" y="57"/>
                    </a:lnTo>
                    <a:lnTo>
                      <a:pt x="9" y="40"/>
                    </a:lnTo>
                    <a:lnTo>
                      <a:pt x="8" y="24"/>
                    </a:lnTo>
                    <a:lnTo>
                      <a:pt x="7" y="11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1" y="11"/>
                    </a:lnTo>
                    <a:lnTo>
                      <a:pt x="0" y="24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7" name="Freeform 26"/>
              <p:cNvSpPr>
                <a:spLocks/>
              </p:cNvSpPr>
              <p:nvPr/>
            </p:nvSpPr>
            <p:spPr bwMode="auto">
              <a:xfrm>
                <a:off x="984" y="1894"/>
                <a:ext cx="2" cy="20"/>
              </a:xfrm>
              <a:custGeom>
                <a:avLst/>
                <a:gdLst>
                  <a:gd name="T0" fmla="*/ 0 w 4"/>
                  <a:gd name="T1" fmla="*/ 1 h 32"/>
                  <a:gd name="T2" fmla="*/ 0 w 4"/>
                  <a:gd name="T3" fmla="*/ 1 h 32"/>
                  <a:gd name="T4" fmla="*/ 1 w 4"/>
                  <a:gd name="T5" fmla="*/ 1 h 32"/>
                  <a:gd name="T6" fmla="*/ 1 w 4"/>
                  <a:gd name="T7" fmla="*/ 1 h 32"/>
                  <a:gd name="T8" fmla="*/ 1 w 4"/>
                  <a:gd name="T9" fmla="*/ 1 h 32"/>
                  <a:gd name="T10" fmla="*/ 1 w 4"/>
                  <a:gd name="T11" fmla="*/ 1 h 32"/>
                  <a:gd name="T12" fmla="*/ 1 w 4"/>
                  <a:gd name="T13" fmla="*/ 1 h 32"/>
                  <a:gd name="T14" fmla="*/ 1 w 4"/>
                  <a:gd name="T15" fmla="*/ 1 h 32"/>
                  <a:gd name="T16" fmla="*/ 1 w 4"/>
                  <a:gd name="T17" fmla="*/ 1 h 32"/>
                  <a:gd name="T18" fmla="*/ 1 w 4"/>
                  <a:gd name="T19" fmla="*/ 0 h 32"/>
                  <a:gd name="T20" fmla="*/ 1 w 4"/>
                  <a:gd name="T21" fmla="*/ 1 h 32"/>
                  <a:gd name="T22" fmla="*/ 1 w 4"/>
                  <a:gd name="T23" fmla="*/ 1 h 32"/>
                  <a:gd name="T24" fmla="*/ 0 w 4"/>
                  <a:gd name="T25" fmla="*/ 1 h 32"/>
                  <a:gd name="T26" fmla="*/ 0 w 4"/>
                  <a:gd name="T27" fmla="*/ 1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32"/>
                  <a:gd name="T44" fmla="*/ 4 w 4"/>
                  <a:gd name="T45" fmla="*/ 32 h 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32">
                    <a:moveTo>
                      <a:pt x="0" y="15"/>
                    </a:moveTo>
                    <a:lnTo>
                      <a:pt x="0" y="25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3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5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8" name="Freeform 27"/>
              <p:cNvSpPr>
                <a:spLocks/>
              </p:cNvSpPr>
              <p:nvPr/>
            </p:nvSpPr>
            <p:spPr bwMode="auto">
              <a:xfrm>
                <a:off x="926" y="964"/>
                <a:ext cx="3" cy="21"/>
              </a:xfrm>
              <a:custGeom>
                <a:avLst/>
                <a:gdLst>
                  <a:gd name="T0" fmla="*/ 0 w 5"/>
                  <a:gd name="T1" fmla="*/ 1 h 32"/>
                  <a:gd name="T2" fmla="*/ 0 w 5"/>
                  <a:gd name="T3" fmla="*/ 1 h 32"/>
                  <a:gd name="T4" fmla="*/ 1 w 5"/>
                  <a:gd name="T5" fmla="*/ 1 h 32"/>
                  <a:gd name="T6" fmla="*/ 1 w 5"/>
                  <a:gd name="T7" fmla="*/ 1 h 32"/>
                  <a:gd name="T8" fmla="*/ 1 w 5"/>
                  <a:gd name="T9" fmla="*/ 1 h 32"/>
                  <a:gd name="T10" fmla="*/ 1 w 5"/>
                  <a:gd name="T11" fmla="*/ 1 h 32"/>
                  <a:gd name="T12" fmla="*/ 1 w 5"/>
                  <a:gd name="T13" fmla="*/ 1 h 32"/>
                  <a:gd name="T14" fmla="*/ 1 w 5"/>
                  <a:gd name="T15" fmla="*/ 1 h 32"/>
                  <a:gd name="T16" fmla="*/ 1 w 5"/>
                  <a:gd name="T17" fmla="*/ 1 h 32"/>
                  <a:gd name="T18" fmla="*/ 1 w 5"/>
                  <a:gd name="T19" fmla="*/ 0 h 32"/>
                  <a:gd name="T20" fmla="*/ 0 w 5"/>
                  <a:gd name="T21" fmla="*/ 1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2"/>
                  <a:gd name="T35" fmla="*/ 5 w 5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2">
                    <a:moveTo>
                      <a:pt x="0" y="15"/>
                    </a:moveTo>
                    <a:lnTo>
                      <a:pt x="0" y="17"/>
                    </a:lnTo>
                    <a:lnTo>
                      <a:pt x="1" y="23"/>
                    </a:lnTo>
                    <a:lnTo>
                      <a:pt x="2" y="28"/>
                    </a:lnTo>
                    <a:lnTo>
                      <a:pt x="2" y="31"/>
                    </a:lnTo>
                    <a:lnTo>
                      <a:pt x="2" y="28"/>
                    </a:lnTo>
                    <a:lnTo>
                      <a:pt x="3" y="23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2" y="0"/>
                    </a:lnTo>
                    <a:lnTo>
                      <a:pt x="0" y="15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9" name="Freeform 28"/>
              <p:cNvSpPr>
                <a:spLocks/>
              </p:cNvSpPr>
              <p:nvPr/>
            </p:nvSpPr>
            <p:spPr bwMode="auto">
              <a:xfrm>
                <a:off x="947" y="1702"/>
                <a:ext cx="10" cy="27"/>
              </a:xfrm>
              <a:custGeom>
                <a:avLst/>
                <a:gdLst>
                  <a:gd name="T0" fmla="*/ 0 w 15"/>
                  <a:gd name="T1" fmla="*/ 1 h 41"/>
                  <a:gd name="T2" fmla="*/ 0 w 15"/>
                  <a:gd name="T3" fmla="*/ 1 h 41"/>
                  <a:gd name="T4" fmla="*/ 1 w 15"/>
                  <a:gd name="T5" fmla="*/ 1 h 41"/>
                  <a:gd name="T6" fmla="*/ 1 w 15"/>
                  <a:gd name="T7" fmla="*/ 1 h 41"/>
                  <a:gd name="T8" fmla="*/ 1 w 15"/>
                  <a:gd name="T9" fmla="*/ 1 h 41"/>
                  <a:gd name="T10" fmla="*/ 1 w 15"/>
                  <a:gd name="T11" fmla="*/ 1 h 41"/>
                  <a:gd name="T12" fmla="*/ 1 w 15"/>
                  <a:gd name="T13" fmla="*/ 1 h 41"/>
                  <a:gd name="T14" fmla="*/ 1 w 15"/>
                  <a:gd name="T15" fmla="*/ 1 h 41"/>
                  <a:gd name="T16" fmla="*/ 1 w 15"/>
                  <a:gd name="T17" fmla="*/ 1 h 41"/>
                  <a:gd name="T18" fmla="*/ 1 w 15"/>
                  <a:gd name="T19" fmla="*/ 1 h 41"/>
                  <a:gd name="T20" fmla="*/ 1 w 15"/>
                  <a:gd name="T21" fmla="*/ 1 h 41"/>
                  <a:gd name="T22" fmla="*/ 1 w 15"/>
                  <a:gd name="T23" fmla="*/ 0 h 41"/>
                  <a:gd name="T24" fmla="*/ 1 w 15"/>
                  <a:gd name="T25" fmla="*/ 0 h 41"/>
                  <a:gd name="T26" fmla="*/ 1 w 15"/>
                  <a:gd name="T27" fmla="*/ 0 h 41"/>
                  <a:gd name="T28" fmla="*/ 1 w 15"/>
                  <a:gd name="T29" fmla="*/ 1 h 41"/>
                  <a:gd name="T30" fmla="*/ 0 w 15"/>
                  <a:gd name="T31" fmla="*/ 1 h 41"/>
                  <a:gd name="T32" fmla="*/ 0 w 15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41"/>
                  <a:gd name="T53" fmla="*/ 15 w 15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41">
                    <a:moveTo>
                      <a:pt x="0" y="16"/>
                    </a:move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0"/>
                    </a:lnTo>
                    <a:lnTo>
                      <a:pt x="9" y="38"/>
                    </a:lnTo>
                    <a:lnTo>
                      <a:pt x="12" y="34"/>
                    </a:lnTo>
                    <a:lnTo>
                      <a:pt x="13" y="27"/>
                    </a:lnTo>
                    <a:lnTo>
                      <a:pt x="14" y="16"/>
                    </a:lnTo>
                    <a:lnTo>
                      <a:pt x="13" y="7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0" name="Freeform 29"/>
              <p:cNvSpPr>
                <a:spLocks/>
              </p:cNvSpPr>
              <p:nvPr/>
            </p:nvSpPr>
            <p:spPr bwMode="auto">
              <a:xfrm>
                <a:off x="874" y="1738"/>
                <a:ext cx="8" cy="28"/>
              </a:xfrm>
              <a:custGeom>
                <a:avLst/>
                <a:gdLst>
                  <a:gd name="T0" fmla="*/ 0 w 12"/>
                  <a:gd name="T1" fmla="*/ 1 h 42"/>
                  <a:gd name="T2" fmla="*/ 1 w 12"/>
                  <a:gd name="T3" fmla="*/ 1 h 42"/>
                  <a:gd name="T4" fmla="*/ 1 w 12"/>
                  <a:gd name="T5" fmla="*/ 1 h 42"/>
                  <a:gd name="T6" fmla="*/ 1 w 12"/>
                  <a:gd name="T7" fmla="*/ 1 h 42"/>
                  <a:gd name="T8" fmla="*/ 1 w 12"/>
                  <a:gd name="T9" fmla="*/ 1 h 42"/>
                  <a:gd name="T10" fmla="*/ 1 w 12"/>
                  <a:gd name="T11" fmla="*/ 1 h 42"/>
                  <a:gd name="T12" fmla="*/ 1 w 12"/>
                  <a:gd name="T13" fmla="*/ 1 h 42"/>
                  <a:gd name="T14" fmla="*/ 1 w 12"/>
                  <a:gd name="T15" fmla="*/ 1 h 42"/>
                  <a:gd name="T16" fmla="*/ 1 w 12"/>
                  <a:gd name="T17" fmla="*/ 1 h 42"/>
                  <a:gd name="T18" fmla="*/ 1 w 12"/>
                  <a:gd name="T19" fmla="*/ 1 h 42"/>
                  <a:gd name="T20" fmla="*/ 1 w 12"/>
                  <a:gd name="T21" fmla="*/ 1 h 42"/>
                  <a:gd name="T22" fmla="*/ 1 w 12"/>
                  <a:gd name="T23" fmla="*/ 1 h 42"/>
                  <a:gd name="T24" fmla="*/ 1 w 12"/>
                  <a:gd name="T25" fmla="*/ 0 h 42"/>
                  <a:gd name="T26" fmla="*/ 1 w 12"/>
                  <a:gd name="T27" fmla="*/ 1 h 42"/>
                  <a:gd name="T28" fmla="*/ 1 w 12"/>
                  <a:gd name="T29" fmla="*/ 1 h 42"/>
                  <a:gd name="T30" fmla="*/ 1 w 12"/>
                  <a:gd name="T31" fmla="*/ 1 h 42"/>
                  <a:gd name="T32" fmla="*/ 0 w 12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42"/>
                  <a:gd name="T53" fmla="*/ 12 w 1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42">
                    <a:moveTo>
                      <a:pt x="0" y="24"/>
                    </a:moveTo>
                    <a:lnTo>
                      <a:pt x="1" y="30"/>
                    </a:lnTo>
                    <a:lnTo>
                      <a:pt x="1" y="36"/>
                    </a:lnTo>
                    <a:lnTo>
                      <a:pt x="3" y="39"/>
                    </a:lnTo>
                    <a:lnTo>
                      <a:pt x="5" y="41"/>
                    </a:lnTo>
                    <a:lnTo>
                      <a:pt x="7" y="39"/>
                    </a:lnTo>
                    <a:lnTo>
                      <a:pt x="9" y="36"/>
                    </a:lnTo>
                    <a:lnTo>
                      <a:pt x="10" y="30"/>
                    </a:lnTo>
                    <a:lnTo>
                      <a:pt x="11" y="24"/>
                    </a:lnTo>
                    <a:lnTo>
                      <a:pt x="10" y="13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1" y="13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1" name="Rectangle 30"/>
              <p:cNvSpPr>
                <a:spLocks noChangeArrowheads="1"/>
              </p:cNvSpPr>
              <p:nvPr/>
            </p:nvSpPr>
            <p:spPr bwMode="auto">
              <a:xfrm>
                <a:off x="429" y="756"/>
                <a:ext cx="880" cy="1153"/>
              </a:xfrm>
              <a:prstGeom prst="rect">
                <a:avLst/>
              </a:prstGeom>
              <a:noFill/>
              <a:ln w="5715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altLang="en-US"/>
              </a:p>
            </p:txBody>
          </p:sp>
        </p:grpSp>
        <p:sp>
          <p:nvSpPr>
            <p:cNvPr id="56329" name="Text Box 31"/>
            <p:cNvSpPr txBox="1">
              <a:spLocks noChangeArrowheads="1"/>
            </p:cNvSpPr>
            <p:nvPr/>
          </p:nvSpPr>
          <p:spPr bwMode="auto">
            <a:xfrm>
              <a:off x="1676400" y="2919413"/>
              <a:ext cx="1665841" cy="404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altLang="en-US" sz="2000" b="1">
                  <a:solidFill>
                    <a:schemeClr val="bg1"/>
                  </a:solidFill>
                  <a:latin typeface="Arial" pitchFamily="34" charset="0"/>
                </a:rPr>
                <a:t>Pre-disaster</a:t>
              </a:r>
            </a:p>
          </p:txBody>
        </p:sp>
        <p:sp>
          <p:nvSpPr>
            <p:cNvPr id="56330" name="Freeform 32"/>
            <p:cNvSpPr>
              <a:spLocks/>
            </p:cNvSpPr>
            <p:nvPr/>
          </p:nvSpPr>
          <p:spPr bwMode="auto">
            <a:xfrm>
              <a:off x="2879725" y="1878013"/>
              <a:ext cx="307975" cy="15240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1" name="Freeform 33"/>
            <p:cNvSpPr>
              <a:spLocks/>
            </p:cNvSpPr>
            <p:nvPr/>
          </p:nvSpPr>
          <p:spPr bwMode="auto">
            <a:xfrm>
              <a:off x="1865313" y="1938338"/>
              <a:ext cx="307975" cy="15240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2" name="Freeform 34"/>
            <p:cNvSpPr>
              <a:spLocks/>
            </p:cNvSpPr>
            <p:nvPr/>
          </p:nvSpPr>
          <p:spPr bwMode="auto">
            <a:xfrm flipH="1">
              <a:off x="1857375" y="1866900"/>
              <a:ext cx="223838" cy="8890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3" name="Freeform 35"/>
            <p:cNvSpPr>
              <a:spLocks/>
            </p:cNvSpPr>
            <p:nvPr/>
          </p:nvSpPr>
          <p:spPr bwMode="auto">
            <a:xfrm flipH="1">
              <a:off x="2974975" y="2019300"/>
              <a:ext cx="223838" cy="8890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34" name="Group 38"/>
            <p:cNvGrpSpPr>
              <a:grpSpLocks/>
            </p:cNvGrpSpPr>
            <p:nvPr/>
          </p:nvGrpSpPr>
          <p:grpSpPr bwMode="auto">
            <a:xfrm>
              <a:off x="5897563" y="1066800"/>
              <a:ext cx="1506538" cy="1847850"/>
              <a:chOff x="3174" y="726"/>
              <a:chExt cx="949" cy="1164"/>
            </a:xfrm>
          </p:grpSpPr>
          <p:sp>
            <p:nvSpPr>
              <p:cNvPr id="56396" name="Freeform 39"/>
              <p:cNvSpPr>
                <a:spLocks/>
              </p:cNvSpPr>
              <p:nvPr/>
            </p:nvSpPr>
            <p:spPr bwMode="auto">
              <a:xfrm>
                <a:off x="3174" y="1229"/>
                <a:ext cx="946" cy="656"/>
              </a:xfrm>
              <a:custGeom>
                <a:avLst/>
                <a:gdLst>
                  <a:gd name="T0" fmla="*/ 1 w 1290"/>
                  <a:gd name="T1" fmla="*/ 1 h 1006"/>
                  <a:gd name="T2" fmla="*/ 0 w 1290"/>
                  <a:gd name="T3" fmla="*/ 1 h 1006"/>
                  <a:gd name="T4" fmla="*/ 1 w 1290"/>
                  <a:gd name="T5" fmla="*/ 1 h 1006"/>
                  <a:gd name="T6" fmla="*/ 1 w 1290"/>
                  <a:gd name="T7" fmla="*/ 1 h 1006"/>
                  <a:gd name="T8" fmla="*/ 1 w 1290"/>
                  <a:gd name="T9" fmla="*/ 1 h 1006"/>
                  <a:gd name="T10" fmla="*/ 1 w 1290"/>
                  <a:gd name="T11" fmla="*/ 0 h 1006"/>
                  <a:gd name="T12" fmla="*/ 1 w 1290"/>
                  <a:gd name="T13" fmla="*/ 1 h 1006"/>
                  <a:gd name="T14" fmla="*/ 1 w 1290"/>
                  <a:gd name="T15" fmla="*/ 1 h 10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0"/>
                  <a:gd name="T25" fmla="*/ 0 h 1006"/>
                  <a:gd name="T26" fmla="*/ 1290 w 1290"/>
                  <a:gd name="T27" fmla="*/ 1006 h 10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0" h="1006">
                    <a:moveTo>
                      <a:pt x="7" y="280"/>
                    </a:moveTo>
                    <a:lnTo>
                      <a:pt x="0" y="1005"/>
                    </a:lnTo>
                    <a:lnTo>
                      <a:pt x="1289" y="999"/>
                    </a:lnTo>
                    <a:lnTo>
                      <a:pt x="1287" y="275"/>
                    </a:lnTo>
                    <a:lnTo>
                      <a:pt x="991" y="256"/>
                    </a:lnTo>
                    <a:lnTo>
                      <a:pt x="633" y="0"/>
                    </a:lnTo>
                    <a:lnTo>
                      <a:pt x="273" y="242"/>
                    </a:lnTo>
                    <a:lnTo>
                      <a:pt x="7" y="28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7" name="Freeform 40"/>
              <p:cNvSpPr>
                <a:spLocks/>
              </p:cNvSpPr>
              <p:nvPr/>
            </p:nvSpPr>
            <p:spPr bwMode="auto">
              <a:xfrm>
                <a:off x="3174" y="726"/>
                <a:ext cx="949" cy="661"/>
              </a:xfrm>
              <a:custGeom>
                <a:avLst/>
                <a:gdLst>
                  <a:gd name="T0" fmla="*/ 0 w 1294"/>
                  <a:gd name="T1" fmla="*/ 1 h 1013"/>
                  <a:gd name="T2" fmla="*/ 0 w 1294"/>
                  <a:gd name="T3" fmla="*/ 0 h 1013"/>
                  <a:gd name="T4" fmla="*/ 1 w 1294"/>
                  <a:gd name="T5" fmla="*/ 1 h 1013"/>
                  <a:gd name="T6" fmla="*/ 1 w 1294"/>
                  <a:gd name="T7" fmla="*/ 1 h 1013"/>
                  <a:gd name="T8" fmla="*/ 1 w 1294"/>
                  <a:gd name="T9" fmla="*/ 1 h 1013"/>
                  <a:gd name="T10" fmla="*/ 1 w 1294"/>
                  <a:gd name="T11" fmla="*/ 1 h 1013"/>
                  <a:gd name="T12" fmla="*/ 1 w 1294"/>
                  <a:gd name="T13" fmla="*/ 1 h 1013"/>
                  <a:gd name="T14" fmla="*/ 0 w 1294"/>
                  <a:gd name="T15" fmla="*/ 1 h 10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4"/>
                  <a:gd name="T25" fmla="*/ 0 h 1013"/>
                  <a:gd name="T26" fmla="*/ 1294 w 1294"/>
                  <a:gd name="T27" fmla="*/ 1013 h 10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4" h="1013">
                    <a:moveTo>
                      <a:pt x="0" y="740"/>
                    </a:moveTo>
                    <a:lnTo>
                      <a:pt x="0" y="0"/>
                    </a:lnTo>
                    <a:lnTo>
                      <a:pt x="1289" y="6"/>
                    </a:lnTo>
                    <a:lnTo>
                      <a:pt x="1293" y="749"/>
                    </a:lnTo>
                    <a:lnTo>
                      <a:pt x="1004" y="781"/>
                    </a:lnTo>
                    <a:lnTo>
                      <a:pt x="618" y="1012"/>
                    </a:lnTo>
                    <a:lnTo>
                      <a:pt x="238" y="764"/>
                    </a:lnTo>
                    <a:lnTo>
                      <a:pt x="0" y="74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8" name="Freeform 41"/>
              <p:cNvSpPr>
                <a:spLocks/>
              </p:cNvSpPr>
              <p:nvPr/>
            </p:nvSpPr>
            <p:spPr bwMode="auto">
              <a:xfrm>
                <a:off x="3424" y="1279"/>
                <a:ext cx="421" cy="76"/>
              </a:xfrm>
              <a:custGeom>
                <a:avLst/>
                <a:gdLst>
                  <a:gd name="T0" fmla="*/ 1 w 574"/>
                  <a:gd name="T1" fmla="*/ 1 h 117"/>
                  <a:gd name="T2" fmla="*/ 1 w 574"/>
                  <a:gd name="T3" fmla="*/ 0 h 117"/>
                  <a:gd name="T4" fmla="*/ 0 w 574"/>
                  <a:gd name="T5" fmla="*/ 0 h 117"/>
                  <a:gd name="T6" fmla="*/ 0 w 574"/>
                  <a:gd name="T7" fmla="*/ 1 h 117"/>
                  <a:gd name="T8" fmla="*/ 1 w 574"/>
                  <a:gd name="T9" fmla="*/ 1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4"/>
                  <a:gd name="T16" fmla="*/ 0 h 117"/>
                  <a:gd name="T17" fmla="*/ 574 w 574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4" h="117">
                    <a:moveTo>
                      <a:pt x="573" y="116"/>
                    </a:moveTo>
                    <a:lnTo>
                      <a:pt x="573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573" y="116"/>
                    </a:lnTo>
                  </a:path>
                </a:pathLst>
              </a:custGeom>
              <a:solidFill>
                <a:srgbClr val="CCCCCC"/>
              </a:solidFill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9" name="Freeform 42"/>
              <p:cNvSpPr>
                <a:spLocks/>
              </p:cNvSpPr>
              <p:nvPr/>
            </p:nvSpPr>
            <p:spPr bwMode="auto">
              <a:xfrm>
                <a:off x="3468" y="735"/>
                <a:ext cx="340" cy="1152"/>
              </a:xfrm>
              <a:custGeom>
                <a:avLst/>
                <a:gdLst>
                  <a:gd name="T0" fmla="*/ 0 w 464"/>
                  <a:gd name="T1" fmla="*/ 1 h 1764"/>
                  <a:gd name="T2" fmla="*/ 0 w 464"/>
                  <a:gd name="T3" fmla="*/ 0 h 1764"/>
                  <a:gd name="T4" fmla="*/ 1 w 464"/>
                  <a:gd name="T5" fmla="*/ 0 h 1764"/>
                  <a:gd name="T6" fmla="*/ 1 w 464"/>
                  <a:gd name="T7" fmla="*/ 1 h 1764"/>
                  <a:gd name="T8" fmla="*/ 0 w 464"/>
                  <a:gd name="T9" fmla="*/ 1 h 17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4"/>
                  <a:gd name="T16" fmla="*/ 0 h 1764"/>
                  <a:gd name="T17" fmla="*/ 464 w 464"/>
                  <a:gd name="T18" fmla="*/ 1764 h 17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4" h="1764">
                    <a:moveTo>
                      <a:pt x="0" y="1763"/>
                    </a:moveTo>
                    <a:lnTo>
                      <a:pt x="0" y="0"/>
                    </a:lnTo>
                    <a:lnTo>
                      <a:pt x="463" y="0"/>
                    </a:lnTo>
                    <a:lnTo>
                      <a:pt x="463" y="1763"/>
                    </a:lnTo>
                    <a:lnTo>
                      <a:pt x="0" y="1763"/>
                    </a:lnTo>
                  </a:path>
                </a:pathLst>
              </a:custGeom>
              <a:solidFill>
                <a:srgbClr val="4D4D4D"/>
              </a:solidFill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0" name="Freeform 43"/>
              <p:cNvSpPr>
                <a:spLocks/>
              </p:cNvSpPr>
              <p:nvPr/>
            </p:nvSpPr>
            <p:spPr bwMode="auto">
              <a:xfrm>
                <a:off x="3632" y="738"/>
                <a:ext cx="1" cy="1152"/>
              </a:xfrm>
              <a:custGeom>
                <a:avLst/>
                <a:gdLst>
                  <a:gd name="T0" fmla="*/ 0 w 1"/>
                  <a:gd name="T1" fmla="*/ 0 h 1764"/>
                  <a:gd name="T2" fmla="*/ 0 w 1"/>
                  <a:gd name="T3" fmla="*/ 1 h 1764"/>
                  <a:gd name="T4" fmla="*/ 0 w 1"/>
                  <a:gd name="T5" fmla="*/ 1 h 1764"/>
                  <a:gd name="T6" fmla="*/ 0 w 1"/>
                  <a:gd name="T7" fmla="*/ 1 h 1764"/>
                  <a:gd name="T8" fmla="*/ 0 w 1"/>
                  <a:gd name="T9" fmla="*/ 1 h 17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764"/>
                  <a:gd name="T17" fmla="*/ 1 w 1"/>
                  <a:gd name="T18" fmla="*/ 1764 h 17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764">
                    <a:moveTo>
                      <a:pt x="0" y="0"/>
                    </a:moveTo>
                    <a:lnTo>
                      <a:pt x="0" y="1019"/>
                    </a:lnTo>
                    <a:lnTo>
                      <a:pt x="0" y="1542"/>
                    </a:lnTo>
                    <a:lnTo>
                      <a:pt x="0" y="1735"/>
                    </a:lnTo>
                    <a:lnTo>
                      <a:pt x="0" y="1763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1" name="Freeform 44"/>
              <p:cNvSpPr>
                <a:spLocks/>
              </p:cNvSpPr>
              <p:nvPr/>
            </p:nvSpPr>
            <p:spPr bwMode="auto">
              <a:xfrm>
                <a:off x="3528" y="1218"/>
                <a:ext cx="10" cy="22"/>
              </a:xfrm>
              <a:custGeom>
                <a:avLst/>
                <a:gdLst>
                  <a:gd name="T0" fmla="*/ 0 w 13"/>
                  <a:gd name="T1" fmla="*/ 1 h 33"/>
                  <a:gd name="T2" fmla="*/ 0 w 13"/>
                  <a:gd name="T3" fmla="*/ 1 h 33"/>
                  <a:gd name="T4" fmla="*/ 2 w 13"/>
                  <a:gd name="T5" fmla="*/ 1 h 33"/>
                  <a:gd name="T6" fmla="*/ 2 w 13"/>
                  <a:gd name="T7" fmla="*/ 1 h 33"/>
                  <a:gd name="T8" fmla="*/ 2 w 13"/>
                  <a:gd name="T9" fmla="*/ 1 h 33"/>
                  <a:gd name="T10" fmla="*/ 2 w 13"/>
                  <a:gd name="T11" fmla="*/ 1 h 33"/>
                  <a:gd name="T12" fmla="*/ 2 w 13"/>
                  <a:gd name="T13" fmla="*/ 1 h 33"/>
                  <a:gd name="T14" fmla="*/ 2 w 13"/>
                  <a:gd name="T15" fmla="*/ 1 h 33"/>
                  <a:gd name="T16" fmla="*/ 2 w 13"/>
                  <a:gd name="T17" fmla="*/ 1 h 33"/>
                  <a:gd name="T18" fmla="*/ 2 w 13"/>
                  <a:gd name="T19" fmla="*/ 1 h 33"/>
                  <a:gd name="T20" fmla="*/ 2 w 13"/>
                  <a:gd name="T21" fmla="*/ 1 h 33"/>
                  <a:gd name="T22" fmla="*/ 2 w 13"/>
                  <a:gd name="T23" fmla="*/ 1 h 33"/>
                  <a:gd name="T24" fmla="*/ 2 w 13"/>
                  <a:gd name="T25" fmla="*/ 0 h 33"/>
                  <a:gd name="T26" fmla="*/ 2 w 13"/>
                  <a:gd name="T27" fmla="*/ 1 h 33"/>
                  <a:gd name="T28" fmla="*/ 2 w 13"/>
                  <a:gd name="T29" fmla="*/ 1 h 33"/>
                  <a:gd name="T30" fmla="*/ 0 w 13"/>
                  <a:gd name="T31" fmla="*/ 1 h 33"/>
                  <a:gd name="T32" fmla="*/ 0 w 1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33"/>
                  <a:gd name="T53" fmla="*/ 13 w 1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33">
                    <a:moveTo>
                      <a:pt x="0" y="16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5" y="31"/>
                    </a:lnTo>
                    <a:lnTo>
                      <a:pt x="7" y="32"/>
                    </a:lnTo>
                    <a:lnTo>
                      <a:pt x="9" y="31"/>
                    </a:lnTo>
                    <a:lnTo>
                      <a:pt x="11" y="27"/>
                    </a:lnTo>
                    <a:lnTo>
                      <a:pt x="12" y="22"/>
                    </a:lnTo>
                    <a:lnTo>
                      <a:pt x="12" y="16"/>
                    </a:lnTo>
                    <a:lnTo>
                      <a:pt x="12" y="10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2" name="Freeform 45"/>
              <p:cNvSpPr>
                <a:spLocks/>
              </p:cNvSpPr>
              <p:nvPr/>
            </p:nvSpPr>
            <p:spPr bwMode="auto">
              <a:xfrm>
                <a:off x="3510" y="1040"/>
                <a:ext cx="6" cy="31"/>
              </a:xfrm>
              <a:custGeom>
                <a:avLst/>
                <a:gdLst>
                  <a:gd name="T0" fmla="*/ 0 w 9"/>
                  <a:gd name="T1" fmla="*/ 1 h 47"/>
                  <a:gd name="T2" fmla="*/ 0 w 9"/>
                  <a:gd name="T3" fmla="*/ 1 h 47"/>
                  <a:gd name="T4" fmla="*/ 1 w 9"/>
                  <a:gd name="T5" fmla="*/ 1 h 47"/>
                  <a:gd name="T6" fmla="*/ 1 w 9"/>
                  <a:gd name="T7" fmla="*/ 1 h 47"/>
                  <a:gd name="T8" fmla="*/ 1 w 9"/>
                  <a:gd name="T9" fmla="*/ 1 h 47"/>
                  <a:gd name="T10" fmla="*/ 1 w 9"/>
                  <a:gd name="T11" fmla="*/ 1 h 47"/>
                  <a:gd name="T12" fmla="*/ 1 w 9"/>
                  <a:gd name="T13" fmla="*/ 1 h 47"/>
                  <a:gd name="T14" fmla="*/ 1 w 9"/>
                  <a:gd name="T15" fmla="*/ 1 h 47"/>
                  <a:gd name="T16" fmla="*/ 1 w 9"/>
                  <a:gd name="T17" fmla="*/ 1 h 47"/>
                  <a:gd name="T18" fmla="*/ 1 w 9"/>
                  <a:gd name="T19" fmla="*/ 1 h 47"/>
                  <a:gd name="T20" fmla="*/ 1 w 9"/>
                  <a:gd name="T21" fmla="*/ 1 h 47"/>
                  <a:gd name="T22" fmla="*/ 1 w 9"/>
                  <a:gd name="T23" fmla="*/ 1 h 47"/>
                  <a:gd name="T24" fmla="*/ 1 w 9"/>
                  <a:gd name="T25" fmla="*/ 0 h 47"/>
                  <a:gd name="T26" fmla="*/ 1 w 9"/>
                  <a:gd name="T27" fmla="*/ 1 h 47"/>
                  <a:gd name="T28" fmla="*/ 1 w 9"/>
                  <a:gd name="T29" fmla="*/ 1 h 47"/>
                  <a:gd name="T30" fmla="*/ 0 w 9"/>
                  <a:gd name="T31" fmla="*/ 1 h 47"/>
                  <a:gd name="T32" fmla="*/ 0 w 9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7"/>
                  <a:gd name="T53" fmla="*/ 9 w 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7">
                    <a:moveTo>
                      <a:pt x="0" y="23"/>
                    </a:moveTo>
                    <a:lnTo>
                      <a:pt x="0" y="33"/>
                    </a:lnTo>
                    <a:lnTo>
                      <a:pt x="1" y="40"/>
                    </a:lnTo>
                    <a:lnTo>
                      <a:pt x="2" y="44"/>
                    </a:lnTo>
                    <a:lnTo>
                      <a:pt x="5" y="46"/>
                    </a:lnTo>
                    <a:lnTo>
                      <a:pt x="6" y="44"/>
                    </a:lnTo>
                    <a:lnTo>
                      <a:pt x="7" y="40"/>
                    </a:lnTo>
                    <a:lnTo>
                      <a:pt x="8" y="33"/>
                    </a:lnTo>
                    <a:lnTo>
                      <a:pt x="8" y="23"/>
                    </a:lnTo>
                    <a:lnTo>
                      <a:pt x="8" y="12"/>
                    </a:lnTo>
                    <a:lnTo>
                      <a:pt x="7" y="6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0" y="23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3" name="Freeform 46"/>
              <p:cNvSpPr>
                <a:spLocks/>
              </p:cNvSpPr>
              <p:nvPr/>
            </p:nvSpPr>
            <p:spPr bwMode="auto">
              <a:xfrm>
                <a:off x="3548" y="1499"/>
                <a:ext cx="10" cy="26"/>
              </a:xfrm>
              <a:custGeom>
                <a:avLst/>
                <a:gdLst>
                  <a:gd name="T0" fmla="*/ 0 w 14"/>
                  <a:gd name="T1" fmla="*/ 1 h 40"/>
                  <a:gd name="T2" fmla="*/ 1 w 14"/>
                  <a:gd name="T3" fmla="*/ 1 h 40"/>
                  <a:gd name="T4" fmla="*/ 1 w 14"/>
                  <a:gd name="T5" fmla="*/ 1 h 40"/>
                  <a:gd name="T6" fmla="*/ 1 w 14"/>
                  <a:gd name="T7" fmla="*/ 1 h 40"/>
                  <a:gd name="T8" fmla="*/ 1 w 14"/>
                  <a:gd name="T9" fmla="*/ 1 h 40"/>
                  <a:gd name="T10" fmla="*/ 1 w 14"/>
                  <a:gd name="T11" fmla="*/ 1 h 40"/>
                  <a:gd name="T12" fmla="*/ 1 w 14"/>
                  <a:gd name="T13" fmla="*/ 1 h 40"/>
                  <a:gd name="T14" fmla="*/ 1 w 14"/>
                  <a:gd name="T15" fmla="*/ 1 h 40"/>
                  <a:gd name="T16" fmla="*/ 1 w 14"/>
                  <a:gd name="T17" fmla="*/ 1 h 40"/>
                  <a:gd name="T18" fmla="*/ 1 w 14"/>
                  <a:gd name="T19" fmla="*/ 1 h 40"/>
                  <a:gd name="T20" fmla="*/ 1 w 14"/>
                  <a:gd name="T21" fmla="*/ 1 h 40"/>
                  <a:gd name="T22" fmla="*/ 1 w 14"/>
                  <a:gd name="T23" fmla="*/ 1 h 40"/>
                  <a:gd name="T24" fmla="*/ 1 w 14"/>
                  <a:gd name="T25" fmla="*/ 0 h 40"/>
                  <a:gd name="T26" fmla="*/ 1 w 14"/>
                  <a:gd name="T27" fmla="*/ 1 h 40"/>
                  <a:gd name="T28" fmla="*/ 1 w 14"/>
                  <a:gd name="T29" fmla="*/ 1 h 40"/>
                  <a:gd name="T30" fmla="*/ 1 w 14"/>
                  <a:gd name="T31" fmla="*/ 1 h 40"/>
                  <a:gd name="T32" fmla="*/ 0 w 14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40"/>
                  <a:gd name="T53" fmla="*/ 14 w 1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40">
                    <a:moveTo>
                      <a:pt x="0" y="16"/>
                    </a:moveTo>
                    <a:lnTo>
                      <a:pt x="1" y="26"/>
                    </a:lnTo>
                    <a:lnTo>
                      <a:pt x="2" y="33"/>
                    </a:lnTo>
                    <a:lnTo>
                      <a:pt x="5" y="37"/>
                    </a:lnTo>
                    <a:lnTo>
                      <a:pt x="7" y="39"/>
                    </a:lnTo>
                    <a:lnTo>
                      <a:pt x="10" y="37"/>
                    </a:lnTo>
                    <a:lnTo>
                      <a:pt x="11" y="33"/>
                    </a:lnTo>
                    <a:lnTo>
                      <a:pt x="12" y="26"/>
                    </a:lnTo>
                    <a:lnTo>
                      <a:pt x="13" y="16"/>
                    </a:lnTo>
                    <a:lnTo>
                      <a:pt x="12" y="10"/>
                    </a:lnTo>
                    <a:lnTo>
                      <a:pt x="11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4" name="Freeform 47"/>
              <p:cNvSpPr>
                <a:spLocks/>
              </p:cNvSpPr>
              <p:nvPr/>
            </p:nvSpPr>
            <p:spPr bwMode="auto">
              <a:xfrm>
                <a:off x="3544" y="902"/>
                <a:ext cx="4" cy="26"/>
              </a:xfrm>
              <a:custGeom>
                <a:avLst/>
                <a:gdLst>
                  <a:gd name="T0" fmla="*/ 0 w 5"/>
                  <a:gd name="T1" fmla="*/ 1 h 40"/>
                  <a:gd name="T2" fmla="*/ 1 w 5"/>
                  <a:gd name="T3" fmla="*/ 1 h 40"/>
                  <a:gd name="T4" fmla="*/ 1 w 5"/>
                  <a:gd name="T5" fmla="*/ 1 h 40"/>
                  <a:gd name="T6" fmla="*/ 2 w 5"/>
                  <a:gd name="T7" fmla="*/ 1 h 40"/>
                  <a:gd name="T8" fmla="*/ 2 w 5"/>
                  <a:gd name="T9" fmla="*/ 1 h 40"/>
                  <a:gd name="T10" fmla="*/ 2 w 5"/>
                  <a:gd name="T11" fmla="*/ 1 h 40"/>
                  <a:gd name="T12" fmla="*/ 2 w 5"/>
                  <a:gd name="T13" fmla="*/ 1 h 40"/>
                  <a:gd name="T14" fmla="*/ 2 w 5"/>
                  <a:gd name="T15" fmla="*/ 1 h 40"/>
                  <a:gd name="T16" fmla="*/ 2 w 5"/>
                  <a:gd name="T17" fmla="*/ 1 h 40"/>
                  <a:gd name="T18" fmla="*/ 2 w 5"/>
                  <a:gd name="T19" fmla="*/ 0 h 40"/>
                  <a:gd name="T20" fmla="*/ 2 w 5"/>
                  <a:gd name="T21" fmla="*/ 1 h 40"/>
                  <a:gd name="T22" fmla="*/ 1 w 5"/>
                  <a:gd name="T23" fmla="*/ 1 h 40"/>
                  <a:gd name="T24" fmla="*/ 1 w 5"/>
                  <a:gd name="T25" fmla="*/ 1 h 40"/>
                  <a:gd name="T26" fmla="*/ 0 w 5"/>
                  <a:gd name="T27" fmla="*/ 1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0"/>
                  <a:gd name="T44" fmla="*/ 5 w 5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0">
                    <a:moveTo>
                      <a:pt x="0" y="16"/>
                    </a:moveTo>
                    <a:lnTo>
                      <a:pt x="1" y="26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2" y="36"/>
                    </a:lnTo>
                    <a:lnTo>
                      <a:pt x="3" y="30"/>
                    </a:lnTo>
                    <a:lnTo>
                      <a:pt x="4" y="22"/>
                    </a:lnTo>
                    <a:lnTo>
                      <a:pt x="4" y="16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5" name="Freeform 48"/>
              <p:cNvSpPr>
                <a:spLocks/>
              </p:cNvSpPr>
              <p:nvPr/>
            </p:nvSpPr>
            <p:spPr bwMode="auto">
              <a:xfrm>
                <a:off x="3488" y="744"/>
                <a:ext cx="7" cy="31"/>
              </a:xfrm>
              <a:custGeom>
                <a:avLst/>
                <a:gdLst>
                  <a:gd name="T0" fmla="*/ 0 w 10"/>
                  <a:gd name="T1" fmla="*/ 1 h 48"/>
                  <a:gd name="T2" fmla="*/ 1 w 10"/>
                  <a:gd name="T3" fmla="*/ 1 h 48"/>
                  <a:gd name="T4" fmla="*/ 1 w 10"/>
                  <a:gd name="T5" fmla="*/ 1 h 48"/>
                  <a:gd name="T6" fmla="*/ 1 w 10"/>
                  <a:gd name="T7" fmla="*/ 1 h 48"/>
                  <a:gd name="T8" fmla="*/ 1 w 10"/>
                  <a:gd name="T9" fmla="*/ 1 h 48"/>
                  <a:gd name="T10" fmla="*/ 1 w 10"/>
                  <a:gd name="T11" fmla="*/ 1 h 48"/>
                  <a:gd name="T12" fmla="*/ 1 w 10"/>
                  <a:gd name="T13" fmla="*/ 1 h 48"/>
                  <a:gd name="T14" fmla="*/ 1 w 10"/>
                  <a:gd name="T15" fmla="*/ 1 h 48"/>
                  <a:gd name="T16" fmla="*/ 1 w 10"/>
                  <a:gd name="T17" fmla="*/ 1 h 48"/>
                  <a:gd name="T18" fmla="*/ 1 w 10"/>
                  <a:gd name="T19" fmla="*/ 1 h 48"/>
                  <a:gd name="T20" fmla="*/ 1 w 10"/>
                  <a:gd name="T21" fmla="*/ 1 h 48"/>
                  <a:gd name="T22" fmla="*/ 1 w 10"/>
                  <a:gd name="T23" fmla="*/ 1 h 48"/>
                  <a:gd name="T24" fmla="*/ 1 w 10"/>
                  <a:gd name="T25" fmla="*/ 0 h 48"/>
                  <a:gd name="T26" fmla="*/ 1 w 10"/>
                  <a:gd name="T27" fmla="*/ 1 h 48"/>
                  <a:gd name="T28" fmla="*/ 1 w 10"/>
                  <a:gd name="T29" fmla="*/ 1 h 48"/>
                  <a:gd name="T30" fmla="*/ 1 w 10"/>
                  <a:gd name="T31" fmla="*/ 1 h 48"/>
                  <a:gd name="T32" fmla="*/ 0 w 10"/>
                  <a:gd name="T33" fmla="*/ 1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48"/>
                  <a:gd name="T53" fmla="*/ 10 w 1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48">
                    <a:moveTo>
                      <a:pt x="0" y="24"/>
                    </a:moveTo>
                    <a:lnTo>
                      <a:pt x="1" y="34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6" y="47"/>
                    </a:lnTo>
                    <a:lnTo>
                      <a:pt x="7" y="46"/>
                    </a:lnTo>
                    <a:lnTo>
                      <a:pt x="8" y="42"/>
                    </a:lnTo>
                    <a:lnTo>
                      <a:pt x="9" y="34"/>
                    </a:lnTo>
                    <a:lnTo>
                      <a:pt x="9" y="24"/>
                    </a:lnTo>
                    <a:lnTo>
                      <a:pt x="9" y="14"/>
                    </a:lnTo>
                    <a:lnTo>
                      <a:pt x="8" y="6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6"/>
                    </a:lnTo>
                    <a:lnTo>
                      <a:pt x="1" y="14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6" name="Freeform 49"/>
              <p:cNvSpPr>
                <a:spLocks/>
              </p:cNvSpPr>
              <p:nvPr/>
            </p:nvSpPr>
            <p:spPr bwMode="auto">
              <a:xfrm>
                <a:off x="3587" y="1076"/>
                <a:ext cx="11" cy="31"/>
              </a:xfrm>
              <a:custGeom>
                <a:avLst/>
                <a:gdLst>
                  <a:gd name="T0" fmla="*/ 0 w 15"/>
                  <a:gd name="T1" fmla="*/ 1 h 47"/>
                  <a:gd name="T2" fmla="*/ 1 w 15"/>
                  <a:gd name="T3" fmla="*/ 1 h 47"/>
                  <a:gd name="T4" fmla="*/ 1 w 15"/>
                  <a:gd name="T5" fmla="*/ 1 h 47"/>
                  <a:gd name="T6" fmla="*/ 1 w 15"/>
                  <a:gd name="T7" fmla="*/ 1 h 47"/>
                  <a:gd name="T8" fmla="*/ 1 w 15"/>
                  <a:gd name="T9" fmla="*/ 1 h 47"/>
                  <a:gd name="T10" fmla="*/ 1 w 15"/>
                  <a:gd name="T11" fmla="*/ 1 h 47"/>
                  <a:gd name="T12" fmla="*/ 1 w 15"/>
                  <a:gd name="T13" fmla="*/ 1 h 47"/>
                  <a:gd name="T14" fmla="*/ 1 w 15"/>
                  <a:gd name="T15" fmla="*/ 1 h 47"/>
                  <a:gd name="T16" fmla="*/ 1 w 15"/>
                  <a:gd name="T17" fmla="*/ 1 h 47"/>
                  <a:gd name="T18" fmla="*/ 1 w 15"/>
                  <a:gd name="T19" fmla="*/ 1 h 47"/>
                  <a:gd name="T20" fmla="*/ 1 w 15"/>
                  <a:gd name="T21" fmla="*/ 1 h 47"/>
                  <a:gd name="T22" fmla="*/ 1 w 15"/>
                  <a:gd name="T23" fmla="*/ 1 h 47"/>
                  <a:gd name="T24" fmla="*/ 1 w 15"/>
                  <a:gd name="T25" fmla="*/ 0 h 47"/>
                  <a:gd name="T26" fmla="*/ 1 w 15"/>
                  <a:gd name="T27" fmla="*/ 1 h 47"/>
                  <a:gd name="T28" fmla="*/ 1 w 15"/>
                  <a:gd name="T29" fmla="*/ 1 h 47"/>
                  <a:gd name="T30" fmla="*/ 1 w 15"/>
                  <a:gd name="T31" fmla="*/ 1 h 47"/>
                  <a:gd name="T32" fmla="*/ 0 w 15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47"/>
                  <a:gd name="T53" fmla="*/ 15 w 15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47">
                    <a:moveTo>
                      <a:pt x="0" y="23"/>
                    </a:moveTo>
                    <a:lnTo>
                      <a:pt x="1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7" y="46"/>
                    </a:lnTo>
                    <a:lnTo>
                      <a:pt x="10" y="44"/>
                    </a:lnTo>
                    <a:lnTo>
                      <a:pt x="12" y="40"/>
                    </a:lnTo>
                    <a:lnTo>
                      <a:pt x="14" y="34"/>
                    </a:lnTo>
                    <a:lnTo>
                      <a:pt x="14" y="23"/>
                    </a:lnTo>
                    <a:lnTo>
                      <a:pt x="14" y="13"/>
                    </a:lnTo>
                    <a:lnTo>
                      <a:pt x="12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3"/>
                    </a:lnTo>
                    <a:lnTo>
                      <a:pt x="0" y="23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7" name="Freeform 50"/>
              <p:cNvSpPr>
                <a:spLocks/>
              </p:cNvSpPr>
              <p:nvPr/>
            </p:nvSpPr>
            <p:spPr bwMode="auto">
              <a:xfrm>
                <a:off x="3735" y="1216"/>
                <a:ext cx="10" cy="21"/>
              </a:xfrm>
              <a:custGeom>
                <a:avLst/>
                <a:gdLst>
                  <a:gd name="T0" fmla="*/ 1 w 14"/>
                  <a:gd name="T1" fmla="*/ 1 h 33"/>
                  <a:gd name="T2" fmla="*/ 1 w 14"/>
                  <a:gd name="T3" fmla="*/ 1 h 33"/>
                  <a:gd name="T4" fmla="*/ 1 w 14"/>
                  <a:gd name="T5" fmla="*/ 1 h 33"/>
                  <a:gd name="T6" fmla="*/ 1 w 14"/>
                  <a:gd name="T7" fmla="*/ 1 h 33"/>
                  <a:gd name="T8" fmla="*/ 1 w 14"/>
                  <a:gd name="T9" fmla="*/ 1 h 33"/>
                  <a:gd name="T10" fmla="*/ 1 w 14"/>
                  <a:gd name="T11" fmla="*/ 1 h 33"/>
                  <a:gd name="T12" fmla="*/ 1 w 14"/>
                  <a:gd name="T13" fmla="*/ 1 h 33"/>
                  <a:gd name="T14" fmla="*/ 1 w 14"/>
                  <a:gd name="T15" fmla="*/ 1 h 33"/>
                  <a:gd name="T16" fmla="*/ 0 w 14"/>
                  <a:gd name="T17" fmla="*/ 1 h 33"/>
                  <a:gd name="T18" fmla="*/ 1 w 14"/>
                  <a:gd name="T19" fmla="*/ 1 h 33"/>
                  <a:gd name="T20" fmla="*/ 1 w 14"/>
                  <a:gd name="T21" fmla="*/ 1 h 33"/>
                  <a:gd name="T22" fmla="*/ 1 w 14"/>
                  <a:gd name="T23" fmla="*/ 1 h 33"/>
                  <a:gd name="T24" fmla="*/ 1 w 14"/>
                  <a:gd name="T25" fmla="*/ 0 h 33"/>
                  <a:gd name="T26" fmla="*/ 1 w 14"/>
                  <a:gd name="T27" fmla="*/ 1 h 33"/>
                  <a:gd name="T28" fmla="*/ 1 w 14"/>
                  <a:gd name="T29" fmla="*/ 1 h 33"/>
                  <a:gd name="T30" fmla="*/ 1 w 14"/>
                  <a:gd name="T31" fmla="*/ 1 h 33"/>
                  <a:gd name="T32" fmla="*/ 1 w 1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33"/>
                  <a:gd name="T53" fmla="*/ 14 w 14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33">
                    <a:moveTo>
                      <a:pt x="13" y="16"/>
                    </a:moveTo>
                    <a:lnTo>
                      <a:pt x="12" y="22"/>
                    </a:lnTo>
                    <a:lnTo>
                      <a:pt x="11" y="27"/>
                    </a:lnTo>
                    <a:lnTo>
                      <a:pt x="8" y="31"/>
                    </a:lnTo>
                    <a:lnTo>
                      <a:pt x="5" y="32"/>
                    </a:lnTo>
                    <a:lnTo>
                      <a:pt x="3" y="31"/>
                    </a:lnTo>
                    <a:lnTo>
                      <a:pt x="2" y="27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11" y="5"/>
                    </a:lnTo>
                    <a:lnTo>
                      <a:pt x="12" y="10"/>
                    </a:lnTo>
                    <a:lnTo>
                      <a:pt x="13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8" name="Freeform 51"/>
              <p:cNvSpPr>
                <a:spLocks/>
              </p:cNvSpPr>
              <p:nvPr/>
            </p:nvSpPr>
            <p:spPr bwMode="auto">
              <a:xfrm>
                <a:off x="3757" y="1037"/>
                <a:ext cx="7" cy="32"/>
              </a:xfrm>
              <a:custGeom>
                <a:avLst/>
                <a:gdLst>
                  <a:gd name="T0" fmla="*/ 2 w 9"/>
                  <a:gd name="T1" fmla="*/ 1 h 48"/>
                  <a:gd name="T2" fmla="*/ 2 w 9"/>
                  <a:gd name="T3" fmla="*/ 1 h 48"/>
                  <a:gd name="T4" fmla="*/ 2 w 9"/>
                  <a:gd name="T5" fmla="*/ 1 h 48"/>
                  <a:gd name="T6" fmla="*/ 2 w 9"/>
                  <a:gd name="T7" fmla="*/ 1 h 48"/>
                  <a:gd name="T8" fmla="*/ 2 w 9"/>
                  <a:gd name="T9" fmla="*/ 1 h 48"/>
                  <a:gd name="T10" fmla="*/ 2 w 9"/>
                  <a:gd name="T11" fmla="*/ 1 h 48"/>
                  <a:gd name="T12" fmla="*/ 1 w 9"/>
                  <a:gd name="T13" fmla="*/ 1 h 48"/>
                  <a:gd name="T14" fmla="*/ 0 w 9"/>
                  <a:gd name="T15" fmla="*/ 1 h 48"/>
                  <a:gd name="T16" fmla="*/ 0 w 9"/>
                  <a:gd name="T17" fmla="*/ 1 h 48"/>
                  <a:gd name="T18" fmla="*/ 0 w 9"/>
                  <a:gd name="T19" fmla="*/ 1 h 48"/>
                  <a:gd name="T20" fmla="*/ 1 w 9"/>
                  <a:gd name="T21" fmla="*/ 1 h 48"/>
                  <a:gd name="T22" fmla="*/ 2 w 9"/>
                  <a:gd name="T23" fmla="*/ 1 h 48"/>
                  <a:gd name="T24" fmla="*/ 2 w 9"/>
                  <a:gd name="T25" fmla="*/ 0 h 48"/>
                  <a:gd name="T26" fmla="*/ 2 w 9"/>
                  <a:gd name="T27" fmla="*/ 1 h 48"/>
                  <a:gd name="T28" fmla="*/ 2 w 9"/>
                  <a:gd name="T29" fmla="*/ 1 h 48"/>
                  <a:gd name="T30" fmla="*/ 2 w 9"/>
                  <a:gd name="T31" fmla="*/ 1 h 48"/>
                  <a:gd name="T32" fmla="*/ 2 w 9"/>
                  <a:gd name="T33" fmla="*/ 1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8"/>
                  <a:gd name="T53" fmla="*/ 9 w 9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8">
                    <a:moveTo>
                      <a:pt x="8" y="23"/>
                    </a:moveTo>
                    <a:lnTo>
                      <a:pt x="7" y="33"/>
                    </a:lnTo>
                    <a:lnTo>
                      <a:pt x="7" y="41"/>
                    </a:lnTo>
                    <a:lnTo>
                      <a:pt x="5" y="45"/>
                    </a:lnTo>
                    <a:lnTo>
                      <a:pt x="3" y="47"/>
                    </a:lnTo>
                    <a:lnTo>
                      <a:pt x="2" y="45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1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6"/>
                    </a:lnTo>
                    <a:lnTo>
                      <a:pt x="7" y="13"/>
                    </a:lnTo>
                    <a:lnTo>
                      <a:pt x="8" y="23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9" name="Freeform 52"/>
              <p:cNvSpPr>
                <a:spLocks/>
              </p:cNvSpPr>
              <p:nvPr/>
            </p:nvSpPr>
            <p:spPr bwMode="auto">
              <a:xfrm>
                <a:off x="3715" y="1496"/>
                <a:ext cx="10" cy="27"/>
              </a:xfrm>
              <a:custGeom>
                <a:avLst/>
                <a:gdLst>
                  <a:gd name="T0" fmla="*/ 2 w 13"/>
                  <a:gd name="T1" fmla="*/ 1 h 41"/>
                  <a:gd name="T2" fmla="*/ 2 w 13"/>
                  <a:gd name="T3" fmla="*/ 1 h 41"/>
                  <a:gd name="T4" fmla="*/ 2 w 13"/>
                  <a:gd name="T5" fmla="*/ 1 h 41"/>
                  <a:gd name="T6" fmla="*/ 2 w 13"/>
                  <a:gd name="T7" fmla="*/ 1 h 41"/>
                  <a:gd name="T8" fmla="*/ 2 w 13"/>
                  <a:gd name="T9" fmla="*/ 1 h 41"/>
                  <a:gd name="T10" fmla="*/ 2 w 13"/>
                  <a:gd name="T11" fmla="*/ 1 h 41"/>
                  <a:gd name="T12" fmla="*/ 2 w 13"/>
                  <a:gd name="T13" fmla="*/ 1 h 41"/>
                  <a:gd name="T14" fmla="*/ 1 w 13"/>
                  <a:gd name="T15" fmla="*/ 1 h 41"/>
                  <a:gd name="T16" fmla="*/ 0 w 13"/>
                  <a:gd name="T17" fmla="*/ 1 h 41"/>
                  <a:gd name="T18" fmla="*/ 1 w 13"/>
                  <a:gd name="T19" fmla="*/ 1 h 41"/>
                  <a:gd name="T20" fmla="*/ 2 w 13"/>
                  <a:gd name="T21" fmla="*/ 1 h 41"/>
                  <a:gd name="T22" fmla="*/ 2 w 13"/>
                  <a:gd name="T23" fmla="*/ 1 h 41"/>
                  <a:gd name="T24" fmla="*/ 2 w 13"/>
                  <a:gd name="T25" fmla="*/ 0 h 41"/>
                  <a:gd name="T26" fmla="*/ 2 w 13"/>
                  <a:gd name="T27" fmla="*/ 1 h 41"/>
                  <a:gd name="T28" fmla="*/ 2 w 13"/>
                  <a:gd name="T29" fmla="*/ 1 h 41"/>
                  <a:gd name="T30" fmla="*/ 2 w 13"/>
                  <a:gd name="T31" fmla="*/ 1 h 41"/>
                  <a:gd name="T32" fmla="*/ 2 w 13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41"/>
                  <a:gd name="T53" fmla="*/ 13 w 13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41">
                    <a:moveTo>
                      <a:pt x="12" y="16"/>
                    </a:moveTo>
                    <a:lnTo>
                      <a:pt x="12" y="26"/>
                    </a:lnTo>
                    <a:lnTo>
                      <a:pt x="10" y="34"/>
                    </a:lnTo>
                    <a:lnTo>
                      <a:pt x="8" y="39"/>
                    </a:lnTo>
                    <a:lnTo>
                      <a:pt x="5" y="40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1" y="26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2" y="10"/>
                    </a:lnTo>
                    <a:lnTo>
                      <a:pt x="12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0" name="Freeform 53"/>
              <p:cNvSpPr>
                <a:spLocks/>
              </p:cNvSpPr>
              <p:nvPr/>
            </p:nvSpPr>
            <p:spPr bwMode="auto">
              <a:xfrm>
                <a:off x="3652" y="789"/>
                <a:ext cx="7" cy="26"/>
              </a:xfrm>
              <a:custGeom>
                <a:avLst/>
                <a:gdLst>
                  <a:gd name="T0" fmla="*/ 0 w 9"/>
                  <a:gd name="T1" fmla="*/ 1 h 40"/>
                  <a:gd name="T2" fmla="*/ 1 w 9"/>
                  <a:gd name="T3" fmla="*/ 1 h 40"/>
                  <a:gd name="T4" fmla="*/ 1 w 9"/>
                  <a:gd name="T5" fmla="*/ 1 h 40"/>
                  <a:gd name="T6" fmla="*/ 2 w 9"/>
                  <a:gd name="T7" fmla="*/ 1 h 40"/>
                  <a:gd name="T8" fmla="*/ 2 w 9"/>
                  <a:gd name="T9" fmla="*/ 1 h 40"/>
                  <a:gd name="T10" fmla="*/ 2 w 9"/>
                  <a:gd name="T11" fmla="*/ 1 h 40"/>
                  <a:gd name="T12" fmla="*/ 2 w 9"/>
                  <a:gd name="T13" fmla="*/ 1 h 40"/>
                  <a:gd name="T14" fmla="*/ 2 w 9"/>
                  <a:gd name="T15" fmla="*/ 1 h 40"/>
                  <a:gd name="T16" fmla="*/ 2 w 9"/>
                  <a:gd name="T17" fmla="*/ 1 h 40"/>
                  <a:gd name="T18" fmla="*/ 2 w 9"/>
                  <a:gd name="T19" fmla="*/ 1 h 40"/>
                  <a:gd name="T20" fmla="*/ 2 w 9"/>
                  <a:gd name="T21" fmla="*/ 1 h 40"/>
                  <a:gd name="T22" fmla="*/ 2 w 9"/>
                  <a:gd name="T23" fmla="*/ 1 h 40"/>
                  <a:gd name="T24" fmla="*/ 2 w 9"/>
                  <a:gd name="T25" fmla="*/ 0 h 40"/>
                  <a:gd name="T26" fmla="*/ 2 w 9"/>
                  <a:gd name="T27" fmla="*/ 1 h 40"/>
                  <a:gd name="T28" fmla="*/ 1 w 9"/>
                  <a:gd name="T29" fmla="*/ 1 h 40"/>
                  <a:gd name="T30" fmla="*/ 1 w 9"/>
                  <a:gd name="T31" fmla="*/ 1 h 40"/>
                  <a:gd name="T32" fmla="*/ 0 w 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0"/>
                  <a:gd name="T53" fmla="*/ 9 w 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0">
                    <a:moveTo>
                      <a:pt x="0" y="23"/>
                    </a:moveTo>
                    <a:lnTo>
                      <a:pt x="1" y="30"/>
                    </a:lnTo>
                    <a:lnTo>
                      <a:pt x="1" y="35"/>
                    </a:lnTo>
                    <a:lnTo>
                      <a:pt x="3" y="38"/>
                    </a:lnTo>
                    <a:lnTo>
                      <a:pt x="5" y="39"/>
                    </a:lnTo>
                    <a:lnTo>
                      <a:pt x="6" y="38"/>
                    </a:lnTo>
                    <a:lnTo>
                      <a:pt x="7" y="35"/>
                    </a:lnTo>
                    <a:lnTo>
                      <a:pt x="8" y="30"/>
                    </a:lnTo>
                    <a:lnTo>
                      <a:pt x="8" y="23"/>
                    </a:lnTo>
                    <a:lnTo>
                      <a:pt x="8" y="14"/>
                    </a:lnTo>
                    <a:lnTo>
                      <a:pt x="7" y="6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1" y="14"/>
                    </a:lnTo>
                    <a:lnTo>
                      <a:pt x="0" y="23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1" name="Freeform 54"/>
              <p:cNvSpPr>
                <a:spLocks/>
              </p:cNvSpPr>
              <p:nvPr/>
            </p:nvSpPr>
            <p:spPr bwMode="auto">
              <a:xfrm>
                <a:off x="3753" y="1550"/>
                <a:ext cx="10" cy="27"/>
              </a:xfrm>
              <a:custGeom>
                <a:avLst/>
                <a:gdLst>
                  <a:gd name="T0" fmla="*/ 0 w 13"/>
                  <a:gd name="T1" fmla="*/ 1 h 41"/>
                  <a:gd name="T2" fmla="*/ 1 w 13"/>
                  <a:gd name="T3" fmla="*/ 1 h 41"/>
                  <a:gd name="T4" fmla="*/ 2 w 13"/>
                  <a:gd name="T5" fmla="*/ 1 h 41"/>
                  <a:gd name="T6" fmla="*/ 2 w 13"/>
                  <a:gd name="T7" fmla="*/ 1 h 41"/>
                  <a:gd name="T8" fmla="*/ 2 w 13"/>
                  <a:gd name="T9" fmla="*/ 1 h 41"/>
                  <a:gd name="T10" fmla="*/ 2 w 13"/>
                  <a:gd name="T11" fmla="*/ 1 h 41"/>
                  <a:gd name="T12" fmla="*/ 2 w 13"/>
                  <a:gd name="T13" fmla="*/ 1 h 41"/>
                  <a:gd name="T14" fmla="*/ 2 w 13"/>
                  <a:gd name="T15" fmla="*/ 1 h 41"/>
                  <a:gd name="T16" fmla="*/ 2 w 13"/>
                  <a:gd name="T17" fmla="*/ 1 h 41"/>
                  <a:gd name="T18" fmla="*/ 2 w 13"/>
                  <a:gd name="T19" fmla="*/ 1 h 41"/>
                  <a:gd name="T20" fmla="*/ 2 w 13"/>
                  <a:gd name="T21" fmla="*/ 1 h 41"/>
                  <a:gd name="T22" fmla="*/ 2 w 13"/>
                  <a:gd name="T23" fmla="*/ 1 h 41"/>
                  <a:gd name="T24" fmla="*/ 2 w 13"/>
                  <a:gd name="T25" fmla="*/ 0 h 41"/>
                  <a:gd name="T26" fmla="*/ 2 w 13"/>
                  <a:gd name="T27" fmla="*/ 1 h 41"/>
                  <a:gd name="T28" fmla="*/ 2 w 13"/>
                  <a:gd name="T29" fmla="*/ 1 h 41"/>
                  <a:gd name="T30" fmla="*/ 1 w 13"/>
                  <a:gd name="T31" fmla="*/ 1 h 41"/>
                  <a:gd name="T32" fmla="*/ 0 w 13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41"/>
                  <a:gd name="T53" fmla="*/ 13 w 13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41">
                    <a:moveTo>
                      <a:pt x="0" y="24"/>
                    </a:moveTo>
                    <a:lnTo>
                      <a:pt x="1" y="30"/>
                    </a:lnTo>
                    <a:lnTo>
                      <a:pt x="2" y="35"/>
                    </a:lnTo>
                    <a:lnTo>
                      <a:pt x="5" y="39"/>
                    </a:lnTo>
                    <a:lnTo>
                      <a:pt x="7" y="40"/>
                    </a:lnTo>
                    <a:lnTo>
                      <a:pt x="9" y="39"/>
                    </a:lnTo>
                    <a:lnTo>
                      <a:pt x="11" y="35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2" y="14"/>
                    </a:lnTo>
                    <a:lnTo>
                      <a:pt x="11" y="6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6"/>
                    </a:lnTo>
                    <a:lnTo>
                      <a:pt x="1" y="14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2" name="Freeform 55"/>
              <p:cNvSpPr>
                <a:spLocks/>
              </p:cNvSpPr>
              <p:nvPr/>
            </p:nvSpPr>
            <p:spPr bwMode="auto">
              <a:xfrm>
                <a:off x="3693" y="1259"/>
                <a:ext cx="8" cy="21"/>
              </a:xfrm>
              <a:custGeom>
                <a:avLst/>
                <a:gdLst>
                  <a:gd name="T0" fmla="*/ 0 w 12"/>
                  <a:gd name="T1" fmla="*/ 1 h 33"/>
                  <a:gd name="T2" fmla="*/ 0 w 12"/>
                  <a:gd name="T3" fmla="*/ 1 h 33"/>
                  <a:gd name="T4" fmla="*/ 1 w 12"/>
                  <a:gd name="T5" fmla="*/ 1 h 33"/>
                  <a:gd name="T6" fmla="*/ 1 w 12"/>
                  <a:gd name="T7" fmla="*/ 1 h 33"/>
                  <a:gd name="T8" fmla="*/ 1 w 12"/>
                  <a:gd name="T9" fmla="*/ 1 h 33"/>
                  <a:gd name="T10" fmla="*/ 1 w 12"/>
                  <a:gd name="T11" fmla="*/ 1 h 33"/>
                  <a:gd name="T12" fmla="*/ 1 w 12"/>
                  <a:gd name="T13" fmla="*/ 1 h 33"/>
                  <a:gd name="T14" fmla="*/ 1 w 12"/>
                  <a:gd name="T15" fmla="*/ 1 h 33"/>
                  <a:gd name="T16" fmla="*/ 1 w 12"/>
                  <a:gd name="T17" fmla="*/ 1 h 33"/>
                  <a:gd name="T18" fmla="*/ 1 w 12"/>
                  <a:gd name="T19" fmla="*/ 1 h 33"/>
                  <a:gd name="T20" fmla="*/ 1 w 12"/>
                  <a:gd name="T21" fmla="*/ 1 h 33"/>
                  <a:gd name="T22" fmla="*/ 1 w 12"/>
                  <a:gd name="T23" fmla="*/ 1 h 33"/>
                  <a:gd name="T24" fmla="*/ 1 w 12"/>
                  <a:gd name="T25" fmla="*/ 0 h 33"/>
                  <a:gd name="T26" fmla="*/ 1 w 12"/>
                  <a:gd name="T27" fmla="*/ 1 h 33"/>
                  <a:gd name="T28" fmla="*/ 1 w 12"/>
                  <a:gd name="T29" fmla="*/ 1 h 33"/>
                  <a:gd name="T30" fmla="*/ 0 w 12"/>
                  <a:gd name="T31" fmla="*/ 1 h 33"/>
                  <a:gd name="T32" fmla="*/ 0 w 1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33"/>
                  <a:gd name="T53" fmla="*/ 12 w 12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33">
                    <a:moveTo>
                      <a:pt x="0" y="16"/>
                    </a:moveTo>
                    <a:lnTo>
                      <a:pt x="0" y="22"/>
                    </a:lnTo>
                    <a:lnTo>
                      <a:pt x="1" y="27"/>
                    </a:lnTo>
                    <a:lnTo>
                      <a:pt x="2" y="31"/>
                    </a:lnTo>
                    <a:lnTo>
                      <a:pt x="5" y="32"/>
                    </a:lnTo>
                    <a:lnTo>
                      <a:pt x="7" y="31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11" y="16"/>
                    </a:lnTo>
                    <a:lnTo>
                      <a:pt x="11" y="11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3" name="Freeform 56"/>
              <p:cNvSpPr>
                <a:spLocks/>
              </p:cNvSpPr>
              <p:nvPr/>
            </p:nvSpPr>
            <p:spPr bwMode="auto">
              <a:xfrm>
                <a:off x="3770" y="871"/>
                <a:ext cx="7" cy="52"/>
              </a:xfrm>
              <a:custGeom>
                <a:avLst/>
                <a:gdLst>
                  <a:gd name="T0" fmla="*/ 0 w 10"/>
                  <a:gd name="T1" fmla="*/ 1 h 80"/>
                  <a:gd name="T2" fmla="*/ 1 w 10"/>
                  <a:gd name="T3" fmla="*/ 1 h 80"/>
                  <a:gd name="T4" fmla="*/ 1 w 10"/>
                  <a:gd name="T5" fmla="*/ 1 h 80"/>
                  <a:gd name="T6" fmla="*/ 1 w 10"/>
                  <a:gd name="T7" fmla="*/ 1 h 80"/>
                  <a:gd name="T8" fmla="*/ 1 w 10"/>
                  <a:gd name="T9" fmla="*/ 1 h 80"/>
                  <a:gd name="T10" fmla="*/ 1 w 10"/>
                  <a:gd name="T11" fmla="*/ 1 h 80"/>
                  <a:gd name="T12" fmla="*/ 1 w 10"/>
                  <a:gd name="T13" fmla="*/ 1 h 80"/>
                  <a:gd name="T14" fmla="*/ 1 w 10"/>
                  <a:gd name="T15" fmla="*/ 1 h 80"/>
                  <a:gd name="T16" fmla="*/ 1 w 10"/>
                  <a:gd name="T17" fmla="*/ 1 h 80"/>
                  <a:gd name="T18" fmla="*/ 1 w 10"/>
                  <a:gd name="T19" fmla="*/ 1 h 80"/>
                  <a:gd name="T20" fmla="*/ 1 w 10"/>
                  <a:gd name="T21" fmla="*/ 1 h 80"/>
                  <a:gd name="T22" fmla="*/ 1 w 10"/>
                  <a:gd name="T23" fmla="*/ 1 h 80"/>
                  <a:gd name="T24" fmla="*/ 1 w 10"/>
                  <a:gd name="T25" fmla="*/ 0 h 80"/>
                  <a:gd name="T26" fmla="*/ 1 w 10"/>
                  <a:gd name="T27" fmla="*/ 1 h 80"/>
                  <a:gd name="T28" fmla="*/ 1 w 10"/>
                  <a:gd name="T29" fmla="*/ 1 h 80"/>
                  <a:gd name="T30" fmla="*/ 1 w 10"/>
                  <a:gd name="T31" fmla="*/ 1 h 80"/>
                  <a:gd name="T32" fmla="*/ 0 w 10"/>
                  <a:gd name="T33" fmla="*/ 1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80"/>
                  <a:gd name="T53" fmla="*/ 10 w 10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80">
                    <a:moveTo>
                      <a:pt x="0" y="40"/>
                    </a:moveTo>
                    <a:lnTo>
                      <a:pt x="1" y="56"/>
                    </a:lnTo>
                    <a:lnTo>
                      <a:pt x="1" y="68"/>
                    </a:lnTo>
                    <a:lnTo>
                      <a:pt x="3" y="76"/>
                    </a:lnTo>
                    <a:lnTo>
                      <a:pt x="4" y="79"/>
                    </a:lnTo>
                    <a:lnTo>
                      <a:pt x="6" y="76"/>
                    </a:lnTo>
                    <a:lnTo>
                      <a:pt x="8" y="68"/>
                    </a:lnTo>
                    <a:lnTo>
                      <a:pt x="8" y="56"/>
                    </a:lnTo>
                    <a:lnTo>
                      <a:pt x="9" y="40"/>
                    </a:lnTo>
                    <a:lnTo>
                      <a:pt x="8" y="24"/>
                    </a:lnTo>
                    <a:lnTo>
                      <a:pt x="8" y="11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1" y="11"/>
                    </a:lnTo>
                    <a:lnTo>
                      <a:pt x="1" y="24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4" name="Freeform 57"/>
              <p:cNvSpPr>
                <a:spLocks/>
              </p:cNvSpPr>
              <p:nvPr/>
            </p:nvSpPr>
            <p:spPr bwMode="auto">
              <a:xfrm>
                <a:off x="3709" y="949"/>
                <a:ext cx="3" cy="20"/>
              </a:xfrm>
              <a:custGeom>
                <a:avLst/>
                <a:gdLst>
                  <a:gd name="T0" fmla="*/ 0 w 4"/>
                  <a:gd name="T1" fmla="*/ 1 h 31"/>
                  <a:gd name="T2" fmla="*/ 0 w 4"/>
                  <a:gd name="T3" fmla="*/ 1 h 31"/>
                  <a:gd name="T4" fmla="*/ 1 w 4"/>
                  <a:gd name="T5" fmla="*/ 1 h 31"/>
                  <a:gd name="T6" fmla="*/ 1 w 4"/>
                  <a:gd name="T7" fmla="*/ 1 h 31"/>
                  <a:gd name="T8" fmla="*/ 1 w 4"/>
                  <a:gd name="T9" fmla="*/ 1 h 31"/>
                  <a:gd name="T10" fmla="*/ 2 w 4"/>
                  <a:gd name="T11" fmla="*/ 1 h 31"/>
                  <a:gd name="T12" fmla="*/ 2 w 4"/>
                  <a:gd name="T13" fmla="*/ 1 h 31"/>
                  <a:gd name="T14" fmla="*/ 2 w 4"/>
                  <a:gd name="T15" fmla="*/ 1 h 31"/>
                  <a:gd name="T16" fmla="*/ 2 w 4"/>
                  <a:gd name="T17" fmla="*/ 1 h 31"/>
                  <a:gd name="T18" fmla="*/ 1 w 4"/>
                  <a:gd name="T19" fmla="*/ 0 h 31"/>
                  <a:gd name="T20" fmla="*/ 0 w 4"/>
                  <a:gd name="T21" fmla="*/ 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1"/>
                  <a:gd name="T35" fmla="*/ 4 w 4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1">
                    <a:moveTo>
                      <a:pt x="0" y="15"/>
                    </a:moveTo>
                    <a:lnTo>
                      <a:pt x="0" y="17"/>
                    </a:lnTo>
                    <a:lnTo>
                      <a:pt x="1" y="22"/>
                    </a:lnTo>
                    <a:lnTo>
                      <a:pt x="1" y="28"/>
                    </a:lnTo>
                    <a:lnTo>
                      <a:pt x="1" y="30"/>
                    </a:lnTo>
                    <a:lnTo>
                      <a:pt x="2" y="28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1" y="0"/>
                    </a:lnTo>
                    <a:lnTo>
                      <a:pt x="0" y="15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5" name="Freeform 58"/>
              <p:cNvSpPr>
                <a:spLocks/>
              </p:cNvSpPr>
              <p:nvPr/>
            </p:nvSpPr>
            <p:spPr bwMode="auto">
              <a:xfrm>
                <a:off x="3174" y="1008"/>
                <a:ext cx="948" cy="578"/>
              </a:xfrm>
              <a:custGeom>
                <a:avLst/>
                <a:gdLst>
                  <a:gd name="T0" fmla="*/ 45 w 948"/>
                  <a:gd name="T1" fmla="*/ 101 h 578"/>
                  <a:gd name="T2" fmla="*/ 100 w 948"/>
                  <a:gd name="T3" fmla="*/ 100 h 578"/>
                  <a:gd name="T4" fmla="*/ 153 w 948"/>
                  <a:gd name="T5" fmla="*/ 104 h 578"/>
                  <a:gd name="T6" fmla="*/ 199 w 948"/>
                  <a:gd name="T7" fmla="*/ 105 h 578"/>
                  <a:gd name="T8" fmla="*/ 246 w 948"/>
                  <a:gd name="T9" fmla="*/ 97 h 578"/>
                  <a:gd name="T10" fmla="*/ 290 w 948"/>
                  <a:gd name="T11" fmla="*/ 87 h 578"/>
                  <a:gd name="T12" fmla="*/ 318 w 948"/>
                  <a:gd name="T13" fmla="*/ 71 h 578"/>
                  <a:gd name="T14" fmla="*/ 336 w 948"/>
                  <a:gd name="T15" fmla="*/ 34 h 578"/>
                  <a:gd name="T16" fmla="*/ 387 w 948"/>
                  <a:gd name="T17" fmla="*/ 21 h 578"/>
                  <a:gd name="T18" fmla="*/ 454 w 948"/>
                  <a:gd name="T19" fmla="*/ 6 h 578"/>
                  <a:gd name="T20" fmla="*/ 523 w 948"/>
                  <a:gd name="T21" fmla="*/ 1 h 578"/>
                  <a:gd name="T22" fmla="*/ 562 w 948"/>
                  <a:gd name="T23" fmla="*/ 10 h 578"/>
                  <a:gd name="T24" fmla="*/ 585 w 948"/>
                  <a:gd name="T25" fmla="*/ 21 h 578"/>
                  <a:gd name="T26" fmla="*/ 605 w 948"/>
                  <a:gd name="T27" fmla="*/ 30 h 578"/>
                  <a:gd name="T28" fmla="*/ 618 w 948"/>
                  <a:gd name="T29" fmla="*/ 45 h 578"/>
                  <a:gd name="T30" fmla="*/ 651 w 948"/>
                  <a:gd name="T31" fmla="*/ 75 h 578"/>
                  <a:gd name="T32" fmla="*/ 691 w 948"/>
                  <a:gd name="T33" fmla="*/ 104 h 578"/>
                  <a:gd name="T34" fmla="*/ 711 w 948"/>
                  <a:gd name="T35" fmla="*/ 128 h 578"/>
                  <a:gd name="T36" fmla="*/ 744 w 948"/>
                  <a:gd name="T37" fmla="*/ 162 h 578"/>
                  <a:gd name="T38" fmla="*/ 766 w 948"/>
                  <a:gd name="T39" fmla="*/ 189 h 578"/>
                  <a:gd name="T40" fmla="*/ 820 w 948"/>
                  <a:gd name="T41" fmla="*/ 187 h 578"/>
                  <a:gd name="T42" fmla="*/ 882 w 948"/>
                  <a:gd name="T43" fmla="*/ 187 h 578"/>
                  <a:gd name="T44" fmla="*/ 914 w 948"/>
                  <a:gd name="T45" fmla="*/ 200 h 578"/>
                  <a:gd name="T46" fmla="*/ 933 w 948"/>
                  <a:gd name="T47" fmla="*/ 198 h 578"/>
                  <a:gd name="T48" fmla="*/ 944 w 948"/>
                  <a:gd name="T49" fmla="*/ 400 h 578"/>
                  <a:gd name="T50" fmla="*/ 915 w 948"/>
                  <a:gd name="T51" fmla="*/ 412 h 578"/>
                  <a:gd name="T52" fmla="*/ 898 w 948"/>
                  <a:gd name="T53" fmla="*/ 445 h 578"/>
                  <a:gd name="T54" fmla="*/ 872 w 948"/>
                  <a:gd name="T55" fmla="*/ 467 h 578"/>
                  <a:gd name="T56" fmla="*/ 839 w 948"/>
                  <a:gd name="T57" fmla="*/ 481 h 578"/>
                  <a:gd name="T58" fmla="*/ 811 w 948"/>
                  <a:gd name="T59" fmla="*/ 512 h 578"/>
                  <a:gd name="T60" fmla="*/ 777 w 948"/>
                  <a:gd name="T61" fmla="*/ 549 h 578"/>
                  <a:gd name="T62" fmla="*/ 760 w 948"/>
                  <a:gd name="T63" fmla="*/ 571 h 578"/>
                  <a:gd name="T64" fmla="*/ 717 w 948"/>
                  <a:gd name="T65" fmla="*/ 575 h 578"/>
                  <a:gd name="T66" fmla="*/ 661 w 948"/>
                  <a:gd name="T67" fmla="*/ 578 h 578"/>
                  <a:gd name="T68" fmla="*/ 598 w 948"/>
                  <a:gd name="T69" fmla="*/ 577 h 578"/>
                  <a:gd name="T70" fmla="*/ 540 w 948"/>
                  <a:gd name="T71" fmla="*/ 565 h 578"/>
                  <a:gd name="T72" fmla="*/ 493 w 948"/>
                  <a:gd name="T73" fmla="*/ 536 h 578"/>
                  <a:gd name="T74" fmla="*/ 467 w 948"/>
                  <a:gd name="T75" fmla="*/ 485 h 578"/>
                  <a:gd name="T76" fmla="*/ 458 w 948"/>
                  <a:gd name="T77" fmla="*/ 452 h 578"/>
                  <a:gd name="T78" fmla="*/ 447 w 948"/>
                  <a:gd name="T79" fmla="*/ 441 h 578"/>
                  <a:gd name="T80" fmla="*/ 430 w 948"/>
                  <a:gd name="T81" fmla="*/ 415 h 578"/>
                  <a:gd name="T82" fmla="*/ 395 w 948"/>
                  <a:gd name="T83" fmla="*/ 381 h 578"/>
                  <a:gd name="T84" fmla="*/ 363 w 948"/>
                  <a:gd name="T85" fmla="*/ 362 h 578"/>
                  <a:gd name="T86" fmla="*/ 321 w 948"/>
                  <a:gd name="T87" fmla="*/ 374 h 578"/>
                  <a:gd name="T88" fmla="*/ 268 w 948"/>
                  <a:gd name="T89" fmla="*/ 386 h 578"/>
                  <a:gd name="T90" fmla="*/ 210 w 948"/>
                  <a:gd name="T91" fmla="*/ 397 h 578"/>
                  <a:gd name="T92" fmla="*/ 150 w 948"/>
                  <a:gd name="T93" fmla="*/ 404 h 578"/>
                  <a:gd name="T94" fmla="*/ 92 w 948"/>
                  <a:gd name="T95" fmla="*/ 410 h 578"/>
                  <a:gd name="T96" fmla="*/ 37 w 948"/>
                  <a:gd name="T97" fmla="*/ 414 h 578"/>
                  <a:gd name="T98" fmla="*/ 7 w 948"/>
                  <a:gd name="T99" fmla="*/ 408 h 578"/>
                  <a:gd name="T100" fmla="*/ 6 w 948"/>
                  <a:gd name="T101" fmla="*/ 383 h 578"/>
                  <a:gd name="T102" fmla="*/ 5 w 948"/>
                  <a:gd name="T103" fmla="*/ 378 h 578"/>
                  <a:gd name="T104" fmla="*/ 8 w 948"/>
                  <a:gd name="T105" fmla="*/ 346 h 578"/>
                  <a:gd name="T106" fmla="*/ 5 w 948"/>
                  <a:gd name="T107" fmla="*/ 180 h 578"/>
                  <a:gd name="T108" fmla="*/ 0 w 948"/>
                  <a:gd name="T109" fmla="*/ 127 h 5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48"/>
                  <a:gd name="T166" fmla="*/ 0 h 578"/>
                  <a:gd name="T167" fmla="*/ 948 w 948"/>
                  <a:gd name="T168" fmla="*/ 578 h 57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48" h="578">
                    <a:moveTo>
                      <a:pt x="5" y="105"/>
                    </a:moveTo>
                    <a:lnTo>
                      <a:pt x="15" y="104"/>
                    </a:lnTo>
                    <a:lnTo>
                      <a:pt x="25" y="102"/>
                    </a:lnTo>
                    <a:lnTo>
                      <a:pt x="35" y="101"/>
                    </a:lnTo>
                    <a:lnTo>
                      <a:pt x="45" y="101"/>
                    </a:lnTo>
                    <a:lnTo>
                      <a:pt x="56" y="100"/>
                    </a:lnTo>
                    <a:lnTo>
                      <a:pt x="67" y="99"/>
                    </a:lnTo>
                    <a:lnTo>
                      <a:pt x="78" y="99"/>
                    </a:lnTo>
                    <a:lnTo>
                      <a:pt x="89" y="100"/>
                    </a:lnTo>
                    <a:lnTo>
                      <a:pt x="100" y="100"/>
                    </a:lnTo>
                    <a:lnTo>
                      <a:pt x="111" y="101"/>
                    </a:lnTo>
                    <a:lnTo>
                      <a:pt x="122" y="101"/>
                    </a:lnTo>
                    <a:lnTo>
                      <a:pt x="133" y="101"/>
                    </a:lnTo>
                    <a:lnTo>
                      <a:pt x="143" y="102"/>
                    </a:lnTo>
                    <a:lnTo>
                      <a:pt x="153" y="104"/>
                    </a:lnTo>
                    <a:lnTo>
                      <a:pt x="164" y="105"/>
                    </a:lnTo>
                    <a:lnTo>
                      <a:pt x="173" y="105"/>
                    </a:lnTo>
                    <a:lnTo>
                      <a:pt x="182" y="107"/>
                    </a:lnTo>
                    <a:lnTo>
                      <a:pt x="191" y="107"/>
                    </a:lnTo>
                    <a:lnTo>
                      <a:pt x="199" y="105"/>
                    </a:lnTo>
                    <a:lnTo>
                      <a:pt x="209" y="105"/>
                    </a:lnTo>
                    <a:lnTo>
                      <a:pt x="218" y="103"/>
                    </a:lnTo>
                    <a:lnTo>
                      <a:pt x="227" y="101"/>
                    </a:lnTo>
                    <a:lnTo>
                      <a:pt x="236" y="99"/>
                    </a:lnTo>
                    <a:lnTo>
                      <a:pt x="246" y="97"/>
                    </a:lnTo>
                    <a:lnTo>
                      <a:pt x="254" y="95"/>
                    </a:lnTo>
                    <a:lnTo>
                      <a:pt x="264" y="92"/>
                    </a:lnTo>
                    <a:lnTo>
                      <a:pt x="273" y="90"/>
                    </a:lnTo>
                    <a:lnTo>
                      <a:pt x="282" y="89"/>
                    </a:lnTo>
                    <a:lnTo>
                      <a:pt x="290" y="87"/>
                    </a:lnTo>
                    <a:lnTo>
                      <a:pt x="298" y="86"/>
                    </a:lnTo>
                    <a:lnTo>
                      <a:pt x="307" y="85"/>
                    </a:lnTo>
                    <a:lnTo>
                      <a:pt x="314" y="84"/>
                    </a:lnTo>
                    <a:lnTo>
                      <a:pt x="315" y="78"/>
                    </a:lnTo>
                    <a:lnTo>
                      <a:pt x="318" y="71"/>
                    </a:lnTo>
                    <a:lnTo>
                      <a:pt x="321" y="63"/>
                    </a:lnTo>
                    <a:lnTo>
                      <a:pt x="326" y="56"/>
                    </a:lnTo>
                    <a:lnTo>
                      <a:pt x="330" y="48"/>
                    </a:lnTo>
                    <a:lnTo>
                      <a:pt x="334" y="41"/>
                    </a:lnTo>
                    <a:lnTo>
                      <a:pt x="336" y="34"/>
                    </a:lnTo>
                    <a:lnTo>
                      <a:pt x="337" y="27"/>
                    </a:lnTo>
                    <a:lnTo>
                      <a:pt x="349" y="27"/>
                    </a:lnTo>
                    <a:lnTo>
                      <a:pt x="362" y="25"/>
                    </a:lnTo>
                    <a:lnTo>
                      <a:pt x="374" y="23"/>
                    </a:lnTo>
                    <a:lnTo>
                      <a:pt x="387" y="21"/>
                    </a:lnTo>
                    <a:lnTo>
                      <a:pt x="400" y="18"/>
                    </a:lnTo>
                    <a:lnTo>
                      <a:pt x="414" y="15"/>
                    </a:lnTo>
                    <a:lnTo>
                      <a:pt x="427" y="11"/>
                    </a:lnTo>
                    <a:lnTo>
                      <a:pt x="441" y="8"/>
                    </a:lnTo>
                    <a:lnTo>
                      <a:pt x="454" y="6"/>
                    </a:lnTo>
                    <a:lnTo>
                      <a:pt x="468" y="3"/>
                    </a:lnTo>
                    <a:lnTo>
                      <a:pt x="482" y="1"/>
                    </a:lnTo>
                    <a:lnTo>
                      <a:pt x="496" y="0"/>
                    </a:lnTo>
                    <a:lnTo>
                      <a:pt x="509" y="0"/>
                    </a:lnTo>
                    <a:lnTo>
                      <a:pt x="523" y="1"/>
                    </a:lnTo>
                    <a:lnTo>
                      <a:pt x="537" y="3"/>
                    </a:lnTo>
                    <a:lnTo>
                      <a:pt x="551" y="6"/>
                    </a:lnTo>
                    <a:lnTo>
                      <a:pt x="554" y="8"/>
                    </a:lnTo>
                    <a:lnTo>
                      <a:pt x="558" y="9"/>
                    </a:lnTo>
                    <a:lnTo>
                      <a:pt x="562" y="10"/>
                    </a:lnTo>
                    <a:lnTo>
                      <a:pt x="566" y="12"/>
                    </a:lnTo>
                    <a:lnTo>
                      <a:pt x="571" y="15"/>
                    </a:lnTo>
                    <a:lnTo>
                      <a:pt x="575" y="17"/>
                    </a:lnTo>
                    <a:lnTo>
                      <a:pt x="580" y="19"/>
                    </a:lnTo>
                    <a:lnTo>
                      <a:pt x="585" y="21"/>
                    </a:lnTo>
                    <a:lnTo>
                      <a:pt x="588" y="23"/>
                    </a:lnTo>
                    <a:lnTo>
                      <a:pt x="593" y="25"/>
                    </a:lnTo>
                    <a:lnTo>
                      <a:pt x="597" y="27"/>
                    </a:lnTo>
                    <a:lnTo>
                      <a:pt x="601" y="29"/>
                    </a:lnTo>
                    <a:lnTo>
                      <a:pt x="605" y="30"/>
                    </a:lnTo>
                    <a:lnTo>
                      <a:pt x="608" y="32"/>
                    </a:lnTo>
                    <a:lnTo>
                      <a:pt x="612" y="32"/>
                    </a:lnTo>
                    <a:lnTo>
                      <a:pt x="614" y="32"/>
                    </a:lnTo>
                    <a:lnTo>
                      <a:pt x="615" y="39"/>
                    </a:lnTo>
                    <a:lnTo>
                      <a:pt x="618" y="45"/>
                    </a:lnTo>
                    <a:lnTo>
                      <a:pt x="623" y="52"/>
                    </a:lnTo>
                    <a:lnTo>
                      <a:pt x="629" y="59"/>
                    </a:lnTo>
                    <a:lnTo>
                      <a:pt x="635" y="64"/>
                    </a:lnTo>
                    <a:lnTo>
                      <a:pt x="642" y="70"/>
                    </a:lnTo>
                    <a:lnTo>
                      <a:pt x="651" y="75"/>
                    </a:lnTo>
                    <a:lnTo>
                      <a:pt x="660" y="81"/>
                    </a:lnTo>
                    <a:lnTo>
                      <a:pt x="668" y="87"/>
                    </a:lnTo>
                    <a:lnTo>
                      <a:pt x="676" y="92"/>
                    </a:lnTo>
                    <a:lnTo>
                      <a:pt x="684" y="98"/>
                    </a:lnTo>
                    <a:lnTo>
                      <a:pt x="691" y="104"/>
                    </a:lnTo>
                    <a:lnTo>
                      <a:pt x="697" y="109"/>
                    </a:lnTo>
                    <a:lnTo>
                      <a:pt x="701" y="115"/>
                    </a:lnTo>
                    <a:lnTo>
                      <a:pt x="704" y="121"/>
                    </a:lnTo>
                    <a:lnTo>
                      <a:pt x="705" y="127"/>
                    </a:lnTo>
                    <a:lnTo>
                      <a:pt x="711" y="128"/>
                    </a:lnTo>
                    <a:lnTo>
                      <a:pt x="719" y="134"/>
                    </a:lnTo>
                    <a:lnTo>
                      <a:pt x="725" y="140"/>
                    </a:lnTo>
                    <a:lnTo>
                      <a:pt x="732" y="148"/>
                    </a:lnTo>
                    <a:lnTo>
                      <a:pt x="738" y="155"/>
                    </a:lnTo>
                    <a:lnTo>
                      <a:pt x="744" y="162"/>
                    </a:lnTo>
                    <a:lnTo>
                      <a:pt x="750" y="167"/>
                    </a:lnTo>
                    <a:lnTo>
                      <a:pt x="755" y="169"/>
                    </a:lnTo>
                    <a:lnTo>
                      <a:pt x="755" y="189"/>
                    </a:lnTo>
                    <a:lnTo>
                      <a:pt x="760" y="189"/>
                    </a:lnTo>
                    <a:lnTo>
                      <a:pt x="766" y="189"/>
                    </a:lnTo>
                    <a:lnTo>
                      <a:pt x="774" y="189"/>
                    </a:lnTo>
                    <a:lnTo>
                      <a:pt x="785" y="188"/>
                    </a:lnTo>
                    <a:lnTo>
                      <a:pt x="796" y="188"/>
                    </a:lnTo>
                    <a:lnTo>
                      <a:pt x="807" y="187"/>
                    </a:lnTo>
                    <a:lnTo>
                      <a:pt x="820" y="187"/>
                    </a:lnTo>
                    <a:lnTo>
                      <a:pt x="833" y="187"/>
                    </a:lnTo>
                    <a:lnTo>
                      <a:pt x="846" y="187"/>
                    </a:lnTo>
                    <a:lnTo>
                      <a:pt x="859" y="187"/>
                    </a:lnTo>
                    <a:lnTo>
                      <a:pt x="871" y="187"/>
                    </a:lnTo>
                    <a:lnTo>
                      <a:pt x="882" y="187"/>
                    </a:lnTo>
                    <a:lnTo>
                      <a:pt x="893" y="189"/>
                    </a:lnTo>
                    <a:lnTo>
                      <a:pt x="901" y="190"/>
                    </a:lnTo>
                    <a:lnTo>
                      <a:pt x="909" y="192"/>
                    </a:lnTo>
                    <a:lnTo>
                      <a:pt x="914" y="195"/>
                    </a:lnTo>
                    <a:lnTo>
                      <a:pt x="914" y="200"/>
                    </a:lnTo>
                    <a:lnTo>
                      <a:pt x="916" y="202"/>
                    </a:lnTo>
                    <a:lnTo>
                      <a:pt x="920" y="202"/>
                    </a:lnTo>
                    <a:lnTo>
                      <a:pt x="924" y="201"/>
                    </a:lnTo>
                    <a:lnTo>
                      <a:pt x="928" y="199"/>
                    </a:lnTo>
                    <a:lnTo>
                      <a:pt x="933" y="198"/>
                    </a:lnTo>
                    <a:lnTo>
                      <a:pt x="938" y="196"/>
                    </a:lnTo>
                    <a:lnTo>
                      <a:pt x="942" y="195"/>
                    </a:lnTo>
                    <a:lnTo>
                      <a:pt x="945" y="195"/>
                    </a:lnTo>
                    <a:lnTo>
                      <a:pt x="948" y="399"/>
                    </a:lnTo>
                    <a:lnTo>
                      <a:pt x="944" y="400"/>
                    </a:lnTo>
                    <a:lnTo>
                      <a:pt x="938" y="401"/>
                    </a:lnTo>
                    <a:lnTo>
                      <a:pt x="931" y="404"/>
                    </a:lnTo>
                    <a:lnTo>
                      <a:pt x="926" y="407"/>
                    </a:lnTo>
                    <a:lnTo>
                      <a:pt x="920" y="410"/>
                    </a:lnTo>
                    <a:lnTo>
                      <a:pt x="915" y="412"/>
                    </a:lnTo>
                    <a:lnTo>
                      <a:pt x="910" y="414"/>
                    </a:lnTo>
                    <a:lnTo>
                      <a:pt x="905" y="415"/>
                    </a:lnTo>
                    <a:lnTo>
                      <a:pt x="904" y="424"/>
                    </a:lnTo>
                    <a:lnTo>
                      <a:pt x="901" y="434"/>
                    </a:lnTo>
                    <a:lnTo>
                      <a:pt x="898" y="445"/>
                    </a:lnTo>
                    <a:lnTo>
                      <a:pt x="896" y="456"/>
                    </a:lnTo>
                    <a:lnTo>
                      <a:pt x="892" y="457"/>
                    </a:lnTo>
                    <a:lnTo>
                      <a:pt x="886" y="461"/>
                    </a:lnTo>
                    <a:lnTo>
                      <a:pt x="879" y="463"/>
                    </a:lnTo>
                    <a:lnTo>
                      <a:pt x="872" y="467"/>
                    </a:lnTo>
                    <a:lnTo>
                      <a:pt x="864" y="472"/>
                    </a:lnTo>
                    <a:lnTo>
                      <a:pt x="857" y="474"/>
                    </a:lnTo>
                    <a:lnTo>
                      <a:pt x="849" y="477"/>
                    </a:lnTo>
                    <a:lnTo>
                      <a:pt x="841" y="478"/>
                    </a:lnTo>
                    <a:lnTo>
                      <a:pt x="839" y="481"/>
                    </a:lnTo>
                    <a:lnTo>
                      <a:pt x="835" y="486"/>
                    </a:lnTo>
                    <a:lnTo>
                      <a:pt x="830" y="492"/>
                    </a:lnTo>
                    <a:lnTo>
                      <a:pt x="824" y="498"/>
                    </a:lnTo>
                    <a:lnTo>
                      <a:pt x="818" y="505"/>
                    </a:lnTo>
                    <a:lnTo>
                      <a:pt x="811" y="512"/>
                    </a:lnTo>
                    <a:lnTo>
                      <a:pt x="804" y="519"/>
                    </a:lnTo>
                    <a:lnTo>
                      <a:pt x="797" y="527"/>
                    </a:lnTo>
                    <a:lnTo>
                      <a:pt x="790" y="534"/>
                    </a:lnTo>
                    <a:lnTo>
                      <a:pt x="783" y="542"/>
                    </a:lnTo>
                    <a:lnTo>
                      <a:pt x="777" y="549"/>
                    </a:lnTo>
                    <a:lnTo>
                      <a:pt x="771" y="555"/>
                    </a:lnTo>
                    <a:lnTo>
                      <a:pt x="766" y="561"/>
                    </a:lnTo>
                    <a:lnTo>
                      <a:pt x="763" y="566"/>
                    </a:lnTo>
                    <a:lnTo>
                      <a:pt x="761" y="569"/>
                    </a:lnTo>
                    <a:lnTo>
                      <a:pt x="760" y="571"/>
                    </a:lnTo>
                    <a:lnTo>
                      <a:pt x="753" y="571"/>
                    </a:lnTo>
                    <a:lnTo>
                      <a:pt x="745" y="572"/>
                    </a:lnTo>
                    <a:lnTo>
                      <a:pt x="736" y="573"/>
                    </a:lnTo>
                    <a:lnTo>
                      <a:pt x="728" y="573"/>
                    </a:lnTo>
                    <a:lnTo>
                      <a:pt x="717" y="575"/>
                    </a:lnTo>
                    <a:lnTo>
                      <a:pt x="707" y="576"/>
                    </a:lnTo>
                    <a:lnTo>
                      <a:pt x="696" y="576"/>
                    </a:lnTo>
                    <a:lnTo>
                      <a:pt x="685" y="577"/>
                    </a:lnTo>
                    <a:lnTo>
                      <a:pt x="673" y="578"/>
                    </a:lnTo>
                    <a:lnTo>
                      <a:pt x="661" y="578"/>
                    </a:lnTo>
                    <a:lnTo>
                      <a:pt x="649" y="578"/>
                    </a:lnTo>
                    <a:lnTo>
                      <a:pt x="637" y="578"/>
                    </a:lnTo>
                    <a:lnTo>
                      <a:pt x="624" y="578"/>
                    </a:lnTo>
                    <a:lnTo>
                      <a:pt x="611" y="578"/>
                    </a:lnTo>
                    <a:lnTo>
                      <a:pt x="598" y="577"/>
                    </a:lnTo>
                    <a:lnTo>
                      <a:pt x="587" y="576"/>
                    </a:lnTo>
                    <a:lnTo>
                      <a:pt x="574" y="573"/>
                    </a:lnTo>
                    <a:lnTo>
                      <a:pt x="563" y="571"/>
                    </a:lnTo>
                    <a:lnTo>
                      <a:pt x="551" y="568"/>
                    </a:lnTo>
                    <a:lnTo>
                      <a:pt x="540" y="565"/>
                    </a:lnTo>
                    <a:lnTo>
                      <a:pt x="530" y="560"/>
                    </a:lnTo>
                    <a:lnTo>
                      <a:pt x="519" y="555"/>
                    </a:lnTo>
                    <a:lnTo>
                      <a:pt x="510" y="550"/>
                    </a:lnTo>
                    <a:lnTo>
                      <a:pt x="501" y="543"/>
                    </a:lnTo>
                    <a:lnTo>
                      <a:pt x="493" y="536"/>
                    </a:lnTo>
                    <a:lnTo>
                      <a:pt x="486" y="527"/>
                    </a:lnTo>
                    <a:lnTo>
                      <a:pt x="480" y="518"/>
                    </a:lnTo>
                    <a:lnTo>
                      <a:pt x="475" y="508"/>
                    </a:lnTo>
                    <a:lnTo>
                      <a:pt x="470" y="497"/>
                    </a:lnTo>
                    <a:lnTo>
                      <a:pt x="467" y="485"/>
                    </a:lnTo>
                    <a:lnTo>
                      <a:pt x="465" y="472"/>
                    </a:lnTo>
                    <a:lnTo>
                      <a:pt x="464" y="456"/>
                    </a:lnTo>
                    <a:lnTo>
                      <a:pt x="463" y="456"/>
                    </a:lnTo>
                    <a:lnTo>
                      <a:pt x="461" y="454"/>
                    </a:lnTo>
                    <a:lnTo>
                      <a:pt x="458" y="452"/>
                    </a:lnTo>
                    <a:lnTo>
                      <a:pt x="455" y="448"/>
                    </a:lnTo>
                    <a:lnTo>
                      <a:pt x="452" y="446"/>
                    </a:lnTo>
                    <a:lnTo>
                      <a:pt x="450" y="443"/>
                    </a:lnTo>
                    <a:lnTo>
                      <a:pt x="448" y="442"/>
                    </a:lnTo>
                    <a:lnTo>
                      <a:pt x="447" y="441"/>
                    </a:lnTo>
                    <a:lnTo>
                      <a:pt x="445" y="437"/>
                    </a:lnTo>
                    <a:lnTo>
                      <a:pt x="443" y="433"/>
                    </a:lnTo>
                    <a:lnTo>
                      <a:pt x="440" y="428"/>
                    </a:lnTo>
                    <a:lnTo>
                      <a:pt x="436" y="421"/>
                    </a:lnTo>
                    <a:lnTo>
                      <a:pt x="430" y="415"/>
                    </a:lnTo>
                    <a:lnTo>
                      <a:pt x="424" y="408"/>
                    </a:lnTo>
                    <a:lnTo>
                      <a:pt x="417" y="401"/>
                    </a:lnTo>
                    <a:lnTo>
                      <a:pt x="410" y="393"/>
                    </a:lnTo>
                    <a:lnTo>
                      <a:pt x="402" y="388"/>
                    </a:lnTo>
                    <a:lnTo>
                      <a:pt x="395" y="381"/>
                    </a:lnTo>
                    <a:lnTo>
                      <a:pt x="388" y="375"/>
                    </a:lnTo>
                    <a:lnTo>
                      <a:pt x="381" y="370"/>
                    </a:lnTo>
                    <a:lnTo>
                      <a:pt x="374" y="366"/>
                    </a:lnTo>
                    <a:lnTo>
                      <a:pt x="369" y="364"/>
                    </a:lnTo>
                    <a:lnTo>
                      <a:pt x="363" y="362"/>
                    </a:lnTo>
                    <a:lnTo>
                      <a:pt x="359" y="363"/>
                    </a:lnTo>
                    <a:lnTo>
                      <a:pt x="351" y="365"/>
                    </a:lnTo>
                    <a:lnTo>
                      <a:pt x="341" y="368"/>
                    </a:lnTo>
                    <a:lnTo>
                      <a:pt x="331" y="371"/>
                    </a:lnTo>
                    <a:lnTo>
                      <a:pt x="321" y="374"/>
                    </a:lnTo>
                    <a:lnTo>
                      <a:pt x="311" y="376"/>
                    </a:lnTo>
                    <a:lnTo>
                      <a:pt x="301" y="379"/>
                    </a:lnTo>
                    <a:lnTo>
                      <a:pt x="290" y="381"/>
                    </a:lnTo>
                    <a:lnTo>
                      <a:pt x="279" y="383"/>
                    </a:lnTo>
                    <a:lnTo>
                      <a:pt x="268" y="386"/>
                    </a:lnTo>
                    <a:lnTo>
                      <a:pt x="257" y="388"/>
                    </a:lnTo>
                    <a:lnTo>
                      <a:pt x="245" y="390"/>
                    </a:lnTo>
                    <a:lnTo>
                      <a:pt x="233" y="392"/>
                    </a:lnTo>
                    <a:lnTo>
                      <a:pt x="221" y="394"/>
                    </a:lnTo>
                    <a:lnTo>
                      <a:pt x="210" y="397"/>
                    </a:lnTo>
                    <a:lnTo>
                      <a:pt x="198" y="398"/>
                    </a:lnTo>
                    <a:lnTo>
                      <a:pt x="186" y="400"/>
                    </a:lnTo>
                    <a:lnTo>
                      <a:pt x="175" y="401"/>
                    </a:lnTo>
                    <a:lnTo>
                      <a:pt x="163" y="403"/>
                    </a:lnTo>
                    <a:lnTo>
                      <a:pt x="150" y="404"/>
                    </a:lnTo>
                    <a:lnTo>
                      <a:pt x="139" y="406"/>
                    </a:lnTo>
                    <a:lnTo>
                      <a:pt x="127" y="408"/>
                    </a:lnTo>
                    <a:lnTo>
                      <a:pt x="115" y="408"/>
                    </a:lnTo>
                    <a:lnTo>
                      <a:pt x="103" y="410"/>
                    </a:lnTo>
                    <a:lnTo>
                      <a:pt x="92" y="410"/>
                    </a:lnTo>
                    <a:lnTo>
                      <a:pt x="81" y="412"/>
                    </a:lnTo>
                    <a:lnTo>
                      <a:pt x="70" y="412"/>
                    </a:lnTo>
                    <a:lnTo>
                      <a:pt x="58" y="413"/>
                    </a:lnTo>
                    <a:lnTo>
                      <a:pt x="47" y="413"/>
                    </a:lnTo>
                    <a:lnTo>
                      <a:pt x="37" y="414"/>
                    </a:lnTo>
                    <a:lnTo>
                      <a:pt x="26" y="414"/>
                    </a:lnTo>
                    <a:lnTo>
                      <a:pt x="16" y="415"/>
                    </a:lnTo>
                    <a:lnTo>
                      <a:pt x="6" y="415"/>
                    </a:lnTo>
                    <a:lnTo>
                      <a:pt x="6" y="412"/>
                    </a:lnTo>
                    <a:lnTo>
                      <a:pt x="7" y="408"/>
                    </a:lnTo>
                    <a:lnTo>
                      <a:pt x="11" y="403"/>
                    </a:lnTo>
                    <a:lnTo>
                      <a:pt x="8" y="398"/>
                    </a:lnTo>
                    <a:lnTo>
                      <a:pt x="8" y="392"/>
                    </a:lnTo>
                    <a:lnTo>
                      <a:pt x="8" y="398"/>
                    </a:lnTo>
                    <a:lnTo>
                      <a:pt x="6" y="383"/>
                    </a:lnTo>
                    <a:lnTo>
                      <a:pt x="6" y="384"/>
                    </a:lnTo>
                    <a:lnTo>
                      <a:pt x="8" y="369"/>
                    </a:lnTo>
                    <a:lnTo>
                      <a:pt x="5" y="372"/>
                    </a:lnTo>
                    <a:lnTo>
                      <a:pt x="6" y="389"/>
                    </a:lnTo>
                    <a:lnTo>
                      <a:pt x="5" y="378"/>
                    </a:lnTo>
                    <a:lnTo>
                      <a:pt x="6" y="369"/>
                    </a:lnTo>
                    <a:lnTo>
                      <a:pt x="15" y="383"/>
                    </a:lnTo>
                    <a:lnTo>
                      <a:pt x="12" y="383"/>
                    </a:lnTo>
                    <a:lnTo>
                      <a:pt x="9" y="383"/>
                    </a:lnTo>
                    <a:lnTo>
                      <a:pt x="8" y="346"/>
                    </a:lnTo>
                    <a:lnTo>
                      <a:pt x="7" y="301"/>
                    </a:lnTo>
                    <a:lnTo>
                      <a:pt x="6" y="254"/>
                    </a:lnTo>
                    <a:lnTo>
                      <a:pt x="5" y="211"/>
                    </a:lnTo>
                    <a:lnTo>
                      <a:pt x="6" y="198"/>
                    </a:lnTo>
                    <a:lnTo>
                      <a:pt x="5" y="180"/>
                    </a:lnTo>
                    <a:lnTo>
                      <a:pt x="5" y="165"/>
                    </a:lnTo>
                    <a:lnTo>
                      <a:pt x="5" y="153"/>
                    </a:lnTo>
                    <a:lnTo>
                      <a:pt x="1" y="153"/>
                    </a:lnTo>
                    <a:lnTo>
                      <a:pt x="1" y="143"/>
                    </a:lnTo>
                    <a:lnTo>
                      <a:pt x="0" y="127"/>
                    </a:lnTo>
                    <a:lnTo>
                      <a:pt x="1" y="112"/>
                    </a:lnTo>
                    <a:lnTo>
                      <a:pt x="5" y="105"/>
                    </a:lnTo>
                  </a:path>
                </a:pathLst>
              </a:custGeom>
              <a:solidFill>
                <a:srgbClr val="00CC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6" name="Rectangle 59"/>
              <p:cNvSpPr>
                <a:spLocks noChangeArrowheads="1"/>
              </p:cNvSpPr>
              <p:nvPr/>
            </p:nvSpPr>
            <p:spPr bwMode="auto">
              <a:xfrm>
                <a:off x="3179" y="740"/>
                <a:ext cx="935" cy="1146"/>
              </a:xfrm>
              <a:prstGeom prst="rect">
                <a:avLst/>
              </a:prstGeom>
              <a:noFill/>
              <a:ln w="5715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altLang="en-US"/>
              </a:p>
            </p:txBody>
          </p:sp>
        </p:grpSp>
        <p:sp>
          <p:nvSpPr>
            <p:cNvPr id="56335" name="Text Box 60"/>
            <p:cNvSpPr txBox="1">
              <a:spLocks noChangeArrowheads="1"/>
            </p:cNvSpPr>
            <p:nvPr/>
          </p:nvSpPr>
          <p:spPr bwMode="auto">
            <a:xfrm>
              <a:off x="5562600" y="2930525"/>
              <a:ext cx="2236510" cy="404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altLang="en-US" sz="2000" b="1">
                  <a:solidFill>
                    <a:schemeClr val="bg1"/>
                  </a:solidFill>
                  <a:latin typeface="Arial" pitchFamily="34" charset="0"/>
                </a:rPr>
                <a:t>Disaster damage</a:t>
              </a:r>
            </a:p>
          </p:txBody>
        </p:sp>
        <p:sp>
          <p:nvSpPr>
            <p:cNvPr id="56336" name="Freeform 61"/>
            <p:cNvSpPr>
              <a:spLocks/>
            </p:cNvSpPr>
            <p:nvPr/>
          </p:nvSpPr>
          <p:spPr bwMode="auto">
            <a:xfrm>
              <a:off x="5913438" y="1900238"/>
              <a:ext cx="777875" cy="10160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7" name="Freeform 62"/>
            <p:cNvSpPr>
              <a:spLocks/>
            </p:cNvSpPr>
            <p:nvPr/>
          </p:nvSpPr>
          <p:spPr bwMode="auto">
            <a:xfrm>
              <a:off x="6167438" y="1735138"/>
              <a:ext cx="777875" cy="10160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8" name="Freeform 63"/>
            <p:cNvSpPr>
              <a:spLocks/>
            </p:cNvSpPr>
            <p:nvPr/>
          </p:nvSpPr>
          <p:spPr bwMode="auto">
            <a:xfrm>
              <a:off x="6573838" y="1989138"/>
              <a:ext cx="777875" cy="10160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Freeform 64"/>
            <p:cNvSpPr>
              <a:spLocks/>
            </p:cNvSpPr>
            <p:nvPr/>
          </p:nvSpPr>
          <p:spPr bwMode="auto">
            <a:xfrm>
              <a:off x="6751638" y="2166938"/>
              <a:ext cx="346075" cy="15240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Freeform 65"/>
            <p:cNvSpPr>
              <a:spLocks/>
            </p:cNvSpPr>
            <p:nvPr/>
          </p:nvSpPr>
          <p:spPr bwMode="auto">
            <a:xfrm>
              <a:off x="6904038" y="1824038"/>
              <a:ext cx="346075" cy="15240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41" name="Group 77"/>
            <p:cNvGrpSpPr>
              <a:grpSpLocks/>
            </p:cNvGrpSpPr>
            <p:nvPr/>
          </p:nvGrpSpPr>
          <p:grpSpPr bwMode="auto">
            <a:xfrm>
              <a:off x="3051685" y="3493221"/>
              <a:ext cx="3024230" cy="1889971"/>
              <a:chOff x="2592" y="2283"/>
              <a:chExt cx="2640" cy="1840"/>
            </a:xfrm>
          </p:grpSpPr>
          <p:sp>
            <p:nvSpPr>
              <p:cNvPr id="56362" name="Freeform 78"/>
              <p:cNvSpPr>
                <a:spLocks/>
              </p:cNvSpPr>
              <p:nvPr/>
            </p:nvSpPr>
            <p:spPr bwMode="auto">
              <a:xfrm>
                <a:off x="2872" y="2629"/>
                <a:ext cx="4" cy="33"/>
              </a:xfrm>
              <a:custGeom>
                <a:avLst/>
                <a:gdLst>
                  <a:gd name="T0" fmla="*/ 0 w 4"/>
                  <a:gd name="T1" fmla="*/ 16 h 33"/>
                  <a:gd name="T2" fmla="*/ 0 w 4"/>
                  <a:gd name="T3" fmla="*/ 18 h 33"/>
                  <a:gd name="T4" fmla="*/ 1 w 4"/>
                  <a:gd name="T5" fmla="*/ 24 h 33"/>
                  <a:gd name="T6" fmla="*/ 1 w 4"/>
                  <a:gd name="T7" fmla="*/ 29 h 33"/>
                  <a:gd name="T8" fmla="*/ 1 w 4"/>
                  <a:gd name="T9" fmla="*/ 32 h 33"/>
                  <a:gd name="T10" fmla="*/ 1 w 4"/>
                  <a:gd name="T11" fmla="*/ 30 h 33"/>
                  <a:gd name="T12" fmla="*/ 2 w 4"/>
                  <a:gd name="T13" fmla="*/ 27 h 33"/>
                  <a:gd name="T14" fmla="*/ 3 w 4"/>
                  <a:gd name="T15" fmla="*/ 22 h 33"/>
                  <a:gd name="T16" fmla="*/ 3 w 4"/>
                  <a:gd name="T17" fmla="*/ 16 h 33"/>
                  <a:gd name="T18" fmla="*/ 3 w 4"/>
                  <a:gd name="T19" fmla="*/ 10 h 33"/>
                  <a:gd name="T20" fmla="*/ 2 w 4"/>
                  <a:gd name="T21" fmla="*/ 5 h 33"/>
                  <a:gd name="T22" fmla="*/ 1 w 4"/>
                  <a:gd name="T23" fmla="*/ 1 h 33"/>
                  <a:gd name="T24" fmla="*/ 1 w 4"/>
                  <a:gd name="T25" fmla="*/ 0 h 33"/>
                  <a:gd name="T26" fmla="*/ 0 w 4"/>
                  <a:gd name="T27" fmla="*/ 16 h 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33"/>
                  <a:gd name="T44" fmla="*/ 4 w 4"/>
                  <a:gd name="T45" fmla="*/ 33 h 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33">
                    <a:moveTo>
                      <a:pt x="0" y="16"/>
                    </a:moveTo>
                    <a:lnTo>
                      <a:pt x="0" y="18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2" y="27"/>
                    </a:lnTo>
                    <a:lnTo>
                      <a:pt x="3" y="22"/>
                    </a:lnTo>
                    <a:lnTo>
                      <a:pt x="3" y="16"/>
                    </a:lnTo>
                    <a:lnTo>
                      <a:pt x="3" y="10"/>
                    </a:lnTo>
                    <a:lnTo>
                      <a:pt x="2" y="5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3" name="Freeform 79"/>
              <p:cNvSpPr>
                <a:spLocks/>
              </p:cNvSpPr>
              <p:nvPr/>
            </p:nvSpPr>
            <p:spPr bwMode="auto">
              <a:xfrm>
                <a:off x="3099" y="2418"/>
                <a:ext cx="14" cy="40"/>
              </a:xfrm>
              <a:custGeom>
                <a:avLst/>
                <a:gdLst>
                  <a:gd name="T0" fmla="*/ 0 w 14"/>
                  <a:gd name="T1" fmla="*/ 15 h 40"/>
                  <a:gd name="T2" fmla="*/ 0 w 14"/>
                  <a:gd name="T3" fmla="*/ 26 h 40"/>
                  <a:gd name="T4" fmla="*/ 2 w 14"/>
                  <a:gd name="T5" fmla="*/ 33 h 40"/>
                  <a:gd name="T6" fmla="*/ 4 w 14"/>
                  <a:gd name="T7" fmla="*/ 38 h 40"/>
                  <a:gd name="T8" fmla="*/ 6 w 14"/>
                  <a:gd name="T9" fmla="*/ 39 h 40"/>
                  <a:gd name="T10" fmla="*/ 9 w 14"/>
                  <a:gd name="T11" fmla="*/ 38 h 40"/>
                  <a:gd name="T12" fmla="*/ 11 w 14"/>
                  <a:gd name="T13" fmla="*/ 33 h 40"/>
                  <a:gd name="T14" fmla="*/ 13 w 14"/>
                  <a:gd name="T15" fmla="*/ 26 h 40"/>
                  <a:gd name="T16" fmla="*/ 13 w 14"/>
                  <a:gd name="T17" fmla="*/ 15 h 40"/>
                  <a:gd name="T18" fmla="*/ 13 w 14"/>
                  <a:gd name="T19" fmla="*/ 7 h 40"/>
                  <a:gd name="T20" fmla="*/ 11 w 14"/>
                  <a:gd name="T21" fmla="*/ 2 h 40"/>
                  <a:gd name="T22" fmla="*/ 9 w 14"/>
                  <a:gd name="T23" fmla="*/ 0 h 40"/>
                  <a:gd name="T24" fmla="*/ 6 w 14"/>
                  <a:gd name="T25" fmla="*/ 0 h 40"/>
                  <a:gd name="T26" fmla="*/ 4 w 14"/>
                  <a:gd name="T27" fmla="*/ 0 h 40"/>
                  <a:gd name="T28" fmla="*/ 2 w 14"/>
                  <a:gd name="T29" fmla="*/ 2 h 40"/>
                  <a:gd name="T30" fmla="*/ 0 w 14"/>
                  <a:gd name="T31" fmla="*/ 7 h 40"/>
                  <a:gd name="T32" fmla="*/ 0 w 14"/>
                  <a:gd name="T33" fmla="*/ 1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40"/>
                  <a:gd name="T53" fmla="*/ 14 w 14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40">
                    <a:moveTo>
                      <a:pt x="0" y="15"/>
                    </a:moveTo>
                    <a:lnTo>
                      <a:pt x="0" y="26"/>
                    </a:lnTo>
                    <a:lnTo>
                      <a:pt x="2" y="33"/>
                    </a:lnTo>
                    <a:lnTo>
                      <a:pt x="4" y="38"/>
                    </a:lnTo>
                    <a:lnTo>
                      <a:pt x="6" y="39"/>
                    </a:lnTo>
                    <a:lnTo>
                      <a:pt x="9" y="38"/>
                    </a:lnTo>
                    <a:lnTo>
                      <a:pt x="11" y="33"/>
                    </a:lnTo>
                    <a:lnTo>
                      <a:pt x="13" y="26"/>
                    </a:lnTo>
                    <a:lnTo>
                      <a:pt x="13" y="15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5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4" name="Freeform 80"/>
              <p:cNvSpPr>
                <a:spLocks/>
              </p:cNvSpPr>
              <p:nvPr/>
            </p:nvSpPr>
            <p:spPr bwMode="auto">
              <a:xfrm>
                <a:off x="2991" y="2473"/>
                <a:ext cx="11" cy="41"/>
              </a:xfrm>
              <a:custGeom>
                <a:avLst/>
                <a:gdLst>
                  <a:gd name="T0" fmla="*/ 0 w 11"/>
                  <a:gd name="T1" fmla="*/ 23 h 41"/>
                  <a:gd name="T2" fmla="*/ 1 w 11"/>
                  <a:gd name="T3" fmla="*/ 29 h 41"/>
                  <a:gd name="T4" fmla="*/ 1 w 11"/>
                  <a:gd name="T5" fmla="*/ 34 h 41"/>
                  <a:gd name="T6" fmla="*/ 3 w 11"/>
                  <a:gd name="T7" fmla="*/ 38 h 41"/>
                  <a:gd name="T8" fmla="*/ 5 w 11"/>
                  <a:gd name="T9" fmla="*/ 40 h 41"/>
                  <a:gd name="T10" fmla="*/ 7 w 11"/>
                  <a:gd name="T11" fmla="*/ 38 h 41"/>
                  <a:gd name="T12" fmla="*/ 9 w 11"/>
                  <a:gd name="T13" fmla="*/ 34 h 41"/>
                  <a:gd name="T14" fmla="*/ 10 w 11"/>
                  <a:gd name="T15" fmla="*/ 29 h 41"/>
                  <a:gd name="T16" fmla="*/ 10 w 11"/>
                  <a:gd name="T17" fmla="*/ 23 h 41"/>
                  <a:gd name="T18" fmla="*/ 10 w 11"/>
                  <a:gd name="T19" fmla="*/ 13 h 41"/>
                  <a:gd name="T20" fmla="*/ 9 w 11"/>
                  <a:gd name="T21" fmla="*/ 6 h 41"/>
                  <a:gd name="T22" fmla="*/ 7 w 11"/>
                  <a:gd name="T23" fmla="*/ 2 h 41"/>
                  <a:gd name="T24" fmla="*/ 5 w 11"/>
                  <a:gd name="T25" fmla="*/ 0 h 41"/>
                  <a:gd name="T26" fmla="*/ 3 w 11"/>
                  <a:gd name="T27" fmla="*/ 2 h 41"/>
                  <a:gd name="T28" fmla="*/ 1 w 11"/>
                  <a:gd name="T29" fmla="*/ 6 h 41"/>
                  <a:gd name="T30" fmla="*/ 1 w 11"/>
                  <a:gd name="T31" fmla="*/ 13 h 41"/>
                  <a:gd name="T32" fmla="*/ 0 w 11"/>
                  <a:gd name="T33" fmla="*/ 23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41"/>
                  <a:gd name="T53" fmla="*/ 11 w 11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41">
                    <a:moveTo>
                      <a:pt x="0" y="23"/>
                    </a:moveTo>
                    <a:lnTo>
                      <a:pt x="1" y="29"/>
                    </a:lnTo>
                    <a:lnTo>
                      <a:pt x="1" y="34"/>
                    </a:lnTo>
                    <a:lnTo>
                      <a:pt x="3" y="38"/>
                    </a:lnTo>
                    <a:lnTo>
                      <a:pt x="5" y="40"/>
                    </a:lnTo>
                    <a:lnTo>
                      <a:pt x="7" y="38"/>
                    </a:lnTo>
                    <a:lnTo>
                      <a:pt x="9" y="34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0" y="13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1" y="13"/>
                    </a:lnTo>
                    <a:lnTo>
                      <a:pt x="0" y="23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5" name="Freeform 81"/>
              <p:cNvSpPr>
                <a:spLocks/>
              </p:cNvSpPr>
              <p:nvPr/>
            </p:nvSpPr>
            <p:spPr bwMode="auto">
              <a:xfrm>
                <a:off x="2592" y="2818"/>
                <a:ext cx="2632" cy="1007"/>
              </a:xfrm>
              <a:custGeom>
                <a:avLst/>
                <a:gdLst>
                  <a:gd name="T0" fmla="*/ 2631 w 2632"/>
                  <a:gd name="T1" fmla="*/ 1006 h 1007"/>
                  <a:gd name="T2" fmla="*/ 2631 w 2632"/>
                  <a:gd name="T3" fmla="*/ 0 h 1007"/>
                  <a:gd name="T4" fmla="*/ 0 w 2632"/>
                  <a:gd name="T5" fmla="*/ 0 h 1007"/>
                  <a:gd name="T6" fmla="*/ 0 w 2632"/>
                  <a:gd name="T7" fmla="*/ 1006 h 1007"/>
                  <a:gd name="T8" fmla="*/ 2631 w 2632"/>
                  <a:gd name="T9" fmla="*/ 1006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2"/>
                  <a:gd name="T16" fmla="*/ 0 h 1007"/>
                  <a:gd name="T17" fmla="*/ 2632 w 2632"/>
                  <a:gd name="T18" fmla="*/ 1007 h 1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2" h="1007">
                    <a:moveTo>
                      <a:pt x="2631" y="1006"/>
                    </a:moveTo>
                    <a:lnTo>
                      <a:pt x="2631" y="0"/>
                    </a:lnTo>
                    <a:lnTo>
                      <a:pt x="0" y="0"/>
                    </a:lnTo>
                    <a:lnTo>
                      <a:pt x="0" y="1006"/>
                    </a:lnTo>
                    <a:lnTo>
                      <a:pt x="2631" y="1006"/>
                    </a:lnTo>
                  </a:path>
                </a:pathLst>
              </a:custGeom>
              <a:solidFill>
                <a:srgbClr val="00CC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6" name="Freeform 82"/>
              <p:cNvSpPr>
                <a:spLocks/>
              </p:cNvSpPr>
              <p:nvPr/>
            </p:nvSpPr>
            <p:spPr bwMode="auto">
              <a:xfrm>
                <a:off x="2592" y="3072"/>
                <a:ext cx="1344" cy="1038"/>
              </a:xfrm>
              <a:custGeom>
                <a:avLst/>
                <a:gdLst>
                  <a:gd name="T0" fmla="*/ 7 w 1344"/>
                  <a:gd name="T1" fmla="*/ 289 h 1038"/>
                  <a:gd name="T2" fmla="*/ 0 w 1344"/>
                  <a:gd name="T3" fmla="*/ 1037 h 1038"/>
                  <a:gd name="T4" fmla="*/ 1331 w 1344"/>
                  <a:gd name="T5" fmla="*/ 1031 h 1038"/>
                  <a:gd name="T6" fmla="*/ 1343 w 1344"/>
                  <a:gd name="T7" fmla="*/ 262 h 1038"/>
                  <a:gd name="T8" fmla="*/ 1023 w 1344"/>
                  <a:gd name="T9" fmla="*/ 264 h 1038"/>
                  <a:gd name="T10" fmla="*/ 653 w 1344"/>
                  <a:gd name="T11" fmla="*/ 0 h 1038"/>
                  <a:gd name="T12" fmla="*/ 282 w 1344"/>
                  <a:gd name="T13" fmla="*/ 251 h 1038"/>
                  <a:gd name="T14" fmla="*/ 7 w 1344"/>
                  <a:gd name="T15" fmla="*/ 289 h 10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4"/>
                  <a:gd name="T25" fmla="*/ 0 h 1038"/>
                  <a:gd name="T26" fmla="*/ 1344 w 1344"/>
                  <a:gd name="T27" fmla="*/ 1038 h 10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4" h="1038">
                    <a:moveTo>
                      <a:pt x="7" y="289"/>
                    </a:moveTo>
                    <a:lnTo>
                      <a:pt x="0" y="1037"/>
                    </a:lnTo>
                    <a:lnTo>
                      <a:pt x="1331" y="1031"/>
                    </a:lnTo>
                    <a:lnTo>
                      <a:pt x="1343" y="262"/>
                    </a:lnTo>
                    <a:lnTo>
                      <a:pt x="1023" y="264"/>
                    </a:lnTo>
                    <a:lnTo>
                      <a:pt x="653" y="0"/>
                    </a:lnTo>
                    <a:lnTo>
                      <a:pt x="282" y="251"/>
                    </a:lnTo>
                    <a:lnTo>
                      <a:pt x="7" y="289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7" name="Freeform 83"/>
              <p:cNvSpPr>
                <a:spLocks/>
              </p:cNvSpPr>
              <p:nvPr/>
            </p:nvSpPr>
            <p:spPr bwMode="auto">
              <a:xfrm>
                <a:off x="2592" y="2289"/>
                <a:ext cx="1343" cy="1030"/>
              </a:xfrm>
              <a:custGeom>
                <a:avLst/>
                <a:gdLst>
                  <a:gd name="T0" fmla="*/ 0 w 1343"/>
                  <a:gd name="T1" fmla="*/ 752 h 1030"/>
                  <a:gd name="T2" fmla="*/ 0 w 1343"/>
                  <a:gd name="T3" fmla="*/ 0 h 1030"/>
                  <a:gd name="T4" fmla="*/ 1331 w 1343"/>
                  <a:gd name="T5" fmla="*/ 6 h 1030"/>
                  <a:gd name="T6" fmla="*/ 1342 w 1343"/>
                  <a:gd name="T7" fmla="*/ 804 h 1030"/>
                  <a:gd name="T8" fmla="*/ 1036 w 1343"/>
                  <a:gd name="T9" fmla="*/ 793 h 1030"/>
                  <a:gd name="T10" fmla="*/ 638 w 1343"/>
                  <a:gd name="T11" fmla="*/ 1029 h 1030"/>
                  <a:gd name="T12" fmla="*/ 246 w 1343"/>
                  <a:gd name="T13" fmla="*/ 775 h 1030"/>
                  <a:gd name="T14" fmla="*/ 0 w 1343"/>
                  <a:gd name="T15" fmla="*/ 752 h 10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3"/>
                  <a:gd name="T25" fmla="*/ 0 h 1030"/>
                  <a:gd name="T26" fmla="*/ 1343 w 1343"/>
                  <a:gd name="T27" fmla="*/ 1030 h 10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3" h="1030">
                    <a:moveTo>
                      <a:pt x="0" y="752"/>
                    </a:moveTo>
                    <a:lnTo>
                      <a:pt x="0" y="0"/>
                    </a:lnTo>
                    <a:lnTo>
                      <a:pt x="1331" y="6"/>
                    </a:lnTo>
                    <a:lnTo>
                      <a:pt x="1342" y="804"/>
                    </a:lnTo>
                    <a:lnTo>
                      <a:pt x="1036" y="793"/>
                    </a:lnTo>
                    <a:lnTo>
                      <a:pt x="638" y="1029"/>
                    </a:lnTo>
                    <a:lnTo>
                      <a:pt x="246" y="775"/>
                    </a:lnTo>
                    <a:lnTo>
                      <a:pt x="0" y="75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8" name="Freeform 84"/>
              <p:cNvSpPr>
                <a:spLocks/>
              </p:cNvSpPr>
              <p:nvPr/>
            </p:nvSpPr>
            <p:spPr bwMode="auto">
              <a:xfrm>
                <a:off x="3915" y="2286"/>
                <a:ext cx="1308" cy="823"/>
              </a:xfrm>
              <a:custGeom>
                <a:avLst/>
                <a:gdLst>
                  <a:gd name="T0" fmla="*/ 0 w 1308"/>
                  <a:gd name="T1" fmla="*/ 0 h 823"/>
                  <a:gd name="T2" fmla="*/ 1296 w 1308"/>
                  <a:gd name="T3" fmla="*/ 822 h 823"/>
                  <a:gd name="T4" fmla="*/ 1272 w 1308"/>
                  <a:gd name="T5" fmla="*/ 791 h 823"/>
                  <a:gd name="T6" fmla="*/ 1243 w 1308"/>
                  <a:gd name="T7" fmla="*/ 759 h 823"/>
                  <a:gd name="T8" fmla="*/ 1209 w 1308"/>
                  <a:gd name="T9" fmla="*/ 728 h 823"/>
                  <a:gd name="T10" fmla="*/ 1174 w 1308"/>
                  <a:gd name="T11" fmla="*/ 698 h 823"/>
                  <a:gd name="T12" fmla="*/ 1136 w 1308"/>
                  <a:gd name="T13" fmla="*/ 672 h 823"/>
                  <a:gd name="T14" fmla="*/ 1098 w 1308"/>
                  <a:gd name="T15" fmla="*/ 648 h 823"/>
                  <a:gd name="T16" fmla="*/ 1061 w 1308"/>
                  <a:gd name="T17" fmla="*/ 631 h 823"/>
                  <a:gd name="T18" fmla="*/ 1025 w 1308"/>
                  <a:gd name="T19" fmla="*/ 619 h 823"/>
                  <a:gd name="T20" fmla="*/ 990 w 1308"/>
                  <a:gd name="T21" fmla="*/ 602 h 823"/>
                  <a:gd name="T22" fmla="*/ 966 w 1308"/>
                  <a:gd name="T23" fmla="*/ 590 h 823"/>
                  <a:gd name="T24" fmla="*/ 946 w 1308"/>
                  <a:gd name="T25" fmla="*/ 581 h 823"/>
                  <a:gd name="T26" fmla="*/ 930 w 1308"/>
                  <a:gd name="T27" fmla="*/ 575 h 823"/>
                  <a:gd name="T28" fmla="*/ 913 w 1308"/>
                  <a:gd name="T29" fmla="*/ 571 h 823"/>
                  <a:gd name="T30" fmla="*/ 894 w 1308"/>
                  <a:gd name="T31" fmla="*/ 568 h 823"/>
                  <a:gd name="T32" fmla="*/ 871 w 1308"/>
                  <a:gd name="T33" fmla="*/ 564 h 823"/>
                  <a:gd name="T34" fmla="*/ 839 w 1308"/>
                  <a:gd name="T35" fmla="*/ 558 h 823"/>
                  <a:gd name="T36" fmla="*/ 781 w 1308"/>
                  <a:gd name="T37" fmla="*/ 546 h 823"/>
                  <a:gd name="T38" fmla="*/ 726 w 1308"/>
                  <a:gd name="T39" fmla="*/ 541 h 823"/>
                  <a:gd name="T40" fmla="*/ 673 w 1308"/>
                  <a:gd name="T41" fmla="*/ 542 h 823"/>
                  <a:gd name="T42" fmla="*/ 624 w 1308"/>
                  <a:gd name="T43" fmla="*/ 549 h 823"/>
                  <a:gd name="T44" fmla="*/ 577 w 1308"/>
                  <a:gd name="T45" fmla="*/ 561 h 823"/>
                  <a:gd name="T46" fmla="*/ 536 w 1308"/>
                  <a:gd name="T47" fmla="*/ 576 h 823"/>
                  <a:gd name="T48" fmla="*/ 497 w 1308"/>
                  <a:gd name="T49" fmla="*/ 595 h 823"/>
                  <a:gd name="T50" fmla="*/ 461 w 1308"/>
                  <a:gd name="T51" fmla="*/ 616 h 823"/>
                  <a:gd name="T52" fmla="*/ 430 w 1308"/>
                  <a:gd name="T53" fmla="*/ 639 h 823"/>
                  <a:gd name="T54" fmla="*/ 403 w 1308"/>
                  <a:gd name="T55" fmla="*/ 664 h 823"/>
                  <a:gd name="T56" fmla="*/ 379 w 1308"/>
                  <a:gd name="T57" fmla="*/ 690 h 823"/>
                  <a:gd name="T58" fmla="*/ 360 w 1308"/>
                  <a:gd name="T59" fmla="*/ 716 h 823"/>
                  <a:gd name="T60" fmla="*/ 347 w 1308"/>
                  <a:gd name="T61" fmla="*/ 741 h 823"/>
                  <a:gd name="T62" fmla="*/ 337 w 1308"/>
                  <a:gd name="T63" fmla="*/ 765 h 823"/>
                  <a:gd name="T64" fmla="*/ 332 w 1308"/>
                  <a:gd name="T65" fmla="*/ 787 h 823"/>
                  <a:gd name="T66" fmla="*/ 333 w 1308"/>
                  <a:gd name="T67" fmla="*/ 806 h 8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08"/>
                  <a:gd name="T103" fmla="*/ 0 h 823"/>
                  <a:gd name="T104" fmla="*/ 1308 w 1308"/>
                  <a:gd name="T105" fmla="*/ 823 h 8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08" h="823">
                    <a:moveTo>
                      <a:pt x="7" y="805"/>
                    </a:moveTo>
                    <a:lnTo>
                      <a:pt x="0" y="0"/>
                    </a:lnTo>
                    <a:lnTo>
                      <a:pt x="1307" y="6"/>
                    </a:lnTo>
                    <a:lnTo>
                      <a:pt x="1296" y="822"/>
                    </a:lnTo>
                    <a:lnTo>
                      <a:pt x="1285" y="806"/>
                    </a:lnTo>
                    <a:lnTo>
                      <a:pt x="1272" y="791"/>
                    </a:lnTo>
                    <a:lnTo>
                      <a:pt x="1258" y="775"/>
                    </a:lnTo>
                    <a:lnTo>
                      <a:pt x="1243" y="759"/>
                    </a:lnTo>
                    <a:lnTo>
                      <a:pt x="1226" y="744"/>
                    </a:lnTo>
                    <a:lnTo>
                      <a:pt x="1209" y="728"/>
                    </a:lnTo>
                    <a:lnTo>
                      <a:pt x="1192" y="713"/>
                    </a:lnTo>
                    <a:lnTo>
                      <a:pt x="1174" y="698"/>
                    </a:lnTo>
                    <a:lnTo>
                      <a:pt x="1156" y="684"/>
                    </a:lnTo>
                    <a:lnTo>
                      <a:pt x="1136" y="672"/>
                    </a:lnTo>
                    <a:lnTo>
                      <a:pt x="1117" y="659"/>
                    </a:lnTo>
                    <a:lnTo>
                      <a:pt x="1098" y="648"/>
                    </a:lnTo>
                    <a:lnTo>
                      <a:pt x="1079" y="639"/>
                    </a:lnTo>
                    <a:lnTo>
                      <a:pt x="1061" y="631"/>
                    </a:lnTo>
                    <a:lnTo>
                      <a:pt x="1042" y="624"/>
                    </a:lnTo>
                    <a:lnTo>
                      <a:pt x="1025" y="619"/>
                    </a:lnTo>
                    <a:lnTo>
                      <a:pt x="1006" y="610"/>
                    </a:lnTo>
                    <a:lnTo>
                      <a:pt x="990" y="602"/>
                    </a:lnTo>
                    <a:lnTo>
                      <a:pt x="978" y="595"/>
                    </a:lnTo>
                    <a:lnTo>
                      <a:pt x="966" y="590"/>
                    </a:lnTo>
                    <a:lnTo>
                      <a:pt x="956" y="585"/>
                    </a:lnTo>
                    <a:lnTo>
                      <a:pt x="946" y="581"/>
                    </a:lnTo>
                    <a:lnTo>
                      <a:pt x="937" y="578"/>
                    </a:lnTo>
                    <a:lnTo>
                      <a:pt x="930" y="575"/>
                    </a:lnTo>
                    <a:lnTo>
                      <a:pt x="921" y="573"/>
                    </a:lnTo>
                    <a:lnTo>
                      <a:pt x="913" y="571"/>
                    </a:lnTo>
                    <a:lnTo>
                      <a:pt x="904" y="569"/>
                    </a:lnTo>
                    <a:lnTo>
                      <a:pt x="894" y="568"/>
                    </a:lnTo>
                    <a:lnTo>
                      <a:pt x="883" y="566"/>
                    </a:lnTo>
                    <a:lnTo>
                      <a:pt x="871" y="564"/>
                    </a:lnTo>
                    <a:lnTo>
                      <a:pt x="856" y="561"/>
                    </a:lnTo>
                    <a:lnTo>
                      <a:pt x="839" y="558"/>
                    </a:lnTo>
                    <a:lnTo>
                      <a:pt x="809" y="551"/>
                    </a:lnTo>
                    <a:lnTo>
                      <a:pt x="781" y="546"/>
                    </a:lnTo>
                    <a:lnTo>
                      <a:pt x="753" y="543"/>
                    </a:lnTo>
                    <a:lnTo>
                      <a:pt x="726" y="541"/>
                    </a:lnTo>
                    <a:lnTo>
                      <a:pt x="699" y="541"/>
                    </a:lnTo>
                    <a:lnTo>
                      <a:pt x="673" y="542"/>
                    </a:lnTo>
                    <a:lnTo>
                      <a:pt x="648" y="545"/>
                    </a:lnTo>
                    <a:lnTo>
                      <a:pt x="624" y="549"/>
                    </a:lnTo>
                    <a:lnTo>
                      <a:pt x="600" y="554"/>
                    </a:lnTo>
                    <a:lnTo>
                      <a:pt x="577" y="561"/>
                    </a:lnTo>
                    <a:lnTo>
                      <a:pt x="556" y="568"/>
                    </a:lnTo>
                    <a:lnTo>
                      <a:pt x="536" y="576"/>
                    </a:lnTo>
                    <a:lnTo>
                      <a:pt x="516" y="585"/>
                    </a:lnTo>
                    <a:lnTo>
                      <a:pt x="497" y="595"/>
                    </a:lnTo>
                    <a:lnTo>
                      <a:pt x="479" y="605"/>
                    </a:lnTo>
                    <a:lnTo>
                      <a:pt x="461" y="616"/>
                    </a:lnTo>
                    <a:lnTo>
                      <a:pt x="445" y="627"/>
                    </a:lnTo>
                    <a:lnTo>
                      <a:pt x="430" y="639"/>
                    </a:lnTo>
                    <a:lnTo>
                      <a:pt x="416" y="652"/>
                    </a:lnTo>
                    <a:lnTo>
                      <a:pt x="403" y="664"/>
                    </a:lnTo>
                    <a:lnTo>
                      <a:pt x="390" y="677"/>
                    </a:lnTo>
                    <a:lnTo>
                      <a:pt x="379" y="690"/>
                    </a:lnTo>
                    <a:lnTo>
                      <a:pt x="369" y="703"/>
                    </a:lnTo>
                    <a:lnTo>
                      <a:pt x="360" y="716"/>
                    </a:lnTo>
                    <a:lnTo>
                      <a:pt x="353" y="729"/>
                    </a:lnTo>
                    <a:lnTo>
                      <a:pt x="347" y="741"/>
                    </a:lnTo>
                    <a:lnTo>
                      <a:pt x="341" y="753"/>
                    </a:lnTo>
                    <a:lnTo>
                      <a:pt x="337" y="765"/>
                    </a:lnTo>
                    <a:lnTo>
                      <a:pt x="334" y="776"/>
                    </a:lnTo>
                    <a:lnTo>
                      <a:pt x="332" y="787"/>
                    </a:lnTo>
                    <a:lnTo>
                      <a:pt x="332" y="797"/>
                    </a:lnTo>
                    <a:lnTo>
                      <a:pt x="333" y="806"/>
                    </a:lnTo>
                    <a:lnTo>
                      <a:pt x="7" y="80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9" name="Freeform 85"/>
              <p:cNvSpPr>
                <a:spLocks/>
              </p:cNvSpPr>
              <p:nvPr/>
            </p:nvSpPr>
            <p:spPr bwMode="auto">
              <a:xfrm>
                <a:off x="3904" y="3286"/>
                <a:ext cx="1328" cy="825"/>
              </a:xfrm>
              <a:custGeom>
                <a:avLst/>
                <a:gdLst>
                  <a:gd name="T0" fmla="*/ 0 w 1328"/>
                  <a:gd name="T1" fmla="*/ 824 h 825"/>
                  <a:gd name="T2" fmla="*/ 1313 w 1328"/>
                  <a:gd name="T3" fmla="*/ 0 h 825"/>
                  <a:gd name="T4" fmla="*/ 1289 w 1328"/>
                  <a:gd name="T5" fmla="*/ 31 h 825"/>
                  <a:gd name="T6" fmla="*/ 1259 w 1328"/>
                  <a:gd name="T7" fmla="*/ 64 h 825"/>
                  <a:gd name="T8" fmla="*/ 1226 w 1328"/>
                  <a:gd name="T9" fmla="*/ 97 h 825"/>
                  <a:gd name="T10" fmla="*/ 1192 w 1328"/>
                  <a:gd name="T11" fmla="*/ 131 h 825"/>
                  <a:gd name="T12" fmla="*/ 1155 w 1328"/>
                  <a:gd name="T13" fmla="*/ 161 h 825"/>
                  <a:gd name="T14" fmla="*/ 1118 w 1328"/>
                  <a:gd name="T15" fmla="*/ 187 h 825"/>
                  <a:gd name="T16" fmla="*/ 1080 w 1328"/>
                  <a:gd name="T17" fmla="*/ 206 h 825"/>
                  <a:gd name="T18" fmla="*/ 1043 w 1328"/>
                  <a:gd name="T19" fmla="*/ 218 h 825"/>
                  <a:gd name="T20" fmla="*/ 1009 w 1328"/>
                  <a:gd name="T21" fmla="*/ 236 h 825"/>
                  <a:gd name="T22" fmla="*/ 984 w 1328"/>
                  <a:gd name="T23" fmla="*/ 248 h 825"/>
                  <a:gd name="T24" fmla="*/ 963 w 1328"/>
                  <a:gd name="T25" fmla="*/ 256 h 825"/>
                  <a:gd name="T26" fmla="*/ 947 w 1328"/>
                  <a:gd name="T27" fmla="*/ 262 h 825"/>
                  <a:gd name="T28" fmla="*/ 930 w 1328"/>
                  <a:gd name="T29" fmla="*/ 266 h 825"/>
                  <a:gd name="T30" fmla="*/ 911 w 1328"/>
                  <a:gd name="T31" fmla="*/ 269 h 825"/>
                  <a:gd name="T32" fmla="*/ 887 w 1328"/>
                  <a:gd name="T33" fmla="*/ 273 h 825"/>
                  <a:gd name="T34" fmla="*/ 854 w 1328"/>
                  <a:gd name="T35" fmla="*/ 279 h 825"/>
                  <a:gd name="T36" fmla="*/ 795 w 1328"/>
                  <a:gd name="T37" fmla="*/ 290 h 825"/>
                  <a:gd name="T38" fmla="*/ 739 w 1328"/>
                  <a:gd name="T39" fmla="*/ 295 h 825"/>
                  <a:gd name="T40" fmla="*/ 685 w 1328"/>
                  <a:gd name="T41" fmla="*/ 294 h 825"/>
                  <a:gd name="T42" fmla="*/ 635 w 1328"/>
                  <a:gd name="T43" fmla="*/ 288 h 825"/>
                  <a:gd name="T44" fmla="*/ 588 w 1328"/>
                  <a:gd name="T45" fmla="*/ 276 h 825"/>
                  <a:gd name="T46" fmla="*/ 546 w 1328"/>
                  <a:gd name="T47" fmla="*/ 261 h 825"/>
                  <a:gd name="T48" fmla="*/ 506 w 1328"/>
                  <a:gd name="T49" fmla="*/ 243 h 825"/>
                  <a:gd name="T50" fmla="*/ 470 w 1328"/>
                  <a:gd name="T51" fmla="*/ 222 h 825"/>
                  <a:gd name="T52" fmla="*/ 437 w 1328"/>
                  <a:gd name="T53" fmla="*/ 199 h 825"/>
                  <a:gd name="T54" fmla="*/ 410 w 1328"/>
                  <a:gd name="T55" fmla="*/ 175 h 825"/>
                  <a:gd name="T56" fmla="*/ 386 w 1328"/>
                  <a:gd name="T57" fmla="*/ 150 h 825"/>
                  <a:gd name="T58" fmla="*/ 367 w 1328"/>
                  <a:gd name="T59" fmla="*/ 124 h 825"/>
                  <a:gd name="T60" fmla="*/ 353 w 1328"/>
                  <a:gd name="T61" fmla="*/ 100 h 825"/>
                  <a:gd name="T62" fmla="*/ 343 w 1328"/>
                  <a:gd name="T63" fmla="*/ 76 h 825"/>
                  <a:gd name="T64" fmla="*/ 338 w 1328"/>
                  <a:gd name="T65" fmla="*/ 55 h 825"/>
                  <a:gd name="T66" fmla="*/ 339 w 1328"/>
                  <a:gd name="T67" fmla="*/ 36 h 8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28"/>
                  <a:gd name="T103" fmla="*/ 0 h 825"/>
                  <a:gd name="T104" fmla="*/ 1328 w 1328"/>
                  <a:gd name="T105" fmla="*/ 825 h 8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28" h="825">
                    <a:moveTo>
                      <a:pt x="7" y="59"/>
                    </a:moveTo>
                    <a:lnTo>
                      <a:pt x="0" y="824"/>
                    </a:lnTo>
                    <a:lnTo>
                      <a:pt x="1327" y="818"/>
                    </a:lnTo>
                    <a:lnTo>
                      <a:pt x="1313" y="0"/>
                    </a:lnTo>
                    <a:lnTo>
                      <a:pt x="1301" y="15"/>
                    </a:lnTo>
                    <a:lnTo>
                      <a:pt x="1289" y="31"/>
                    </a:lnTo>
                    <a:lnTo>
                      <a:pt x="1274" y="48"/>
                    </a:lnTo>
                    <a:lnTo>
                      <a:pt x="1259" y="64"/>
                    </a:lnTo>
                    <a:lnTo>
                      <a:pt x="1243" y="81"/>
                    </a:lnTo>
                    <a:lnTo>
                      <a:pt x="1226" y="97"/>
                    </a:lnTo>
                    <a:lnTo>
                      <a:pt x="1210" y="115"/>
                    </a:lnTo>
                    <a:lnTo>
                      <a:pt x="1192" y="131"/>
                    </a:lnTo>
                    <a:lnTo>
                      <a:pt x="1174" y="147"/>
                    </a:lnTo>
                    <a:lnTo>
                      <a:pt x="1155" y="161"/>
                    </a:lnTo>
                    <a:lnTo>
                      <a:pt x="1136" y="175"/>
                    </a:lnTo>
                    <a:lnTo>
                      <a:pt x="1118" y="187"/>
                    </a:lnTo>
                    <a:lnTo>
                      <a:pt x="1098" y="198"/>
                    </a:lnTo>
                    <a:lnTo>
                      <a:pt x="1080" y="206"/>
                    </a:lnTo>
                    <a:lnTo>
                      <a:pt x="1062" y="213"/>
                    </a:lnTo>
                    <a:lnTo>
                      <a:pt x="1043" y="218"/>
                    </a:lnTo>
                    <a:lnTo>
                      <a:pt x="1025" y="228"/>
                    </a:lnTo>
                    <a:lnTo>
                      <a:pt x="1009" y="236"/>
                    </a:lnTo>
                    <a:lnTo>
                      <a:pt x="995" y="242"/>
                    </a:lnTo>
                    <a:lnTo>
                      <a:pt x="984" y="248"/>
                    </a:lnTo>
                    <a:lnTo>
                      <a:pt x="973" y="252"/>
                    </a:lnTo>
                    <a:lnTo>
                      <a:pt x="963" y="256"/>
                    </a:lnTo>
                    <a:lnTo>
                      <a:pt x="955" y="259"/>
                    </a:lnTo>
                    <a:lnTo>
                      <a:pt x="947" y="262"/>
                    </a:lnTo>
                    <a:lnTo>
                      <a:pt x="938" y="264"/>
                    </a:lnTo>
                    <a:lnTo>
                      <a:pt x="930" y="266"/>
                    </a:lnTo>
                    <a:lnTo>
                      <a:pt x="921" y="268"/>
                    </a:lnTo>
                    <a:lnTo>
                      <a:pt x="911" y="269"/>
                    </a:lnTo>
                    <a:lnTo>
                      <a:pt x="899" y="272"/>
                    </a:lnTo>
                    <a:lnTo>
                      <a:pt x="887" y="273"/>
                    </a:lnTo>
                    <a:lnTo>
                      <a:pt x="872" y="276"/>
                    </a:lnTo>
                    <a:lnTo>
                      <a:pt x="854" y="279"/>
                    </a:lnTo>
                    <a:lnTo>
                      <a:pt x="824" y="285"/>
                    </a:lnTo>
                    <a:lnTo>
                      <a:pt x="795" y="290"/>
                    </a:lnTo>
                    <a:lnTo>
                      <a:pt x="767" y="294"/>
                    </a:lnTo>
                    <a:lnTo>
                      <a:pt x="739" y="295"/>
                    </a:lnTo>
                    <a:lnTo>
                      <a:pt x="712" y="295"/>
                    </a:lnTo>
                    <a:lnTo>
                      <a:pt x="685" y="294"/>
                    </a:lnTo>
                    <a:lnTo>
                      <a:pt x="660" y="292"/>
                    </a:lnTo>
                    <a:lnTo>
                      <a:pt x="635" y="288"/>
                    </a:lnTo>
                    <a:lnTo>
                      <a:pt x="611" y="283"/>
                    </a:lnTo>
                    <a:lnTo>
                      <a:pt x="588" y="276"/>
                    </a:lnTo>
                    <a:lnTo>
                      <a:pt x="566" y="269"/>
                    </a:lnTo>
                    <a:lnTo>
                      <a:pt x="546" y="261"/>
                    </a:lnTo>
                    <a:lnTo>
                      <a:pt x="525" y="252"/>
                    </a:lnTo>
                    <a:lnTo>
                      <a:pt x="506" y="243"/>
                    </a:lnTo>
                    <a:lnTo>
                      <a:pt x="487" y="233"/>
                    </a:lnTo>
                    <a:lnTo>
                      <a:pt x="470" y="222"/>
                    </a:lnTo>
                    <a:lnTo>
                      <a:pt x="453" y="210"/>
                    </a:lnTo>
                    <a:lnTo>
                      <a:pt x="437" y="199"/>
                    </a:lnTo>
                    <a:lnTo>
                      <a:pt x="423" y="187"/>
                    </a:lnTo>
                    <a:lnTo>
                      <a:pt x="410" y="175"/>
                    </a:lnTo>
                    <a:lnTo>
                      <a:pt x="397" y="162"/>
                    </a:lnTo>
                    <a:lnTo>
                      <a:pt x="386" y="150"/>
                    </a:lnTo>
                    <a:lnTo>
                      <a:pt x="376" y="137"/>
                    </a:lnTo>
                    <a:lnTo>
                      <a:pt x="367" y="124"/>
                    </a:lnTo>
                    <a:lnTo>
                      <a:pt x="359" y="112"/>
                    </a:lnTo>
                    <a:lnTo>
                      <a:pt x="353" y="100"/>
                    </a:lnTo>
                    <a:lnTo>
                      <a:pt x="347" y="87"/>
                    </a:lnTo>
                    <a:lnTo>
                      <a:pt x="343" y="76"/>
                    </a:lnTo>
                    <a:lnTo>
                      <a:pt x="340" y="66"/>
                    </a:lnTo>
                    <a:lnTo>
                      <a:pt x="338" y="55"/>
                    </a:lnTo>
                    <a:lnTo>
                      <a:pt x="338" y="45"/>
                    </a:lnTo>
                    <a:lnTo>
                      <a:pt x="339" y="36"/>
                    </a:lnTo>
                    <a:lnTo>
                      <a:pt x="7" y="59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0" name="Freeform 86"/>
              <p:cNvSpPr>
                <a:spLocks/>
              </p:cNvSpPr>
              <p:nvPr/>
            </p:nvSpPr>
            <p:spPr bwMode="auto">
              <a:xfrm>
                <a:off x="2789" y="3310"/>
                <a:ext cx="223" cy="283"/>
              </a:xfrm>
              <a:custGeom>
                <a:avLst/>
                <a:gdLst>
                  <a:gd name="T0" fmla="*/ 0 w 223"/>
                  <a:gd name="T1" fmla="*/ 246 h 283"/>
                  <a:gd name="T2" fmla="*/ 45 w 223"/>
                  <a:gd name="T3" fmla="*/ 282 h 283"/>
                  <a:gd name="T4" fmla="*/ 217 w 223"/>
                  <a:gd name="T5" fmla="*/ 32 h 283"/>
                  <a:gd name="T6" fmla="*/ 222 w 223"/>
                  <a:gd name="T7" fmla="*/ 2 h 283"/>
                  <a:gd name="T8" fmla="*/ 168 w 223"/>
                  <a:gd name="T9" fmla="*/ 0 h 283"/>
                  <a:gd name="T10" fmla="*/ 0 w 223"/>
                  <a:gd name="T11" fmla="*/ 246 h 2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3"/>
                  <a:gd name="T19" fmla="*/ 0 h 283"/>
                  <a:gd name="T20" fmla="*/ 223 w 223"/>
                  <a:gd name="T21" fmla="*/ 283 h 2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3" h="283">
                    <a:moveTo>
                      <a:pt x="0" y="246"/>
                    </a:moveTo>
                    <a:lnTo>
                      <a:pt x="45" y="282"/>
                    </a:lnTo>
                    <a:lnTo>
                      <a:pt x="217" y="32"/>
                    </a:lnTo>
                    <a:lnTo>
                      <a:pt x="222" y="2"/>
                    </a:lnTo>
                    <a:lnTo>
                      <a:pt x="168" y="0"/>
                    </a:lnTo>
                    <a:lnTo>
                      <a:pt x="0" y="24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Freeform 87"/>
              <p:cNvSpPr>
                <a:spLocks/>
              </p:cNvSpPr>
              <p:nvPr/>
            </p:nvSpPr>
            <p:spPr bwMode="auto">
              <a:xfrm>
                <a:off x="3472" y="3310"/>
                <a:ext cx="215" cy="265"/>
              </a:xfrm>
              <a:custGeom>
                <a:avLst/>
                <a:gdLst>
                  <a:gd name="T0" fmla="*/ 214 w 215"/>
                  <a:gd name="T1" fmla="*/ 232 h 265"/>
                  <a:gd name="T2" fmla="*/ 165 w 215"/>
                  <a:gd name="T3" fmla="*/ 264 h 265"/>
                  <a:gd name="T4" fmla="*/ 4 w 215"/>
                  <a:gd name="T5" fmla="*/ 33 h 265"/>
                  <a:gd name="T6" fmla="*/ 0 w 215"/>
                  <a:gd name="T7" fmla="*/ 3 h 265"/>
                  <a:gd name="T8" fmla="*/ 54 w 215"/>
                  <a:gd name="T9" fmla="*/ 0 h 265"/>
                  <a:gd name="T10" fmla="*/ 214 w 215"/>
                  <a:gd name="T11" fmla="*/ 232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265"/>
                  <a:gd name="T20" fmla="*/ 215 w 215"/>
                  <a:gd name="T21" fmla="*/ 265 h 2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265">
                    <a:moveTo>
                      <a:pt x="214" y="232"/>
                    </a:moveTo>
                    <a:lnTo>
                      <a:pt x="165" y="264"/>
                    </a:lnTo>
                    <a:lnTo>
                      <a:pt x="4" y="33"/>
                    </a:lnTo>
                    <a:lnTo>
                      <a:pt x="0" y="3"/>
                    </a:lnTo>
                    <a:lnTo>
                      <a:pt x="54" y="0"/>
                    </a:lnTo>
                    <a:lnTo>
                      <a:pt x="214" y="232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2" name="Freeform 88"/>
              <p:cNvSpPr>
                <a:spLocks/>
              </p:cNvSpPr>
              <p:nvPr/>
            </p:nvSpPr>
            <p:spPr bwMode="auto">
              <a:xfrm>
                <a:off x="2789" y="2821"/>
                <a:ext cx="223" cy="283"/>
              </a:xfrm>
              <a:custGeom>
                <a:avLst/>
                <a:gdLst>
                  <a:gd name="T0" fmla="*/ 0 w 223"/>
                  <a:gd name="T1" fmla="*/ 36 h 283"/>
                  <a:gd name="T2" fmla="*/ 45 w 223"/>
                  <a:gd name="T3" fmla="*/ 0 h 283"/>
                  <a:gd name="T4" fmla="*/ 217 w 223"/>
                  <a:gd name="T5" fmla="*/ 250 h 283"/>
                  <a:gd name="T6" fmla="*/ 222 w 223"/>
                  <a:gd name="T7" fmla="*/ 280 h 283"/>
                  <a:gd name="T8" fmla="*/ 168 w 223"/>
                  <a:gd name="T9" fmla="*/ 282 h 283"/>
                  <a:gd name="T10" fmla="*/ 0 w 223"/>
                  <a:gd name="T11" fmla="*/ 36 h 2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3"/>
                  <a:gd name="T19" fmla="*/ 0 h 283"/>
                  <a:gd name="T20" fmla="*/ 223 w 223"/>
                  <a:gd name="T21" fmla="*/ 283 h 2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3" h="283">
                    <a:moveTo>
                      <a:pt x="0" y="36"/>
                    </a:moveTo>
                    <a:lnTo>
                      <a:pt x="45" y="0"/>
                    </a:lnTo>
                    <a:lnTo>
                      <a:pt x="217" y="250"/>
                    </a:lnTo>
                    <a:lnTo>
                      <a:pt x="222" y="280"/>
                    </a:lnTo>
                    <a:lnTo>
                      <a:pt x="168" y="282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3" name="Freeform 89"/>
              <p:cNvSpPr>
                <a:spLocks/>
              </p:cNvSpPr>
              <p:nvPr/>
            </p:nvSpPr>
            <p:spPr bwMode="auto">
              <a:xfrm>
                <a:off x="3480" y="2829"/>
                <a:ext cx="222" cy="282"/>
              </a:xfrm>
              <a:custGeom>
                <a:avLst/>
                <a:gdLst>
                  <a:gd name="T0" fmla="*/ 221 w 222"/>
                  <a:gd name="T1" fmla="*/ 36 h 282"/>
                  <a:gd name="T2" fmla="*/ 177 w 222"/>
                  <a:gd name="T3" fmla="*/ 0 h 282"/>
                  <a:gd name="T4" fmla="*/ 4 w 222"/>
                  <a:gd name="T5" fmla="*/ 249 h 282"/>
                  <a:gd name="T6" fmla="*/ 0 w 222"/>
                  <a:gd name="T7" fmla="*/ 279 h 282"/>
                  <a:gd name="T8" fmla="*/ 54 w 222"/>
                  <a:gd name="T9" fmla="*/ 281 h 282"/>
                  <a:gd name="T10" fmla="*/ 221 w 222"/>
                  <a:gd name="T11" fmla="*/ 36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2"/>
                  <a:gd name="T19" fmla="*/ 0 h 282"/>
                  <a:gd name="T20" fmla="*/ 222 w 222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2" h="282">
                    <a:moveTo>
                      <a:pt x="221" y="36"/>
                    </a:moveTo>
                    <a:lnTo>
                      <a:pt x="177" y="0"/>
                    </a:lnTo>
                    <a:lnTo>
                      <a:pt x="4" y="249"/>
                    </a:lnTo>
                    <a:lnTo>
                      <a:pt x="0" y="279"/>
                    </a:lnTo>
                    <a:lnTo>
                      <a:pt x="54" y="281"/>
                    </a:lnTo>
                    <a:lnTo>
                      <a:pt x="221" y="36"/>
                    </a:lnTo>
                  </a:path>
                </a:pathLst>
              </a:custGeom>
              <a:solidFill>
                <a:srgbClr val="9999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4" name="Freeform 90"/>
              <p:cNvSpPr>
                <a:spLocks/>
              </p:cNvSpPr>
              <p:nvPr/>
            </p:nvSpPr>
            <p:spPr bwMode="auto">
              <a:xfrm>
                <a:off x="2945" y="3073"/>
                <a:ext cx="616" cy="251"/>
              </a:xfrm>
              <a:custGeom>
                <a:avLst/>
                <a:gdLst>
                  <a:gd name="T0" fmla="*/ 615 w 616"/>
                  <a:gd name="T1" fmla="*/ 250 h 251"/>
                  <a:gd name="T2" fmla="*/ 615 w 616"/>
                  <a:gd name="T3" fmla="*/ 0 h 251"/>
                  <a:gd name="T4" fmla="*/ 0 w 616"/>
                  <a:gd name="T5" fmla="*/ 0 h 251"/>
                  <a:gd name="T6" fmla="*/ 0 w 616"/>
                  <a:gd name="T7" fmla="*/ 250 h 251"/>
                  <a:gd name="T8" fmla="*/ 615 w 616"/>
                  <a:gd name="T9" fmla="*/ 25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6"/>
                  <a:gd name="T16" fmla="*/ 0 h 251"/>
                  <a:gd name="T17" fmla="*/ 616 w 616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6" h="251">
                    <a:moveTo>
                      <a:pt x="615" y="250"/>
                    </a:moveTo>
                    <a:lnTo>
                      <a:pt x="615" y="0"/>
                    </a:lnTo>
                    <a:lnTo>
                      <a:pt x="0" y="0"/>
                    </a:lnTo>
                    <a:lnTo>
                      <a:pt x="0" y="250"/>
                    </a:lnTo>
                    <a:lnTo>
                      <a:pt x="615" y="250"/>
                    </a:lnTo>
                  </a:path>
                </a:pathLst>
              </a:custGeom>
              <a:solidFill>
                <a:srgbClr val="CCCCCC"/>
              </a:solidFill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5" name="Freeform 91"/>
              <p:cNvSpPr>
                <a:spLocks/>
              </p:cNvSpPr>
              <p:nvPr/>
            </p:nvSpPr>
            <p:spPr bwMode="auto">
              <a:xfrm>
                <a:off x="3008" y="2288"/>
                <a:ext cx="481" cy="1830"/>
              </a:xfrm>
              <a:custGeom>
                <a:avLst/>
                <a:gdLst>
                  <a:gd name="T0" fmla="*/ 0 w 481"/>
                  <a:gd name="T1" fmla="*/ 1829 h 1830"/>
                  <a:gd name="T2" fmla="*/ 0 w 481"/>
                  <a:gd name="T3" fmla="*/ 0 h 1830"/>
                  <a:gd name="T4" fmla="*/ 480 w 481"/>
                  <a:gd name="T5" fmla="*/ 0 h 1830"/>
                  <a:gd name="T6" fmla="*/ 480 w 481"/>
                  <a:gd name="T7" fmla="*/ 1829 h 1830"/>
                  <a:gd name="T8" fmla="*/ 0 w 481"/>
                  <a:gd name="T9" fmla="*/ 1829 h 18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1"/>
                  <a:gd name="T16" fmla="*/ 0 h 1830"/>
                  <a:gd name="T17" fmla="*/ 481 w 481"/>
                  <a:gd name="T18" fmla="*/ 1830 h 18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1" h="1830">
                    <a:moveTo>
                      <a:pt x="0" y="1829"/>
                    </a:moveTo>
                    <a:lnTo>
                      <a:pt x="0" y="0"/>
                    </a:lnTo>
                    <a:lnTo>
                      <a:pt x="480" y="0"/>
                    </a:lnTo>
                    <a:lnTo>
                      <a:pt x="480" y="1829"/>
                    </a:lnTo>
                    <a:lnTo>
                      <a:pt x="0" y="1829"/>
                    </a:lnTo>
                  </a:path>
                </a:pathLst>
              </a:custGeom>
              <a:solidFill>
                <a:srgbClr val="4D4D4D"/>
              </a:solidFill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6" name="Freeform 92"/>
              <p:cNvSpPr>
                <a:spLocks/>
              </p:cNvSpPr>
              <p:nvPr/>
            </p:nvSpPr>
            <p:spPr bwMode="auto">
              <a:xfrm>
                <a:off x="3240" y="2292"/>
                <a:ext cx="1" cy="1831"/>
              </a:xfrm>
              <a:custGeom>
                <a:avLst/>
                <a:gdLst>
                  <a:gd name="T0" fmla="*/ 0 w 1"/>
                  <a:gd name="T1" fmla="*/ 0 h 1831"/>
                  <a:gd name="T2" fmla="*/ 0 w 1"/>
                  <a:gd name="T3" fmla="*/ 1058 h 1831"/>
                  <a:gd name="T4" fmla="*/ 0 w 1"/>
                  <a:gd name="T5" fmla="*/ 1601 h 1831"/>
                  <a:gd name="T6" fmla="*/ 0 w 1"/>
                  <a:gd name="T7" fmla="*/ 1801 h 1831"/>
                  <a:gd name="T8" fmla="*/ 0 w 1"/>
                  <a:gd name="T9" fmla="*/ 1830 h 18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831"/>
                  <a:gd name="T17" fmla="*/ 1 w 1"/>
                  <a:gd name="T18" fmla="*/ 1831 h 18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831">
                    <a:moveTo>
                      <a:pt x="0" y="0"/>
                    </a:moveTo>
                    <a:lnTo>
                      <a:pt x="0" y="1058"/>
                    </a:lnTo>
                    <a:lnTo>
                      <a:pt x="0" y="1601"/>
                    </a:lnTo>
                    <a:lnTo>
                      <a:pt x="0" y="1801"/>
                    </a:lnTo>
                    <a:lnTo>
                      <a:pt x="0" y="1830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7" name="Freeform 93"/>
              <p:cNvSpPr>
                <a:spLocks/>
              </p:cNvSpPr>
              <p:nvPr/>
            </p:nvSpPr>
            <p:spPr bwMode="auto">
              <a:xfrm>
                <a:off x="3093" y="3055"/>
                <a:ext cx="14" cy="35"/>
              </a:xfrm>
              <a:custGeom>
                <a:avLst/>
                <a:gdLst>
                  <a:gd name="T0" fmla="*/ 0 w 14"/>
                  <a:gd name="T1" fmla="*/ 17 h 35"/>
                  <a:gd name="T2" fmla="*/ 1 w 14"/>
                  <a:gd name="T3" fmla="*/ 23 h 35"/>
                  <a:gd name="T4" fmla="*/ 2 w 14"/>
                  <a:gd name="T5" fmla="*/ 28 h 35"/>
                  <a:gd name="T6" fmla="*/ 5 w 14"/>
                  <a:gd name="T7" fmla="*/ 32 h 35"/>
                  <a:gd name="T8" fmla="*/ 7 w 14"/>
                  <a:gd name="T9" fmla="*/ 34 h 35"/>
                  <a:gd name="T10" fmla="*/ 10 w 14"/>
                  <a:gd name="T11" fmla="*/ 32 h 35"/>
                  <a:gd name="T12" fmla="*/ 11 w 14"/>
                  <a:gd name="T13" fmla="*/ 28 h 35"/>
                  <a:gd name="T14" fmla="*/ 12 w 14"/>
                  <a:gd name="T15" fmla="*/ 23 h 35"/>
                  <a:gd name="T16" fmla="*/ 13 w 14"/>
                  <a:gd name="T17" fmla="*/ 17 h 35"/>
                  <a:gd name="T18" fmla="*/ 12 w 14"/>
                  <a:gd name="T19" fmla="*/ 11 h 35"/>
                  <a:gd name="T20" fmla="*/ 11 w 14"/>
                  <a:gd name="T21" fmla="*/ 5 h 35"/>
                  <a:gd name="T22" fmla="*/ 10 w 14"/>
                  <a:gd name="T23" fmla="*/ 2 h 35"/>
                  <a:gd name="T24" fmla="*/ 7 w 14"/>
                  <a:gd name="T25" fmla="*/ 0 h 35"/>
                  <a:gd name="T26" fmla="*/ 5 w 14"/>
                  <a:gd name="T27" fmla="*/ 2 h 35"/>
                  <a:gd name="T28" fmla="*/ 2 w 14"/>
                  <a:gd name="T29" fmla="*/ 5 h 35"/>
                  <a:gd name="T30" fmla="*/ 1 w 14"/>
                  <a:gd name="T31" fmla="*/ 11 h 35"/>
                  <a:gd name="T32" fmla="*/ 0 w 14"/>
                  <a:gd name="T33" fmla="*/ 1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35"/>
                  <a:gd name="T53" fmla="*/ 14 w 1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35">
                    <a:moveTo>
                      <a:pt x="0" y="17"/>
                    </a:moveTo>
                    <a:lnTo>
                      <a:pt x="1" y="23"/>
                    </a:lnTo>
                    <a:lnTo>
                      <a:pt x="2" y="28"/>
                    </a:lnTo>
                    <a:lnTo>
                      <a:pt x="5" y="32"/>
                    </a:lnTo>
                    <a:lnTo>
                      <a:pt x="7" y="34"/>
                    </a:lnTo>
                    <a:lnTo>
                      <a:pt x="10" y="32"/>
                    </a:lnTo>
                    <a:lnTo>
                      <a:pt x="11" y="28"/>
                    </a:lnTo>
                    <a:lnTo>
                      <a:pt x="12" y="23"/>
                    </a:lnTo>
                    <a:lnTo>
                      <a:pt x="13" y="17"/>
                    </a:lnTo>
                    <a:lnTo>
                      <a:pt x="12" y="11"/>
                    </a:lnTo>
                    <a:lnTo>
                      <a:pt x="11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8" name="Freeform 94"/>
              <p:cNvSpPr>
                <a:spLocks/>
              </p:cNvSpPr>
              <p:nvPr/>
            </p:nvSpPr>
            <p:spPr bwMode="auto">
              <a:xfrm>
                <a:off x="3067" y="2772"/>
                <a:ext cx="9" cy="49"/>
              </a:xfrm>
              <a:custGeom>
                <a:avLst/>
                <a:gdLst>
                  <a:gd name="T0" fmla="*/ 0 w 9"/>
                  <a:gd name="T1" fmla="*/ 24 h 49"/>
                  <a:gd name="T2" fmla="*/ 1 w 9"/>
                  <a:gd name="T3" fmla="*/ 35 h 49"/>
                  <a:gd name="T4" fmla="*/ 1 w 9"/>
                  <a:gd name="T5" fmla="*/ 42 h 49"/>
                  <a:gd name="T6" fmla="*/ 3 w 9"/>
                  <a:gd name="T7" fmla="*/ 46 h 49"/>
                  <a:gd name="T8" fmla="*/ 5 w 9"/>
                  <a:gd name="T9" fmla="*/ 48 h 49"/>
                  <a:gd name="T10" fmla="*/ 6 w 9"/>
                  <a:gd name="T11" fmla="*/ 46 h 49"/>
                  <a:gd name="T12" fmla="*/ 7 w 9"/>
                  <a:gd name="T13" fmla="*/ 42 h 49"/>
                  <a:gd name="T14" fmla="*/ 8 w 9"/>
                  <a:gd name="T15" fmla="*/ 35 h 49"/>
                  <a:gd name="T16" fmla="*/ 8 w 9"/>
                  <a:gd name="T17" fmla="*/ 24 h 49"/>
                  <a:gd name="T18" fmla="*/ 8 w 9"/>
                  <a:gd name="T19" fmla="*/ 13 h 49"/>
                  <a:gd name="T20" fmla="*/ 7 w 9"/>
                  <a:gd name="T21" fmla="*/ 6 h 49"/>
                  <a:gd name="T22" fmla="*/ 6 w 9"/>
                  <a:gd name="T23" fmla="*/ 2 h 49"/>
                  <a:gd name="T24" fmla="*/ 5 w 9"/>
                  <a:gd name="T25" fmla="*/ 0 h 49"/>
                  <a:gd name="T26" fmla="*/ 3 w 9"/>
                  <a:gd name="T27" fmla="*/ 2 h 49"/>
                  <a:gd name="T28" fmla="*/ 1 w 9"/>
                  <a:gd name="T29" fmla="*/ 6 h 49"/>
                  <a:gd name="T30" fmla="*/ 1 w 9"/>
                  <a:gd name="T31" fmla="*/ 13 h 49"/>
                  <a:gd name="T32" fmla="*/ 0 w 9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9"/>
                  <a:gd name="T53" fmla="*/ 9 w 9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9">
                    <a:moveTo>
                      <a:pt x="0" y="24"/>
                    </a:moveTo>
                    <a:lnTo>
                      <a:pt x="1" y="35"/>
                    </a:lnTo>
                    <a:lnTo>
                      <a:pt x="1" y="42"/>
                    </a:lnTo>
                    <a:lnTo>
                      <a:pt x="3" y="46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7" y="42"/>
                    </a:lnTo>
                    <a:lnTo>
                      <a:pt x="8" y="35"/>
                    </a:lnTo>
                    <a:lnTo>
                      <a:pt x="8" y="24"/>
                    </a:lnTo>
                    <a:lnTo>
                      <a:pt x="8" y="13"/>
                    </a:lnTo>
                    <a:lnTo>
                      <a:pt x="7" y="6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1" y="13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9" name="Freeform 95"/>
              <p:cNvSpPr>
                <a:spLocks/>
              </p:cNvSpPr>
              <p:nvPr/>
            </p:nvSpPr>
            <p:spPr bwMode="auto">
              <a:xfrm>
                <a:off x="3121" y="3502"/>
                <a:ext cx="14" cy="41"/>
              </a:xfrm>
              <a:custGeom>
                <a:avLst/>
                <a:gdLst>
                  <a:gd name="T0" fmla="*/ 0 w 14"/>
                  <a:gd name="T1" fmla="*/ 16 h 41"/>
                  <a:gd name="T2" fmla="*/ 1 w 14"/>
                  <a:gd name="T3" fmla="*/ 27 h 41"/>
                  <a:gd name="T4" fmla="*/ 3 w 14"/>
                  <a:gd name="T5" fmla="*/ 34 h 41"/>
                  <a:gd name="T6" fmla="*/ 5 w 14"/>
                  <a:gd name="T7" fmla="*/ 38 h 41"/>
                  <a:gd name="T8" fmla="*/ 8 w 14"/>
                  <a:gd name="T9" fmla="*/ 40 h 41"/>
                  <a:gd name="T10" fmla="*/ 10 w 14"/>
                  <a:gd name="T11" fmla="*/ 38 h 41"/>
                  <a:gd name="T12" fmla="*/ 12 w 14"/>
                  <a:gd name="T13" fmla="*/ 34 h 41"/>
                  <a:gd name="T14" fmla="*/ 13 w 14"/>
                  <a:gd name="T15" fmla="*/ 27 h 41"/>
                  <a:gd name="T16" fmla="*/ 13 w 14"/>
                  <a:gd name="T17" fmla="*/ 16 h 41"/>
                  <a:gd name="T18" fmla="*/ 13 w 14"/>
                  <a:gd name="T19" fmla="*/ 10 h 41"/>
                  <a:gd name="T20" fmla="*/ 12 w 14"/>
                  <a:gd name="T21" fmla="*/ 5 h 41"/>
                  <a:gd name="T22" fmla="*/ 10 w 14"/>
                  <a:gd name="T23" fmla="*/ 2 h 41"/>
                  <a:gd name="T24" fmla="*/ 8 w 14"/>
                  <a:gd name="T25" fmla="*/ 0 h 41"/>
                  <a:gd name="T26" fmla="*/ 5 w 14"/>
                  <a:gd name="T27" fmla="*/ 2 h 41"/>
                  <a:gd name="T28" fmla="*/ 3 w 14"/>
                  <a:gd name="T29" fmla="*/ 5 h 41"/>
                  <a:gd name="T30" fmla="*/ 1 w 14"/>
                  <a:gd name="T31" fmla="*/ 10 h 41"/>
                  <a:gd name="T32" fmla="*/ 0 w 14"/>
                  <a:gd name="T33" fmla="*/ 16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41"/>
                  <a:gd name="T53" fmla="*/ 14 w 14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41">
                    <a:moveTo>
                      <a:pt x="0" y="16"/>
                    </a:moveTo>
                    <a:lnTo>
                      <a:pt x="1" y="27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0" y="38"/>
                    </a:lnTo>
                    <a:lnTo>
                      <a:pt x="12" y="34"/>
                    </a:lnTo>
                    <a:lnTo>
                      <a:pt x="13" y="27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0" name="Freeform 96"/>
              <p:cNvSpPr>
                <a:spLocks/>
              </p:cNvSpPr>
              <p:nvPr/>
            </p:nvSpPr>
            <p:spPr bwMode="auto">
              <a:xfrm>
                <a:off x="3116" y="2553"/>
                <a:ext cx="5" cy="41"/>
              </a:xfrm>
              <a:custGeom>
                <a:avLst/>
                <a:gdLst>
                  <a:gd name="T0" fmla="*/ 0 w 5"/>
                  <a:gd name="T1" fmla="*/ 16 h 41"/>
                  <a:gd name="T2" fmla="*/ 1 w 5"/>
                  <a:gd name="T3" fmla="*/ 27 h 41"/>
                  <a:gd name="T4" fmla="*/ 1 w 5"/>
                  <a:gd name="T5" fmla="*/ 34 h 41"/>
                  <a:gd name="T6" fmla="*/ 2 w 5"/>
                  <a:gd name="T7" fmla="*/ 39 h 41"/>
                  <a:gd name="T8" fmla="*/ 2 w 5"/>
                  <a:gd name="T9" fmla="*/ 40 h 41"/>
                  <a:gd name="T10" fmla="*/ 2 w 5"/>
                  <a:gd name="T11" fmla="*/ 38 h 41"/>
                  <a:gd name="T12" fmla="*/ 3 w 5"/>
                  <a:gd name="T13" fmla="*/ 31 h 41"/>
                  <a:gd name="T14" fmla="*/ 4 w 5"/>
                  <a:gd name="T15" fmla="*/ 23 h 41"/>
                  <a:gd name="T16" fmla="*/ 4 w 5"/>
                  <a:gd name="T17" fmla="*/ 16 h 41"/>
                  <a:gd name="T18" fmla="*/ 2 w 5"/>
                  <a:gd name="T19" fmla="*/ 0 h 41"/>
                  <a:gd name="T20" fmla="*/ 2 w 5"/>
                  <a:gd name="T21" fmla="*/ 1 h 41"/>
                  <a:gd name="T22" fmla="*/ 1 w 5"/>
                  <a:gd name="T23" fmla="*/ 5 h 41"/>
                  <a:gd name="T24" fmla="*/ 1 w 5"/>
                  <a:gd name="T25" fmla="*/ 11 h 41"/>
                  <a:gd name="T26" fmla="*/ 0 w 5"/>
                  <a:gd name="T27" fmla="*/ 16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1"/>
                  <a:gd name="T44" fmla="*/ 5 w 5"/>
                  <a:gd name="T45" fmla="*/ 41 h 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1">
                    <a:moveTo>
                      <a:pt x="0" y="16"/>
                    </a:moveTo>
                    <a:lnTo>
                      <a:pt x="1" y="27"/>
                    </a:lnTo>
                    <a:lnTo>
                      <a:pt x="1" y="34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3" y="31"/>
                    </a:lnTo>
                    <a:lnTo>
                      <a:pt x="4" y="23"/>
                    </a:lnTo>
                    <a:lnTo>
                      <a:pt x="4" y="16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1" name="Freeform 97"/>
              <p:cNvSpPr>
                <a:spLocks/>
              </p:cNvSpPr>
              <p:nvPr/>
            </p:nvSpPr>
            <p:spPr bwMode="auto">
              <a:xfrm>
                <a:off x="3037" y="2301"/>
                <a:ext cx="10" cy="50"/>
              </a:xfrm>
              <a:custGeom>
                <a:avLst/>
                <a:gdLst>
                  <a:gd name="T0" fmla="*/ 0 w 10"/>
                  <a:gd name="T1" fmla="*/ 25 h 50"/>
                  <a:gd name="T2" fmla="*/ 0 w 10"/>
                  <a:gd name="T3" fmla="*/ 36 h 50"/>
                  <a:gd name="T4" fmla="*/ 1 w 10"/>
                  <a:gd name="T5" fmla="*/ 43 h 50"/>
                  <a:gd name="T6" fmla="*/ 2 w 10"/>
                  <a:gd name="T7" fmla="*/ 47 h 50"/>
                  <a:gd name="T8" fmla="*/ 5 w 10"/>
                  <a:gd name="T9" fmla="*/ 49 h 50"/>
                  <a:gd name="T10" fmla="*/ 6 w 10"/>
                  <a:gd name="T11" fmla="*/ 47 h 50"/>
                  <a:gd name="T12" fmla="*/ 8 w 10"/>
                  <a:gd name="T13" fmla="*/ 43 h 50"/>
                  <a:gd name="T14" fmla="*/ 8 w 10"/>
                  <a:gd name="T15" fmla="*/ 36 h 50"/>
                  <a:gd name="T16" fmla="*/ 9 w 10"/>
                  <a:gd name="T17" fmla="*/ 25 h 50"/>
                  <a:gd name="T18" fmla="*/ 8 w 10"/>
                  <a:gd name="T19" fmla="*/ 14 h 50"/>
                  <a:gd name="T20" fmla="*/ 8 w 10"/>
                  <a:gd name="T21" fmla="*/ 6 h 50"/>
                  <a:gd name="T22" fmla="*/ 6 w 10"/>
                  <a:gd name="T23" fmla="*/ 2 h 50"/>
                  <a:gd name="T24" fmla="*/ 5 w 10"/>
                  <a:gd name="T25" fmla="*/ 0 h 50"/>
                  <a:gd name="T26" fmla="*/ 2 w 10"/>
                  <a:gd name="T27" fmla="*/ 2 h 50"/>
                  <a:gd name="T28" fmla="*/ 1 w 10"/>
                  <a:gd name="T29" fmla="*/ 6 h 50"/>
                  <a:gd name="T30" fmla="*/ 0 w 10"/>
                  <a:gd name="T31" fmla="*/ 14 h 50"/>
                  <a:gd name="T32" fmla="*/ 0 w 10"/>
                  <a:gd name="T33" fmla="*/ 25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50"/>
                  <a:gd name="T53" fmla="*/ 10 w 1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50">
                    <a:moveTo>
                      <a:pt x="0" y="25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2" y="47"/>
                    </a:lnTo>
                    <a:lnTo>
                      <a:pt x="5" y="49"/>
                    </a:lnTo>
                    <a:lnTo>
                      <a:pt x="6" y="47"/>
                    </a:lnTo>
                    <a:lnTo>
                      <a:pt x="8" y="43"/>
                    </a:lnTo>
                    <a:lnTo>
                      <a:pt x="8" y="36"/>
                    </a:lnTo>
                    <a:lnTo>
                      <a:pt x="9" y="25"/>
                    </a:lnTo>
                    <a:lnTo>
                      <a:pt x="8" y="14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6"/>
                    </a:lnTo>
                    <a:lnTo>
                      <a:pt x="0" y="14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2" name="Freeform 98"/>
              <p:cNvSpPr>
                <a:spLocks/>
              </p:cNvSpPr>
              <p:nvPr/>
            </p:nvSpPr>
            <p:spPr bwMode="auto">
              <a:xfrm>
                <a:off x="3145" y="4005"/>
                <a:ext cx="4" cy="34"/>
              </a:xfrm>
              <a:custGeom>
                <a:avLst/>
                <a:gdLst>
                  <a:gd name="T0" fmla="*/ 0 w 4"/>
                  <a:gd name="T1" fmla="*/ 16 h 34"/>
                  <a:gd name="T2" fmla="*/ 0 w 4"/>
                  <a:gd name="T3" fmla="*/ 19 h 34"/>
                  <a:gd name="T4" fmla="*/ 1 w 4"/>
                  <a:gd name="T5" fmla="*/ 24 h 34"/>
                  <a:gd name="T6" fmla="*/ 1 w 4"/>
                  <a:gd name="T7" fmla="*/ 30 h 34"/>
                  <a:gd name="T8" fmla="*/ 1 w 4"/>
                  <a:gd name="T9" fmla="*/ 33 h 34"/>
                  <a:gd name="T10" fmla="*/ 1 w 4"/>
                  <a:gd name="T11" fmla="*/ 31 h 34"/>
                  <a:gd name="T12" fmla="*/ 3 w 4"/>
                  <a:gd name="T13" fmla="*/ 27 h 34"/>
                  <a:gd name="T14" fmla="*/ 3 w 4"/>
                  <a:gd name="T15" fmla="*/ 23 h 34"/>
                  <a:gd name="T16" fmla="*/ 3 w 4"/>
                  <a:gd name="T17" fmla="*/ 16 h 34"/>
                  <a:gd name="T18" fmla="*/ 3 w 4"/>
                  <a:gd name="T19" fmla="*/ 10 h 34"/>
                  <a:gd name="T20" fmla="*/ 3 w 4"/>
                  <a:gd name="T21" fmla="*/ 5 h 34"/>
                  <a:gd name="T22" fmla="*/ 1 w 4"/>
                  <a:gd name="T23" fmla="*/ 1 h 34"/>
                  <a:gd name="T24" fmla="*/ 1 w 4"/>
                  <a:gd name="T25" fmla="*/ 0 h 34"/>
                  <a:gd name="T26" fmla="*/ 0 w 4"/>
                  <a:gd name="T27" fmla="*/ 16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34"/>
                  <a:gd name="T44" fmla="*/ 4 w 4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34">
                    <a:moveTo>
                      <a:pt x="0" y="16"/>
                    </a:moveTo>
                    <a:lnTo>
                      <a:pt x="0" y="19"/>
                    </a:lnTo>
                    <a:lnTo>
                      <a:pt x="1" y="24"/>
                    </a:lnTo>
                    <a:lnTo>
                      <a:pt x="1" y="30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3" y="16"/>
                    </a:lnTo>
                    <a:lnTo>
                      <a:pt x="3" y="10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3" name="Freeform 99"/>
              <p:cNvSpPr>
                <a:spLocks/>
              </p:cNvSpPr>
              <p:nvPr/>
            </p:nvSpPr>
            <p:spPr bwMode="auto">
              <a:xfrm>
                <a:off x="3176" y="2829"/>
                <a:ext cx="16" cy="49"/>
              </a:xfrm>
              <a:custGeom>
                <a:avLst/>
                <a:gdLst>
                  <a:gd name="T0" fmla="*/ 0 w 16"/>
                  <a:gd name="T1" fmla="*/ 24 h 49"/>
                  <a:gd name="T2" fmla="*/ 1 w 16"/>
                  <a:gd name="T3" fmla="*/ 35 h 49"/>
                  <a:gd name="T4" fmla="*/ 3 w 16"/>
                  <a:gd name="T5" fmla="*/ 42 h 49"/>
                  <a:gd name="T6" fmla="*/ 5 w 16"/>
                  <a:gd name="T7" fmla="*/ 46 h 49"/>
                  <a:gd name="T8" fmla="*/ 7 w 16"/>
                  <a:gd name="T9" fmla="*/ 48 h 49"/>
                  <a:gd name="T10" fmla="*/ 10 w 16"/>
                  <a:gd name="T11" fmla="*/ 46 h 49"/>
                  <a:gd name="T12" fmla="*/ 13 w 16"/>
                  <a:gd name="T13" fmla="*/ 42 h 49"/>
                  <a:gd name="T14" fmla="*/ 14 w 16"/>
                  <a:gd name="T15" fmla="*/ 35 h 49"/>
                  <a:gd name="T16" fmla="*/ 15 w 16"/>
                  <a:gd name="T17" fmla="*/ 24 h 49"/>
                  <a:gd name="T18" fmla="*/ 14 w 16"/>
                  <a:gd name="T19" fmla="*/ 14 h 49"/>
                  <a:gd name="T20" fmla="*/ 13 w 16"/>
                  <a:gd name="T21" fmla="*/ 6 h 49"/>
                  <a:gd name="T22" fmla="*/ 10 w 16"/>
                  <a:gd name="T23" fmla="*/ 1 h 49"/>
                  <a:gd name="T24" fmla="*/ 7 w 16"/>
                  <a:gd name="T25" fmla="*/ 0 h 49"/>
                  <a:gd name="T26" fmla="*/ 5 w 16"/>
                  <a:gd name="T27" fmla="*/ 1 h 49"/>
                  <a:gd name="T28" fmla="*/ 3 w 16"/>
                  <a:gd name="T29" fmla="*/ 6 h 49"/>
                  <a:gd name="T30" fmla="*/ 1 w 16"/>
                  <a:gd name="T31" fmla="*/ 14 h 49"/>
                  <a:gd name="T32" fmla="*/ 0 w 16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49"/>
                  <a:gd name="T53" fmla="*/ 16 w 16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49">
                    <a:moveTo>
                      <a:pt x="0" y="24"/>
                    </a:moveTo>
                    <a:lnTo>
                      <a:pt x="1" y="35"/>
                    </a:lnTo>
                    <a:lnTo>
                      <a:pt x="3" y="42"/>
                    </a:lnTo>
                    <a:lnTo>
                      <a:pt x="5" y="46"/>
                    </a:lnTo>
                    <a:lnTo>
                      <a:pt x="7" y="48"/>
                    </a:lnTo>
                    <a:lnTo>
                      <a:pt x="10" y="46"/>
                    </a:lnTo>
                    <a:lnTo>
                      <a:pt x="13" y="42"/>
                    </a:lnTo>
                    <a:lnTo>
                      <a:pt x="14" y="35"/>
                    </a:lnTo>
                    <a:lnTo>
                      <a:pt x="15" y="24"/>
                    </a:lnTo>
                    <a:lnTo>
                      <a:pt x="14" y="14"/>
                    </a:lnTo>
                    <a:lnTo>
                      <a:pt x="13" y="6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6"/>
                    </a:lnTo>
                    <a:lnTo>
                      <a:pt x="1" y="14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4" name="Freeform 100"/>
              <p:cNvSpPr>
                <a:spLocks/>
              </p:cNvSpPr>
              <p:nvPr/>
            </p:nvSpPr>
            <p:spPr bwMode="auto">
              <a:xfrm>
                <a:off x="3386" y="3051"/>
                <a:ext cx="14" cy="35"/>
              </a:xfrm>
              <a:custGeom>
                <a:avLst/>
                <a:gdLst>
                  <a:gd name="T0" fmla="*/ 13 w 14"/>
                  <a:gd name="T1" fmla="*/ 17 h 35"/>
                  <a:gd name="T2" fmla="*/ 12 w 14"/>
                  <a:gd name="T3" fmla="*/ 23 h 35"/>
                  <a:gd name="T4" fmla="*/ 11 w 14"/>
                  <a:gd name="T5" fmla="*/ 29 h 35"/>
                  <a:gd name="T6" fmla="*/ 8 w 14"/>
                  <a:gd name="T7" fmla="*/ 32 h 35"/>
                  <a:gd name="T8" fmla="*/ 5 w 14"/>
                  <a:gd name="T9" fmla="*/ 34 h 35"/>
                  <a:gd name="T10" fmla="*/ 3 w 14"/>
                  <a:gd name="T11" fmla="*/ 32 h 35"/>
                  <a:gd name="T12" fmla="*/ 1 w 14"/>
                  <a:gd name="T13" fmla="*/ 29 h 35"/>
                  <a:gd name="T14" fmla="*/ 0 w 14"/>
                  <a:gd name="T15" fmla="*/ 23 h 35"/>
                  <a:gd name="T16" fmla="*/ 0 w 14"/>
                  <a:gd name="T17" fmla="*/ 17 h 35"/>
                  <a:gd name="T18" fmla="*/ 0 w 14"/>
                  <a:gd name="T19" fmla="*/ 11 h 35"/>
                  <a:gd name="T20" fmla="*/ 1 w 14"/>
                  <a:gd name="T21" fmla="*/ 6 h 35"/>
                  <a:gd name="T22" fmla="*/ 3 w 14"/>
                  <a:gd name="T23" fmla="*/ 2 h 35"/>
                  <a:gd name="T24" fmla="*/ 5 w 14"/>
                  <a:gd name="T25" fmla="*/ 0 h 35"/>
                  <a:gd name="T26" fmla="*/ 8 w 14"/>
                  <a:gd name="T27" fmla="*/ 2 h 35"/>
                  <a:gd name="T28" fmla="*/ 11 w 14"/>
                  <a:gd name="T29" fmla="*/ 6 h 35"/>
                  <a:gd name="T30" fmla="*/ 12 w 14"/>
                  <a:gd name="T31" fmla="*/ 11 h 35"/>
                  <a:gd name="T32" fmla="*/ 13 w 14"/>
                  <a:gd name="T33" fmla="*/ 1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35"/>
                  <a:gd name="T53" fmla="*/ 14 w 1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35">
                    <a:moveTo>
                      <a:pt x="13" y="17"/>
                    </a:moveTo>
                    <a:lnTo>
                      <a:pt x="12" y="23"/>
                    </a:lnTo>
                    <a:lnTo>
                      <a:pt x="11" y="29"/>
                    </a:lnTo>
                    <a:lnTo>
                      <a:pt x="8" y="32"/>
                    </a:lnTo>
                    <a:lnTo>
                      <a:pt x="5" y="34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11" y="6"/>
                    </a:lnTo>
                    <a:lnTo>
                      <a:pt x="12" y="11"/>
                    </a:lnTo>
                    <a:lnTo>
                      <a:pt x="13" y="17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5" name="Freeform 101"/>
              <p:cNvSpPr>
                <a:spLocks/>
              </p:cNvSpPr>
              <p:nvPr/>
            </p:nvSpPr>
            <p:spPr bwMode="auto">
              <a:xfrm>
                <a:off x="3416" y="2769"/>
                <a:ext cx="10" cy="48"/>
              </a:xfrm>
              <a:custGeom>
                <a:avLst/>
                <a:gdLst>
                  <a:gd name="T0" fmla="*/ 9 w 10"/>
                  <a:gd name="T1" fmla="*/ 23 h 48"/>
                  <a:gd name="T2" fmla="*/ 8 w 10"/>
                  <a:gd name="T3" fmla="*/ 34 h 48"/>
                  <a:gd name="T4" fmla="*/ 8 w 10"/>
                  <a:gd name="T5" fmla="*/ 42 h 48"/>
                  <a:gd name="T6" fmla="*/ 6 w 10"/>
                  <a:gd name="T7" fmla="*/ 46 h 48"/>
                  <a:gd name="T8" fmla="*/ 3 w 10"/>
                  <a:gd name="T9" fmla="*/ 47 h 48"/>
                  <a:gd name="T10" fmla="*/ 2 w 10"/>
                  <a:gd name="T11" fmla="*/ 46 h 48"/>
                  <a:gd name="T12" fmla="*/ 1 w 10"/>
                  <a:gd name="T13" fmla="*/ 42 h 48"/>
                  <a:gd name="T14" fmla="*/ 1 w 10"/>
                  <a:gd name="T15" fmla="*/ 34 h 48"/>
                  <a:gd name="T16" fmla="*/ 0 w 10"/>
                  <a:gd name="T17" fmla="*/ 23 h 48"/>
                  <a:gd name="T18" fmla="*/ 1 w 10"/>
                  <a:gd name="T19" fmla="*/ 12 h 48"/>
                  <a:gd name="T20" fmla="*/ 1 w 10"/>
                  <a:gd name="T21" fmla="*/ 5 h 48"/>
                  <a:gd name="T22" fmla="*/ 2 w 10"/>
                  <a:gd name="T23" fmla="*/ 1 h 48"/>
                  <a:gd name="T24" fmla="*/ 3 w 10"/>
                  <a:gd name="T25" fmla="*/ 0 h 48"/>
                  <a:gd name="T26" fmla="*/ 6 w 10"/>
                  <a:gd name="T27" fmla="*/ 1 h 48"/>
                  <a:gd name="T28" fmla="*/ 8 w 10"/>
                  <a:gd name="T29" fmla="*/ 5 h 48"/>
                  <a:gd name="T30" fmla="*/ 8 w 10"/>
                  <a:gd name="T31" fmla="*/ 12 h 48"/>
                  <a:gd name="T32" fmla="*/ 9 w 10"/>
                  <a:gd name="T33" fmla="*/ 23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48"/>
                  <a:gd name="T53" fmla="*/ 10 w 1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48">
                    <a:moveTo>
                      <a:pt x="9" y="23"/>
                    </a:moveTo>
                    <a:lnTo>
                      <a:pt x="8" y="34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3" y="47"/>
                    </a:lnTo>
                    <a:lnTo>
                      <a:pt x="2" y="46"/>
                    </a:lnTo>
                    <a:lnTo>
                      <a:pt x="1" y="42"/>
                    </a:lnTo>
                    <a:lnTo>
                      <a:pt x="1" y="34"/>
                    </a:lnTo>
                    <a:lnTo>
                      <a:pt x="0" y="23"/>
                    </a:lnTo>
                    <a:lnTo>
                      <a:pt x="1" y="12"/>
                    </a:lnTo>
                    <a:lnTo>
                      <a:pt x="1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8" y="5"/>
                    </a:lnTo>
                    <a:lnTo>
                      <a:pt x="8" y="12"/>
                    </a:lnTo>
                    <a:lnTo>
                      <a:pt x="9" y="23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6" name="Freeform 102"/>
              <p:cNvSpPr>
                <a:spLocks/>
              </p:cNvSpPr>
              <p:nvPr/>
            </p:nvSpPr>
            <p:spPr bwMode="auto">
              <a:xfrm>
                <a:off x="3358" y="3498"/>
                <a:ext cx="13" cy="42"/>
              </a:xfrm>
              <a:custGeom>
                <a:avLst/>
                <a:gdLst>
                  <a:gd name="T0" fmla="*/ 12 w 13"/>
                  <a:gd name="T1" fmla="*/ 16 h 42"/>
                  <a:gd name="T2" fmla="*/ 12 w 13"/>
                  <a:gd name="T3" fmla="*/ 27 h 42"/>
                  <a:gd name="T4" fmla="*/ 10 w 13"/>
                  <a:gd name="T5" fmla="*/ 35 h 42"/>
                  <a:gd name="T6" fmla="*/ 8 w 13"/>
                  <a:gd name="T7" fmla="*/ 40 h 42"/>
                  <a:gd name="T8" fmla="*/ 5 w 13"/>
                  <a:gd name="T9" fmla="*/ 41 h 42"/>
                  <a:gd name="T10" fmla="*/ 3 w 13"/>
                  <a:gd name="T11" fmla="*/ 40 h 42"/>
                  <a:gd name="T12" fmla="*/ 1 w 13"/>
                  <a:gd name="T13" fmla="*/ 35 h 42"/>
                  <a:gd name="T14" fmla="*/ 0 w 13"/>
                  <a:gd name="T15" fmla="*/ 27 h 42"/>
                  <a:gd name="T16" fmla="*/ 0 w 13"/>
                  <a:gd name="T17" fmla="*/ 16 h 42"/>
                  <a:gd name="T18" fmla="*/ 0 w 13"/>
                  <a:gd name="T19" fmla="*/ 10 h 42"/>
                  <a:gd name="T20" fmla="*/ 1 w 13"/>
                  <a:gd name="T21" fmla="*/ 5 h 42"/>
                  <a:gd name="T22" fmla="*/ 3 w 13"/>
                  <a:gd name="T23" fmla="*/ 1 h 42"/>
                  <a:gd name="T24" fmla="*/ 5 w 13"/>
                  <a:gd name="T25" fmla="*/ 0 h 42"/>
                  <a:gd name="T26" fmla="*/ 8 w 13"/>
                  <a:gd name="T27" fmla="*/ 1 h 42"/>
                  <a:gd name="T28" fmla="*/ 10 w 13"/>
                  <a:gd name="T29" fmla="*/ 5 h 42"/>
                  <a:gd name="T30" fmla="*/ 12 w 13"/>
                  <a:gd name="T31" fmla="*/ 10 h 42"/>
                  <a:gd name="T32" fmla="*/ 12 w 13"/>
                  <a:gd name="T33" fmla="*/ 16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42"/>
                  <a:gd name="T53" fmla="*/ 13 w 1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42">
                    <a:moveTo>
                      <a:pt x="12" y="16"/>
                    </a:moveTo>
                    <a:lnTo>
                      <a:pt x="12" y="27"/>
                    </a:lnTo>
                    <a:lnTo>
                      <a:pt x="10" y="35"/>
                    </a:lnTo>
                    <a:lnTo>
                      <a:pt x="8" y="40"/>
                    </a:lnTo>
                    <a:lnTo>
                      <a:pt x="5" y="41"/>
                    </a:lnTo>
                    <a:lnTo>
                      <a:pt x="3" y="40"/>
                    </a:lnTo>
                    <a:lnTo>
                      <a:pt x="1" y="35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10" y="5"/>
                    </a:lnTo>
                    <a:lnTo>
                      <a:pt x="12" y="10"/>
                    </a:lnTo>
                    <a:lnTo>
                      <a:pt x="12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7" name="Freeform 103"/>
              <p:cNvSpPr>
                <a:spLocks/>
              </p:cNvSpPr>
              <p:nvPr/>
            </p:nvSpPr>
            <p:spPr bwMode="auto">
              <a:xfrm>
                <a:off x="3268" y="2374"/>
                <a:ext cx="10" cy="42"/>
              </a:xfrm>
              <a:custGeom>
                <a:avLst/>
                <a:gdLst>
                  <a:gd name="T0" fmla="*/ 0 w 10"/>
                  <a:gd name="T1" fmla="*/ 24 h 42"/>
                  <a:gd name="T2" fmla="*/ 1 w 10"/>
                  <a:gd name="T3" fmla="*/ 30 h 42"/>
                  <a:gd name="T4" fmla="*/ 2 w 10"/>
                  <a:gd name="T5" fmla="*/ 36 h 42"/>
                  <a:gd name="T6" fmla="*/ 3 w 10"/>
                  <a:gd name="T7" fmla="*/ 39 h 42"/>
                  <a:gd name="T8" fmla="*/ 6 w 10"/>
                  <a:gd name="T9" fmla="*/ 41 h 42"/>
                  <a:gd name="T10" fmla="*/ 7 w 10"/>
                  <a:gd name="T11" fmla="*/ 39 h 42"/>
                  <a:gd name="T12" fmla="*/ 8 w 10"/>
                  <a:gd name="T13" fmla="*/ 36 h 42"/>
                  <a:gd name="T14" fmla="*/ 9 w 10"/>
                  <a:gd name="T15" fmla="*/ 30 h 42"/>
                  <a:gd name="T16" fmla="*/ 9 w 10"/>
                  <a:gd name="T17" fmla="*/ 24 h 42"/>
                  <a:gd name="T18" fmla="*/ 9 w 10"/>
                  <a:gd name="T19" fmla="*/ 14 h 42"/>
                  <a:gd name="T20" fmla="*/ 8 w 10"/>
                  <a:gd name="T21" fmla="*/ 6 h 42"/>
                  <a:gd name="T22" fmla="*/ 7 w 10"/>
                  <a:gd name="T23" fmla="*/ 2 h 42"/>
                  <a:gd name="T24" fmla="*/ 6 w 10"/>
                  <a:gd name="T25" fmla="*/ 0 h 42"/>
                  <a:gd name="T26" fmla="*/ 3 w 10"/>
                  <a:gd name="T27" fmla="*/ 2 h 42"/>
                  <a:gd name="T28" fmla="*/ 2 w 10"/>
                  <a:gd name="T29" fmla="*/ 6 h 42"/>
                  <a:gd name="T30" fmla="*/ 1 w 10"/>
                  <a:gd name="T31" fmla="*/ 14 h 42"/>
                  <a:gd name="T32" fmla="*/ 0 w 10"/>
                  <a:gd name="T33" fmla="*/ 24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42"/>
                  <a:gd name="T53" fmla="*/ 10 w 10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42">
                    <a:moveTo>
                      <a:pt x="0" y="24"/>
                    </a:moveTo>
                    <a:lnTo>
                      <a:pt x="1" y="30"/>
                    </a:lnTo>
                    <a:lnTo>
                      <a:pt x="2" y="36"/>
                    </a:lnTo>
                    <a:lnTo>
                      <a:pt x="3" y="39"/>
                    </a:lnTo>
                    <a:lnTo>
                      <a:pt x="6" y="41"/>
                    </a:lnTo>
                    <a:lnTo>
                      <a:pt x="7" y="39"/>
                    </a:lnTo>
                    <a:lnTo>
                      <a:pt x="8" y="36"/>
                    </a:lnTo>
                    <a:lnTo>
                      <a:pt x="9" y="30"/>
                    </a:lnTo>
                    <a:lnTo>
                      <a:pt x="9" y="24"/>
                    </a:lnTo>
                    <a:lnTo>
                      <a:pt x="9" y="14"/>
                    </a:lnTo>
                    <a:lnTo>
                      <a:pt x="8" y="6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6"/>
                    </a:lnTo>
                    <a:lnTo>
                      <a:pt x="1" y="14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8" name="Freeform 104"/>
              <p:cNvSpPr>
                <a:spLocks/>
              </p:cNvSpPr>
              <p:nvPr/>
            </p:nvSpPr>
            <p:spPr bwMode="auto">
              <a:xfrm>
                <a:off x="3412" y="3582"/>
                <a:ext cx="13" cy="43"/>
              </a:xfrm>
              <a:custGeom>
                <a:avLst/>
                <a:gdLst>
                  <a:gd name="T0" fmla="*/ 0 w 13"/>
                  <a:gd name="T1" fmla="*/ 26 h 43"/>
                  <a:gd name="T2" fmla="*/ 0 w 13"/>
                  <a:gd name="T3" fmla="*/ 31 h 43"/>
                  <a:gd name="T4" fmla="*/ 2 w 13"/>
                  <a:gd name="T5" fmla="*/ 37 h 43"/>
                  <a:gd name="T6" fmla="*/ 4 w 13"/>
                  <a:gd name="T7" fmla="*/ 40 h 43"/>
                  <a:gd name="T8" fmla="*/ 7 w 13"/>
                  <a:gd name="T9" fmla="*/ 42 h 43"/>
                  <a:gd name="T10" fmla="*/ 9 w 13"/>
                  <a:gd name="T11" fmla="*/ 40 h 43"/>
                  <a:gd name="T12" fmla="*/ 11 w 13"/>
                  <a:gd name="T13" fmla="*/ 37 h 43"/>
                  <a:gd name="T14" fmla="*/ 12 w 13"/>
                  <a:gd name="T15" fmla="*/ 31 h 43"/>
                  <a:gd name="T16" fmla="*/ 12 w 13"/>
                  <a:gd name="T17" fmla="*/ 26 h 43"/>
                  <a:gd name="T18" fmla="*/ 12 w 13"/>
                  <a:gd name="T19" fmla="*/ 15 h 43"/>
                  <a:gd name="T20" fmla="*/ 11 w 13"/>
                  <a:gd name="T21" fmla="*/ 7 h 43"/>
                  <a:gd name="T22" fmla="*/ 9 w 13"/>
                  <a:gd name="T23" fmla="*/ 2 h 43"/>
                  <a:gd name="T24" fmla="*/ 7 w 13"/>
                  <a:gd name="T25" fmla="*/ 0 h 43"/>
                  <a:gd name="T26" fmla="*/ 4 w 13"/>
                  <a:gd name="T27" fmla="*/ 2 h 43"/>
                  <a:gd name="T28" fmla="*/ 2 w 13"/>
                  <a:gd name="T29" fmla="*/ 7 h 43"/>
                  <a:gd name="T30" fmla="*/ 0 w 13"/>
                  <a:gd name="T31" fmla="*/ 15 h 43"/>
                  <a:gd name="T32" fmla="*/ 0 w 13"/>
                  <a:gd name="T33" fmla="*/ 26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43"/>
                  <a:gd name="T53" fmla="*/ 13 w 1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43">
                    <a:moveTo>
                      <a:pt x="0" y="26"/>
                    </a:moveTo>
                    <a:lnTo>
                      <a:pt x="0" y="31"/>
                    </a:lnTo>
                    <a:lnTo>
                      <a:pt x="2" y="37"/>
                    </a:lnTo>
                    <a:lnTo>
                      <a:pt x="4" y="40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11" y="37"/>
                    </a:lnTo>
                    <a:lnTo>
                      <a:pt x="12" y="31"/>
                    </a:lnTo>
                    <a:lnTo>
                      <a:pt x="12" y="26"/>
                    </a:lnTo>
                    <a:lnTo>
                      <a:pt x="12" y="15"/>
                    </a:lnTo>
                    <a:lnTo>
                      <a:pt x="11" y="7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7"/>
                    </a:lnTo>
                    <a:lnTo>
                      <a:pt x="0" y="15"/>
                    </a:lnTo>
                    <a:lnTo>
                      <a:pt x="0" y="2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9" name="Freeform 105"/>
              <p:cNvSpPr>
                <a:spLocks/>
              </p:cNvSpPr>
              <p:nvPr/>
            </p:nvSpPr>
            <p:spPr bwMode="auto">
              <a:xfrm>
                <a:off x="3325" y="3120"/>
                <a:ext cx="13" cy="34"/>
              </a:xfrm>
              <a:custGeom>
                <a:avLst/>
                <a:gdLst>
                  <a:gd name="T0" fmla="*/ 0 w 13"/>
                  <a:gd name="T1" fmla="*/ 17 h 34"/>
                  <a:gd name="T2" fmla="*/ 1 w 13"/>
                  <a:gd name="T3" fmla="*/ 23 h 34"/>
                  <a:gd name="T4" fmla="*/ 1 w 13"/>
                  <a:gd name="T5" fmla="*/ 28 h 34"/>
                  <a:gd name="T6" fmla="*/ 3 w 13"/>
                  <a:gd name="T7" fmla="*/ 32 h 34"/>
                  <a:gd name="T8" fmla="*/ 5 w 13"/>
                  <a:gd name="T9" fmla="*/ 33 h 34"/>
                  <a:gd name="T10" fmla="*/ 8 w 13"/>
                  <a:gd name="T11" fmla="*/ 32 h 34"/>
                  <a:gd name="T12" fmla="*/ 10 w 13"/>
                  <a:gd name="T13" fmla="*/ 28 h 34"/>
                  <a:gd name="T14" fmla="*/ 12 w 13"/>
                  <a:gd name="T15" fmla="*/ 23 h 34"/>
                  <a:gd name="T16" fmla="*/ 12 w 13"/>
                  <a:gd name="T17" fmla="*/ 17 h 34"/>
                  <a:gd name="T18" fmla="*/ 12 w 13"/>
                  <a:gd name="T19" fmla="*/ 11 h 34"/>
                  <a:gd name="T20" fmla="*/ 10 w 13"/>
                  <a:gd name="T21" fmla="*/ 6 h 34"/>
                  <a:gd name="T22" fmla="*/ 8 w 13"/>
                  <a:gd name="T23" fmla="*/ 2 h 34"/>
                  <a:gd name="T24" fmla="*/ 5 w 13"/>
                  <a:gd name="T25" fmla="*/ 0 h 34"/>
                  <a:gd name="T26" fmla="*/ 3 w 13"/>
                  <a:gd name="T27" fmla="*/ 2 h 34"/>
                  <a:gd name="T28" fmla="*/ 1 w 13"/>
                  <a:gd name="T29" fmla="*/ 6 h 34"/>
                  <a:gd name="T30" fmla="*/ 1 w 13"/>
                  <a:gd name="T31" fmla="*/ 11 h 34"/>
                  <a:gd name="T32" fmla="*/ 0 w 13"/>
                  <a:gd name="T33" fmla="*/ 17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34"/>
                  <a:gd name="T53" fmla="*/ 13 w 13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34">
                    <a:moveTo>
                      <a:pt x="0" y="17"/>
                    </a:moveTo>
                    <a:lnTo>
                      <a:pt x="1" y="23"/>
                    </a:lnTo>
                    <a:lnTo>
                      <a:pt x="1" y="28"/>
                    </a:lnTo>
                    <a:lnTo>
                      <a:pt x="3" y="32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10" y="28"/>
                    </a:lnTo>
                    <a:lnTo>
                      <a:pt x="12" y="23"/>
                    </a:lnTo>
                    <a:lnTo>
                      <a:pt x="12" y="17"/>
                    </a:lnTo>
                    <a:lnTo>
                      <a:pt x="12" y="11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1" y="11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0" name="Freeform 106"/>
              <p:cNvSpPr>
                <a:spLocks/>
              </p:cNvSpPr>
              <p:nvPr/>
            </p:nvSpPr>
            <p:spPr bwMode="auto">
              <a:xfrm>
                <a:off x="3434" y="2504"/>
                <a:ext cx="10" cy="82"/>
              </a:xfrm>
              <a:custGeom>
                <a:avLst/>
                <a:gdLst>
                  <a:gd name="T0" fmla="*/ 0 w 10"/>
                  <a:gd name="T1" fmla="*/ 41 h 82"/>
                  <a:gd name="T2" fmla="*/ 1 w 10"/>
                  <a:gd name="T3" fmla="*/ 57 h 82"/>
                  <a:gd name="T4" fmla="*/ 1 w 10"/>
                  <a:gd name="T5" fmla="*/ 70 h 82"/>
                  <a:gd name="T6" fmla="*/ 3 w 10"/>
                  <a:gd name="T7" fmla="*/ 79 h 82"/>
                  <a:gd name="T8" fmla="*/ 4 w 10"/>
                  <a:gd name="T9" fmla="*/ 81 h 82"/>
                  <a:gd name="T10" fmla="*/ 7 w 10"/>
                  <a:gd name="T11" fmla="*/ 79 h 82"/>
                  <a:gd name="T12" fmla="*/ 8 w 10"/>
                  <a:gd name="T13" fmla="*/ 70 h 82"/>
                  <a:gd name="T14" fmla="*/ 9 w 10"/>
                  <a:gd name="T15" fmla="*/ 57 h 82"/>
                  <a:gd name="T16" fmla="*/ 9 w 10"/>
                  <a:gd name="T17" fmla="*/ 41 h 82"/>
                  <a:gd name="T18" fmla="*/ 9 w 10"/>
                  <a:gd name="T19" fmla="*/ 24 h 82"/>
                  <a:gd name="T20" fmla="*/ 8 w 10"/>
                  <a:gd name="T21" fmla="*/ 11 h 82"/>
                  <a:gd name="T22" fmla="*/ 7 w 10"/>
                  <a:gd name="T23" fmla="*/ 3 h 82"/>
                  <a:gd name="T24" fmla="*/ 4 w 10"/>
                  <a:gd name="T25" fmla="*/ 0 h 82"/>
                  <a:gd name="T26" fmla="*/ 3 w 10"/>
                  <a:gd name="T27" fmla="*/ 3 h 82"/>
                  <a:gd name="T28" fmla="*/ 1 w 10"/>
                  <a:gd name="T29" fmla="*/ 11 h 82"/>
                  <a:gd name="T30" fmla="*/ 1 w 10"/>
                  <a:gd name="T31" fmla="*/ 24 h 82"/>
                  <a:gd name="T32" fmla="*/ 0 w 10"/>
                  <a:gd name="T33" fmla="*/ 41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82"/>
                  <a:gd name="T53" fmla="*/ 10 w 10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82">
                    <a:moveTo>
                      <a:pt x="0" y="41"/>
                    </a:moveTo>
                    <a:lnTo>
                      <a:pt x="1" y="57"/>
                    </a:lnTo>
                    <a:lnTo>
                      <a:pt x="1" y="70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7" y="79"/>
                    </a:lnTo>
                    <a:lnTo>
                      <a:pt x="8" y="70"/>
                    </a:lnTo>
                    <a:lnTo>
                      <a:pt x="9" y="57"/>
                    </a:lnTo>
                    <a:lnTo>
                      <a:pt x="9" y="41"/>
                    </a:lnTo>
                    <a:lnTo>
                      <a:pt x="9" y="24"/>
                    </a:lnTo>
                    <a:lnTo>
                      <a:pt x="8" y="11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1" y="11"/>
                    </a:lnTo>
                    <a:lnTo>
                      <a:pt x="1" y="24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1" name="Freeform 107"/>
              <p:cNvSpPr>
                <a:spLocks/>
              </p:cNvSpPr>
              <p:nvPr/>
            </p:nvSpPr>
            <p:spPr bwMode="auto">
              <a:xfrm>
                <a:off x="3434" y="4086"/>
                <a:ext cx="5" cy="33"/>
              </a:xfrm>
              <a:custGeom>
                <a:avLst/>
                <a:gdLst>
                  <a:gd name="T0" fmla="*/ 0 w 5"/>
                  <a:gd name="T1" fmla="*/ 16 h 33"/>
                  <a:gd name="T2" fmla="*/ 1 w 5"/>
                  <a:gd name="T3" fmla="*/ 25 h 33"/>
                  <a:gd name="T4" fmla="*/ 1 w 5"/>
                  <a:gd name="T5" fmla="*/ 30 h 33"/>
                  <a:gd name="T6" fmla="*/ 2 w 5"/>
                  <a:gd name="T7" fmla="*/ 32 h 33"/>
                  <a:gd name="T8" fmla="*/ 3 w 5"/>
                  <a:gd name="T9" fmla="*/ 32 h 33"/>
                  <a:gd name="T10" fmla="*/ 3 w 5"/>
                  <a:gd name="T11" fmla="*/ 31 h 33"/>
                  <a:gd name="T12" fmla="*/ 4 w 5"/>
                  <a:gd name="T13" fmla="*/ 27 h 33"/>
                  <a:gd name="T14" fmla="*/ 4 w 5"/>
                  <a:gd name="T15" fmla="*/ 22 h 33"/>
                  <a:gd name="T16" fmla="*/ 4 w 5"/>
                  <a:gd name="T17" fmla="*/ 16 h 33"/>
                  <a:gd name="T18" fmla="*/ 3 w 5"/>
                  <a:gd name="T19" fmla="*/ 0 h 33"/>
                  <a:gd name="T20" fmla="*/ 2 w 5"/>
                  <a:gd name="T21" fmla="*/ 1 h 33"/>
                  <a:gd name="T22" fmla="*/ 1 w 5"/>
                  <a:gd name="T23" fmla="*/ 5 h 33"/>
                  <a:gd name="T24" fmla="*/ 1 w 5"/>
                  <a:gd name="T25" fmla="*/ 10 h 33"/>
                  <a:gd name="T26" fmla="*/ 0 w 5"/>
                  <a:gd name="T27" fmla="*/ 16 h 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33"/>
                  <a:gd name="T44" fmla="*/ 5 w 5"/>
                  <a:gd name="T45" fmla="*/ 33 h 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33">
                    <a:moveTo>
                      <a:pt x="0" y="16"/>
                    </a:moveTo>
                    <a:lnTo>
                      <a:pt x="1" y="25"/>
                    </a:lnTo>
                    <a:lnTo>
                      <a:pt x="1" y="30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4" y="27"/>
                    </a:lnTo>
                    <a:lnTo>
                      <a:pt x="4" y="22"/>
                    </a:lnTo>
                    <a:lnTo>
                      <a:pt x="4" y="16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2" name="Freeform 108"/>
              <p:cNvSpPr>
                <a:spLocks/>
              </p:cNvSpPr>
              <p:nvPr/>
            </p:nvSpPr>
            <p:spPr bwMode="auto">
              <a:xfrm>
                <a:off x="3348" y="2626"/>
                <a:ext cx="5" cy="33"/>
              </a:xfrm>
              <a:custGeom>
                <a:avLst/>
                <a:gdLst>
                  <a:gd name="T0" fmla="*/ 0 w 5"/>
                  <a:gd name="T1" fmla="*/ 16 h 33"/>
                  <a:gd name="T2" fmla="*/ 0 w 5"/>
                  <a:gd name="T3" fmla="*/ 19 h 33"/>
                  <a:gd name="T4" fmla="*/ 1 w 5"/>
                  <a:gd name="T5" fmla="*/ 24 h 33"/>
                  <a:gd name="T6" fmla="*/ 2 w 5"/>
                  <a:gd name="T7" fmla="*/ 30 h 33"/>
                  <a:gd name="T8" fmla="*/ 2 w 5"/>
                  <a:gd name="T9" fmla="*/ 32 h 33"/>
                  <a:gd name="T10" fmla="*/ 2 w 5"/>
                  <a:gd name="T11" fmla="*/ 30 h 33"/>
                  <a:gd name="T12" fmla="*/ 3 w 5"/>
                  <a:gd name="T13" fmla="*/ 24 h 33"/>
                  <a:gd name="T14" fmla="*/ 3 w 5"/>
                  <a:gd name="T15" fmla="*/ 19 h 33"/>
                  <a:gd name="T16" fmla="*/ 4 w 5"/>
                  <a:gd name="T17" fmla="*/ 16 h 33"/>
                  <a:gd name="T18" fmla="*/ 2 w 5"/>
                  <a:gd name="T19" fmla="*/ 0 h 33"/>
                  <a:gd name="T20" fmla="*/ 0 w 5"/>
                  <a:gd name="T21" fmla="*/ 16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3"/>
                  <a:gd name="T35" fmla="*/ 5 w 5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3">
                    <a:moveTo>
                      <a:pt x="0" y="16"/>
                    </a:moveTo>
                    <a:lnTo>
                      <a:pt x="0" y="19"/>
                    </a:lnTo>
                    <a:lnTo>
                      <a:pt x="1" y="24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3" y="24"/>
                    </a:lnTo>
                    <a:lnTo>
                      <a:pt x="3" y="19"/>
                    </a:lnTo>
                    <a:lnTo>
                      <a:pt x="4" y="16"/>
                    </a:lnTo>
                    <a:lnTo>
                      <a:pt x="2" y="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Freeform 109"/>
              <p:cNvSpPr>
                <a:spLocks/>
              </p:cNvSpPr>
              <p:nvPr/>
            </p:nvSpPr>
            <p:spPr bwMode="auto">
              <a:xfrm>
                <a:off x="3380" y="3786"/>
                <a:ext cx="15" cy="41"/>
              </a:xfrm>
              <a:custGeom>
                <a:avLst/>
                <a:gdLst>
                  <a:gd name="T0" fmla="*/ 0 w 15"/>
                  <a:gd name="T1" fmla="*/ 16 h 41"/>
                  <a:gd name="T2" fmla="*/ 1 w 15"/>
                  <a:gd name="T3" fmla="*/ 26 h 41"/>
                  <a:gd name="T4" fmla="*/ 2 w 15"/>
                  <a:gd name="T5" fmla="*/ 34 h 41"/>
                  <a:gd name="T6" fmla="*/ 4 w 15"/>
                  <a:gd name="T7" fmla="*/ 39 h 41"/>
                  <a:gd name="T8" fmla="*/ 7 w 15"/>
                  <a:gd name="T9" fmla="*/ 40 h 41"/>
                  <a:gd name="T10" fmla="*/ 10 w 15"/>
                  <a:gd name="T11" fmla="*/ 39 h 41"/>
                  <a:gd name="T12" fmla="*/ 12 w 15"/>
                  <a:gd name="T13" fmla="*/ 34 h 41"/>
                  <a:gd name="T14" fmla="*/ 13 w 15"/>
                  <a:gd name="T15" fmla="*/ 26 h 41"/>
                  <a:gd name="T16" fmla="*/ 14 w 15"/>
                  <a:gd name="T17" fmla="*/ 16 h 41"/>
                  <a:gd name="T18" fmla="*/ 13 w 15"/>
                  <a:gd name="T19" fmla="*/ 7 h 41"/>
                  <a:gd name="T20" fmla="*/ 12 w 15"/>
                  <a:gd name="T21" fmla="*/ 2 h 41"/>
                  <a:gd name="T22" fmla="*/ 10 w 15"/>
                  <a:gd name="T23" fmla="*/ 0 h 41"/>
                  <a:gd name="T24" fmla="*/ 7 w 15"/>
                  <a:gd name="T25" fmla="*/ 0 h 41"/>
                  <a:gd name="T26" fmla="*/ 4 w 15"/>
                  <a:gd name="T27" fmla="*/ 0 h 41"/>
                  <a:gd name="T28" fmla="*/ 2 w 15"/>
                  <a:gd name="T29" fmla="*/ 2 h 41"/>
                  <a:gd name="T30" fmla="*/ 1 w 15"/>
                  <a:gd name="T31" fmla="*/ 7 h 41"/>
                  <a:gd name="T32" fmla="*/ 0 w 15"/>
                  <a:gd name="T33" fmla="*/ 16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41"/>
                  <a:gd name="T53" fmla="*/ 15 w 15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41">
                    <a:moveTo>
                      <a:pt x="0" y="16"/>
                    </a:moveTo>
                    <a:lnTo>
                      <a:pt x="1" y="26"/>
                    </a:lnTo>
                    <a:lnTo>
                      <a:pt x="2" y="34"/>
                    </a:lnTo>
                    <a:lnTo>
                      <a:pt x="4" y="39"/>
                    </a:lnTo>
                    <a:lnTo>
                      <a:pt x="7" y="40"/>
                    </a:lnTo>
                    <a:lnTo>
                      <a:pt x="10" y="39"/>
                    </a:lnTo>
                    <a:lnTo>
                      <a:pt x="12" y="34"/>
                    </a:lnTo>
                    <a:lnTo>
                      <a:pt x="13" y="26"/>
                    </a:lnTo>
                    <a:lnTo>
                      <a:pt x="14" y="16"/>
                    </a:lnTo>
                    <a:lnTo>
                      <a:pt x="13" y="7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7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4" name="Freeform 110"/>
              <p:cNvSpPr>
                <a:spLocks/>
              </p:cNvSpPr>
              <p:nvPr/>
            </p:nvSpPr>
            <p:spPr bwMode="auto">
              <a:xfrm>
                <a:off x="3268" y="3843"/>
                <a:ext cx="12" cy="42"/>
              </a:xfrm>
              <a:custGeom>
                <a:avLst/>
                <a:gdLst>
                  <a:gd name="T0" fmla="*/ 0 w 12"/>
                  <a:gd name="T1" fmla="*/ 24 h 42"/>
                  <a:gd name="T2" fmla="*/ 1 w 12"/>
                  <a:gd name="T3" fmla="*/ 30 h 42"/>
                  <a:gd name="T4" fmla="*/ 2 w 12"/>
                  <a:gd name="T5" fmla="*/ 36 h 42"/>
                  <a:gd name="T6" fmla="*/ 3 w 12"/>
                  <a:gd name="T7" fmla="*/ 39 h 42"/>
                  <a:gd name="T8" fmla="*/ 6 w 12"/>
                  <a:gd name="T9" fmla="*/ 41 h 42"/>
                  <a:gd name="T10" fmla="*/ 8 w 12"/>
                  <a:gd name="T11" fmla="*/ 39 h 42"/>
                  <a:gd name="T12" fmla="*/ 10 w 12"/>
                  <a:gd name="T13" fmla="*/ 36 h 42"/>
                  <a:gd name="T14" fmla="*/ 11 w 12"/>
                  <a:gd name="T15" fmla="*/ 30 h 42"/>
                  <a:gd name="T16" fmla="*/ 11 w 12"/>
                  <a:gd name="T17" fmla="*/ 24 h 42"/>
                  <a:gd name="T18" fmla="*/ 11 w 12"/>
                  <a:gd name="T19" fmla="*/ 13 h 42"/>
                  <a:gd name="T20" fmla="*/ 10 w 12"/>
                  <a:gd name="T21" fmla="*/ 6 h 42"/>
                  <a:gd name="T22" fmla="*/ 8 w 12"/>
                  <a:gd name="T23" fmla="*/ 2 h 42"/>
                  <a:gd name="T24" fmla="*/ 6 w 12"/>
                  <a:gd name="T25" fmla="*/ 0 h 42"/>
                  <a:gd name="T26" fmla="*/ 3 w 12"/>
                  <a:gd name="T27" fmla="*/ 2 h 42"/>
                  <a:gd name="T28" fmla="*/ 2 w 12"/>
                  <a:gd name="T29" fmla="*/ 6 h 42"/>
                  <a:gd name="T30" fmla="*/ 1 w 12"/>
                  <a:gd name="T31" fmla="*/ 13 h 42"/>
                  <a:gd name="T32" fmla="*/ 0 w 12"/>
                  <a:gd name="T33" fmla="*/ 24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42"/>
                  <a:gd name="T53" fmla="*/ 12 w 1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42">
                    <a:moveTo>
                      <a:pt x="0" y="24"/>
                    </a:moveTo>
                    <a:lnTo>
                      <a:pt x="1" y="30"/>
                    </a:lnTo>
                    <a:lnTo>
                      <a:pt x="2" y="36"/>
                    </a:lnTo>
                    <a:lnTo>
                      <a:pt x="3" y="39"/>
                    </a:lnTo>
                    <a:lnTo>
                      <a:pt x="6" y="41"/>
                    </a:lnTo>
                    <a:lnTo>
                      <a:pt x="8" y="39"/>
                    </a:lnTo>
                    <a:lnTo>
                      <a:pt x="10" y="36"/>
                    </a:lnTo>
                    <a:lnTo>
                      <a:pt x="11" y="30"/>
                    </a:lnTo>
                    <a:lnTo>
                      <a:pt x="11" y="24"/>
                    </a:lnTo>
                    <a:lnTo>
                      <a:pt x="11" y="13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6"/>
                    </a:lnTo>
                    <a:lnTo>
                      <a:pt x="1" y="13"/>
                    </a:lnTo>
                    <a:lnTo>
                      <a:pt x="0" y="24"/>
                    </a:lnTo>
                  </a:path>
                </a:pathLst>
              </a:custGeom>
              <a:noFill/>
              <a:ln w="12700" cap="rnd" cmpd="sng">
                <a:solidFill>
                  <a:srgbClr val="0033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5" name="Rectangle 111"/>
              <p:cNvSpPr>
                <a:spLocks noChangeArrowheads="1"/>
              </p:cNvSpPr>
              <p:nvPr/>
            </p:nvSpPr>
            <p:spPr bwMode="auto">
              <a:xfrm>
                <a:off x="2595" y="2283"/>
                <a:ext cx="2618" cy="1824"/>
              </a:xfrm>
              <a:prstGeom prst="rect">
                <a:avLst/>
              </a:prstGeom>
              <a:noFill/>
              <a:ln w="5715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altLang="en-US"/>
              </a:p>
            </p:txBody>
          </p:sp>
        </p:grpSp>
        <p:sp>
          <p:nvSpPr>
            <p:cNvPr id="56342" name="AutoShape 112"/>
            <p:cNvSpPr>
              <a:spLocks noChangeArrowheads="1"/>
            </p:cNvSpPr>
            <p:nvPr/>
          </p:nvSpPr>
          <p:spPr bwMode="auto">
            <a:xfrm>
              <a:off x="2498520" y="4239062"/>
              <a:ext cx="544076" cy="41604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3" name="AutoShape 113"/>
            <p:cNvSpPr>
              <a:spLocks noChangeArrowheads="1"/>
            </p:cNvSpPr>
            <p:nvPr/>
          </p:nvSpPr>
          <p:spPr bwMode="auto">
            <a:xfrm flipH="1">
              <a:off x="6055139" y="4221304"/>
              <a:ext cx="544076" cy="41604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Text Box 114"/>
            <p:cNvSpPr txBox="1">
              <a:spLocks noChangeArrowheads="1"/>
            </p:cNvSpPr>
            <p:nvPr/>
          </p:nvSpPr>
          <p:spPr bwMode="auto">
            <a:xfrm>
              <a:off x="76200" y="4114800"/>
              <a:ext cx="2593125" cy="762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altLang="en-US" sz="2000" b="1">
                  <a:solidFill>
                    <a:schemeClr val="bg1"/>
                  </a:solidFill>
                  <a:latin typeface="Arial" pitchFamily="34" charset="0"/>
                </a:rPr>
                <a:t>Larger culvert with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en-US" altLang="en-US" sz="2000" b="1">
                  <a:solidFill>
                    <a:schemeClr val="bg1"/>
                  </a:solidFill>
                  <a:latin typeface="Arial" pitchFamily="34" charset="0"/>
                </a:rPr>
                <a:t>concrete wing-walls</a:t>
              </a:r>
            </a:p>
          </p:txBody>
        </p:sp>
        <p:sp>
          <p:nvSpPr>
            <p:cNvPr id="56345" name="Text Box 115"/>
            <p:cNvSpPr txBox="1">
              <a:spLocks noChangeArrowheads="1"/>
            </p:cNvSpPr>
            <p:nvPr/>
          </p:nvSpPr>
          <p:spPr bwMode="auto">
            <a:xfrm>
              <a:off x="6553200" y="4114800"/>
              <a:ext cx="1989317" cy="7610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en-US" altLang="en-US" sz="2000" b="1">
                  <a:solidFill>
                    <a:schemeClr val="bg1"/>
                  </a:solidFill>
                  <a:latin typeface="Arial" pitchFamily="34" charset="0"/>
                </a:rPr>
                <a:t>New upstream 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en-US" altLang="en-US" sz="2000" b="1">
                  <a:solidFill>
                    <a:schemeClr val="bg1"/>
                  </a:solidFill>
                  <a:latin typeface="Arial" pitchFamily="34" charset="0"/>
                </a:rPr>
                <a:t>retention pond</a:t>
              </a:r>
            </a:p>
          </p:txBody>
        </p:sp>
        <p:sp>
          <p:nvSpPr>
            <p:cNvPr id="56346" name="Freeform 116"/>
            <p:cNvSpPr>
              <a:spLocks/>
            </p:cNvSpPr>
            <p:nvPr/>
          </p:nvSpPr>
          <p:spPr bwMode="auto">
            <a:xfrm>
              <a:off x="4280076" y="3048000"/>
              <a:ext cx="560956" cy="2729676"/>
            </a:xfrm>
            <a:custGeom>
              <a:avLst/>
              <a:gdLst>
                <a:gd name="T0" fmla="*/ 2147483647 w 432"/>
                <a:gd name="T1" fmla="*/ 0 h 1872"/>
                <a:gd name="T2" fmla="*/ 2147483647 w 432"/>
                <a:gd name="T3" fmla="*/ 2147483647 h 1872"/>
                <a:gd name="T4" fmla="*/ 2147483647 w 432"/>
                <a:gd name="T5" fmla="*/ 2147483647 h 1872"/>
                <a:gd name="T6" fmla="*/ 2147483647 w 432"/>
                <a:gd name="T7" fmla="*/ 2147483647 h 1872"/>
                <a:gd name="T8" fmla="*/ 2147483647 w 432"/>
                <a:gd name="T9" fmla="*/ 2147483647 h 1872"/>
                <a:gd name="T10" fmla="*/ 2147483647 w 432"/>
                <a:gd name="T11" fmla="*/ 2147483647 h 1872"/>
                <a:gd name="T12" fmla="*/ 2147483647 w 432"/>
                <a:gd name="T13" fmla="*/ 2147483647 h 1872"/>
                <a:gd name="T14" fmla="*/ 0 w 432"/>
                <a:gd name="T15" fmla="*/ 2147483647 h 1872"/>
                <a:gd name="T16" fmla="*/ 2147483647 w 432"/>
                <a:gd name="T17" fmla="*/ 2147483647 h 1872"/>
                <a:gd name="T18" fmla="*/ 2147483647 w 432"/>
                <a:gd name="T19" fmla="*/ 2147483647 h 1872"/>
                <a:gd name="T20" fmla="*/ 2147483647 w 432"/>
                <a:gd name="T21" fmla="*/ 2147483647 h 1872"/>
                <a:gd name="T22" fmla="*/ 2147483647 w 432"/>
                <a:gd name="T23" fmla="*/ 2147483647 h 1872"/>
                <a:gd name="T24" fmla="*/ 2147483647 w 432"/>
                <a:gd name="T25" fmla="*/ 2147483647 h 1872"/>
                <a:gd name="T26" fmla="*/ 2147483647 w 432"/>
                <a:gd name="T27" fmla="*/ 2147483647 h 1872"/>
                <a:gd name="T28" fmla="*/ 2147483647 w 432"/>
                <a:gd name="T29" fmla="*/ 2147483647 h 1872"/>
                <a:gd name="T30" fmla="*/ 2147483647 w 432"/>
                <a:gd name="T31" fmla="*/ 2147483647 h 1872"/>
                <a:gd name="T32" fmla="*/ 2147483647 w 432"/>
                <a:gd name="T33" fmla="*/ 2147483647 h 1872"/>
                <a:gd name="T34" fmla="*/ 2147483647 w 432"/>
                <a:gd name="T35" fmla="*/ 2147483647 h 1872"/>
                <a:gd name="T36" fmla="*/ 2147483647 w 432"/>
                <a:gd name="T37" fmla="*/ 0 h 18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2"/>
                <a:gd name="T58" fmla="*/ 0 h 1872"/>
                <a:gd name="T59" fmla="*/ 432 w 432"/>
                <a:gd name="T60" fmla="*/ 1872 h 18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2" h="1872">
                  <a:moveTo>
                    <a:pt x="232" y="0"/>
                  </a:moveTo>
                  <a:lnTo>
                    <a:pt x="64" y="312"/>
                  </a:lnTo>
                  <a:lnTo>
                    <a:pt x="192" y="512"/>
                  </a:lnTo>
                  <a:lnTo>
                    <a:pt x="48" y="792"/>
                  </a:lnTo>
                  <a:lnTo>
                    <a:pt x="184" y="992"/>
                  </a:lnTo>
                  <a:lnTo>
                    <a:pt x="40" y="1264"/>
                  </a:lnTo>
                  <a:lnTo>
                    <a:pt x="184" y="1496"/>
                  </a:lnTo>
                  <a:lnTo>
                    <a:pt x="0" y="1656"/>
                  </a:lnTo>
                  <a:lnTo>
                    <a:pt x="184" y="1872"/>
                  </a:lnTo>
                  <a:lnTo>
                    <a:pt x="320" y="1760"/>
                  </a:lnTo>
                  <a:lnTo>
                    <a:pt x="200" y="1664"/>
                  </a:lnTo>
                  <a:lnTo>
                    <a:pt x="432" y="1464"/>
                  </a:lnTo>
                  <a:lnTo>
                    <a:pt x="192" y="1232"/>
                  </a:lnTo>
                  <a:lnTo>
                    <a:pt x="368" y="1016"/>
                  </a:lnTo>
                  <a:lnTo>
                    <a:pt x="216" y="808"/>
                  </a:lnTo>
                  <a:lnTo>
                    <a:pt x="432" y="472"/>
                  </a:lnTo>
                  <a:lnTo>
                    <a:pt x="248" y="288"/>
                  </a:lnTo>
                  <a:lnTo>
                    <a:pt x="432" y="9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FFCC00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7" name="Freeform 117"/>
            <p:cNvSpPr>
              <a:spLocks/>
            </p:cNvSpPr>
            <p:nvPr/>
          </p:nvSpPr>
          <p:spPr bwMode="auto">
            <a:xfrm>
              <a:off x="4332016" y="3058147"/>
              <a:ext cx="560956" cy="2729676"/>
            </a:xfrm>
            <a:custGeom>
              <a:avLst/>
              <a:gdLst>
                <a:gd name="T0" fmla="*/ 2147483647 w 432"/>
                <a:gd name="T1" fmla="*/ 0 h 1872"/>
                <a:gd name="T2" fmla="*/ 2147483647 w 432"/>
                <a:gd name="T3" fmla="*/ 2147483647 h 1872"/>
                <a:gd name="T4" fmla="*/ 2147483647 w 432"/>
                <a:gd name="T5" fmla="*/ 2147483647 h 1872"/>
                <a:gd name="T6" fmla="*/ 2147483647 w 432"/>
                <a:gd name="T7" fmla="*/ 2147483647 h 1872"/>
                <a:gd name="T8" fmla="*/ 2147483647 w 432"/>
                <a:gd name="T9" fmla="*/ 2147483647 h 1872"/>
                <a:gd name="T10" fmla="*/ 2147483647 w 432"/>
                <a:gd name="T11" fmla="*/ 2147483647 h 1872"/>
                <a:gd name="T12" fmla="*/ 2147483647 w 432"/>
                <a:gd name="T13" fmla="*/ 2147483647 h 1872"/>
                <a:gd name="T14" fmla="*/ 0 w 432"/>
                <a:gd name="T15" fmla="*/ 2147483647 h 1872"/>
                <a:gd name="T16" fmla="*/ 2147483647 w 432"/>
                <a:gd name="T17" fmla="*/ 2147483647 h 1872"/>
                <a:gd name="T18" fmla="*/ 2147483647 w 432"/>
                <a:gd name="T19" fmla="*/ 2147483647 h 1872"/>
                <a:gd name="T20" fmla="*/ 2147483647 w 432"/>
                <a:gd name="T21" fmla="*/ 2147483647 h 1872"/>
                <a:gd name="T22" fmla="*/ 2147483647 w 432"/>
                <a:gd name="T23" fmla="*/ 2147483647 h 1872"/>
                <a:gd name="T24" fmla="*/ 2147483647 w 432"/>
                <a:gd name="T25" fmla="*/ 2147483647 h 1872"/>
                <a:gd name="T26" fmla="*/ 2147483647 w 432"/>
                <a:gd name="T27" fmla="*/ 2147483647 h 1872"/>
                <a:gd name="T28" fmla="*/ 2147483647 w 432"/>
                <a:gd name="T29" fmla="*/ 2147483647 h 1872"/>
                <a:gd name="T30" fmla="*/ 2147483647 w 432"/>
                <a:gd name="T31" fmla="*/ 2147483647 h 1872"/>
                <a:gd name="T32" fmla="*/ 2147483647 w 432"/>
                <a:gd name="T33" fmla="*/ 2147483647 h 1872"/>
                <a:gd name="T34" fmla="*/ 2147483647 w 432"/>
                <a:gd name="T35" fmla="*/ 2147483647 h 1872"/>
                <a:gd name="T36" fmla="*/ 2147483647 w 432"/>
                <a:gd name="T37" fmla="*/ 0 h 18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2"/>
                <a:gd name="T58" fmla="*/ 0 h 1872"/>
                <a:gd name="T59" fmla="*/ 432 w 432"/>
                <a:gd name="T60" fmla="*/ 1872 h 18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2" h="1872">
                  <a:moveTo>
                    <a:pt x="232" y="0"/>
                  </a:moveTo>
                  <a:lnTo>
                    <a:pt x="64" y="312"/>
                  </a:lnTo>
                  <a:lnTo>
                    <a:pt x="192" y="512"/>
                  </a:lnTo>
                  <a:lnTo>
                    <a:pt x="48" y="792"/>
                  </a:lnTo>
                  <a:lnTo>
                    <a:pt x="184" y="992"/>
                  </a:lnTo>
                  <a:lnTo>
                    <a:pt x="40" y="1264"/>
                  </a:lnTo>
                  <a:lnTo>
                    <a:pt x="184" y="1496"/>
                  </a:lnTo>
                  <a:lnTo>
                    <a:pt x="0" y="1656"/>
                  </a:lnTo>
                  <a:lnTo>
                    <a:pt x="184" y="1872"/>
                  </a:lnTo>
                  <a:lnTo>
                    <a:pt x="320" y="1760"/>
                  </a:lnTo>
                  <a:lnTo>
                    <a:pt x="200" y="1664"/>
                  </a:lnTo>
                  <a:lnTo>
                    <a:pt x="432" y="1464"/>
                  </a:lnTo>
                  <a:lnTo>
                    <a:pt x="192" y="1232"/>
                  </a:lnTo>
                  <a:lnTo>
                    <a:pt x="368" y="1016"/>
                  </a:lnTo>
                  <a:lnTo>
                    <a:pt x="216" y="808"/>
                  </a:lnTo>
                  <a:lnTo>
                    <a:pt x="432" y="472"/>
                  </a:lnTo>
                  <a:lnTo>
                    <a:pt x="248" y="288"/>
                  </a:lnTo>
                  <a:lnTo>
                    <a:pt x="432" y="9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C28F00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8" name="Freeform 118"/>
            <p:cNvSpPr>
              <a:spLocks/>
            </p:cNvSpPr>
            <p:nvPr/>
          </p:nvSpPr>
          <p:spPr bwMode="auto">
            <a:xfrm>
              <a:off x="5004644" y="4296142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9" name="Freeform 119"/>
            <p:cNvSpPr>
              <a:spLocks/>
            </p:cNvSpPr>
            <p:nvPr/>
          </p:nvSpPr>
          <p:spPr bwMode="auto">
            <a:xfrm>
              <a:off x="5139690" y="4478797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0" name="Freeform 120"/>
            <p:cNvSpPr>
              <a:spLocks/>
            </p:cNvSpPr>
            <p:nvPr/>
          </p:nvSpPr>
          <p:spPr bwMode="auto">
            <a:xfrm>
              <a:off x="5191630" y="4620862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1" name="Freeform 121"/>
            <p:cNvSpPr>
              <a:spLocks/>
            </p:cNvSpPr>
            <p:nvPr/>
          </p:nvSpPr>
          <p:spPr bwMode="auto">
            <a:xfrm>
              <a:off x="5150078" y="4154077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Freeform 122"/>
            <p:cNvSpPr>
              <a:spLocks/>
            </p:cNvSpPr>
            <p:nvPr/>
          </p:nvSpPr>
          <p:spPr bwMode="auto">
            <a:xfrm>
              <a:off x="5337063" y="4265699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3" name="Freeform 123"/>
            <p:cNvSpPr>
              <a:spLocks/>
            </p:cNvSpPr>
            <p:nvPr/>
          </p:nvSpPr>
          <p:spPr bwMode="auto">
            <a:xfrm>
              <a:off x="5420168" y="4397617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4" name="Freeform 124"/>
            <p:cNvSpPr>
              <a:spLocks/>
            </p:cNvSpPr>
            <p:nvPr/>
          </p:nvSpPr>
          <p:spPr bwMode="auto">
            <a:xfrm>
              <a:off x="5524049" y="4529534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5" name="Freeform 125"/>
            <p:cNvSpPr>
              <a:spLocks/>
            </p:cNvSpPr>
            <p:nvPr/>
          </p:nvSpPr>
          <p:spPr bwMode="auto">
            <a:xfrm>
              <a:off x="5503272" y="4143929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6" name="Freeform 126"/>
            <p:cNvSpPr>
              <a:spLocks/>
            </p:cNvSpPr>
            <p:nvPr/>
          </p:nvSpPr>
          <p:spPr bwMode="auto">
            <a:xfrm>
              <a:off x="5627929" y="4265699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Freeform 127"/>
            <p:cNvSpPr>
              <a:spLocks/>
            </p:cNvSpPr>
            <p:nvPr/>
          </p:nvSpPr>
          <p:spPr bwMode="auto">
            <a:xfrm>
              <a:off x="5752586" y="4387469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8" name="Freeform 128"/>
            <p:cNvSpPr>
              <a:spLocks/>
            </p:cNvSpPr>
            <p:nvPr/>
          </p:nvSpPr>
          <p:spPr bwMode="auto">
            <a:xfrm>
              <a:off x="4744942" y="4357027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9" name="Freeform 129"/>
            <p:cNvSpPr>
              <a:spLocks/>
            </p:cNvSpPr>
            <p:nvPr/>
          </p:nvSpPr>
          <p:spPr bwMode="auto">
            <a:xfrm>
              <a:off x="3072461" y="4326584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0" name="Freeform 130"/>
            <p:cNvSpPr>
              <a:spLocks/>
            </p:cNvSpPr>
            <p:nvPr/>
          </p:nvSpPr>
          <p:spPr bwMode="auto">
            <a:xfrm>
              <a:off x="3114014" y="4417912"/>
              <a:ext cx="283075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1" name="Freeform 131"/>
            <p:cNvSpPr>
              <a:spLocks/>
            </p:cNvSpPr>
            <p:nvPr/>
          </p:nvSpPr>
          <p:spPr bwMode="auto">
            <a:xfrm>
              <a:off x="4215150" y="4407764"/>
              <a:ext cx="262299" cy="121770"/>
            </a:xfrm>
            <a:custGeom>
              <a:avLst/>
              <a:gdLst>
                <a:gd name="T0" fmla="*/ 2147483647 w 546"/>
                <a:gd name="T1" fmla="*/ 2147483647 h 128"/>
                <a:gd name="T2" fmla="*/ 2147483647 w 546"/>
                <a:gd name="T3" fmla="*/ 0 h 128"/>
                <a:gd name="T4" fmla="*/ 2147483647 w 546"/>
                <a:gd name="T5" fmla="*/ 2147483647 h 128"/>
                <a:gd name="T6" fmla="*/ 2147483647 w 546"/>
                <a:gd name="T7" fmla="*/ 2147483647 h 128"/>
                <a:gd name="T8" fmla="*/ 2147483647 w 546"/>
                <a:gd name="T9" fmla="*/ 2147483647 h 128"/>
                <a:gd name="T10" fmla="*/ 2147483647 w 546"/>
                <a:gd name="T11" fmla="*/ 2147483647 h 128"/>
                <a:gd name="T12" fmla="*/ 2147483647 w 546"/>
                <a:gd name="T13" fmla="*/ 2147483647 h 128"/>
                <a:gd name="T14" fmla="*/ 2147483647 w 546"/>
                <a:gd name="T15" fmla="*/ 2147483647 h 128"/>
                <a:gd name="T16" fmla="*/ 2147483647 w 546"/>
                <a:gd name="T17" fmla="*/ 2147483647 h 128"/>
                <a:gd name="T18" fmla="*/ 2147483647 w 546"/>
                <a:gd name="T19" fmla="*/ 2147483647 h 128"/>
                <a:gd name="T20" fmla="*/ 2147483647 w 546"/>
                <a:gd name="T21" fmla="*/ 2147483647 h 128"/>
                <a:gd name="T22" fmla="*/ 2147483647 w 546"/>
                <a:gd name="T23" fmla="*/ 2147483647 h 128"/>
                <a:gd name="T24" fmla="*/ 2147483647 w 546"/>
                <a:gd name="T25" fmla="*/ 2147483647 h 128"/>
                <a:gd name="T26" fmla="*/ 2147483647 w 546"/>
                <a:gd name="T27" fmla="*/ 2147483647 h 128"/>
                <a:gd name="T28" fmla="*/ 2147483647 w 546"/>
                <a:gd name="T29" fmla="*/ 2147483647 h 128"/>
                <a:gd name="T30" fmla="*/ 2147483647 w 546"/>
                <a:gd name="T31" fmla="*/ 2147483647 h 1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6"/>
                <a:gd name="T49" fmla="*/ 0 h 128"/>
                <a:gd name="T50" fmla="*/ 546 w 546"/>
                <a:gd name="T51" fmla="*/ 128 h 1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6" h="128">
                  <a:moveTo>
                    <a:pt x="18" y="56"/>
                  </a:moveTo>
                  <a:cubicBezTo>
                    <a:pt x="77" y="48"/>
                    <a:pt x="83" y="46"/>
                    <a:pt x="114" y="0"/>
                  </a:cubicBezTo>
                  <a:cubicBezTo>
                    <a:pt x="140" y="17"/>
                    <a:pt x="152" y="39"/>
                    <a:pt x="178" y="56"/>
                  </a:cubicBezTo>
                  <a:cubicBezTo>
                    <a:pt x="199" y="53"/>
                    <a:pt x="222" y="56"/>
                    <a:pt x="242" y="48"/>
                  </a:cubicBezTo>
                  <a:cubicBezTo>
                    <a:pt x="251" y="44"/>
                    <a:pt x="250" y="30"/>
                    <a:pt x="258" y="24"/>
                  </a:cubicBezTo>
                  <a:cubicBezTo>
                    <a:pt x="265" y="19"/>
                    <a:pt x="274" y="19"/>
                    <a:pt x="282" y="16"/>
                  </a:cubicBezTo>
                  <a:cubicBezTo>
                    <a:pt x="293" y="48"/>
                    <a:pt x="307" y="54"/>
                    <a:pt x="338" y="64"/>
                  </a:cubicBezTo>
                  <a:cubicBezTo>
                    <a:pt x="365" y="61"/>
                    <a:pt x="392" y="62"/>
                    <a:pt x="418" y="56"/>
                  </a:cubicBezTo>
                  <a:cubicBezTo>
                    <a:pt x="427" y="54"/>
                    <a:pt x="432" y="40"/>
                    <a:pt x="442" y="40"/>
                  </a:cubicBezTo>
                  <a:cubicBezTo>
                    <a:pt x="452" y="40"/>
                    <a:pt x="457" y="52"/>
                    <a:pt x="466" y="56"/>
                  </a:cubicBezTo>
                  <a:cubicBezTo>
                    <a:pt x="488" y="67"/>
                    <a:pt x="525" y="69"/>
                    <a:pt x="546" y="72"/>
                  </a:cubicBezTo>
                  <a:cubicBezTo>
                    <a:pt x="527" y="128"/>
                    <a:pt x="467" y="96"/>
                    <a:pt x="418" y="112"/>
                  </a:cubicBezTo>
                  <a:cubicBezTo>
                    <a:pt x="348" y="109"/>
                    <a:pt x="215" y="82"/>
                    <a:pt x="146" y="128"/>
                  </a:cubicBezTo>
                  <a:cubicBezTo>
                    <a:pt x="135" y="125"/>
                    <a:pt x="123" y="127"/>
                    <a:pt x="114" y="120"/>
                  </a:cubicBezTo>
                  <a:cubicBezTo>
                    <a:pt x="107" y="115"/>
                    <a:pt x="114" y="98"/>
                    <a:pt x="106" y="96"/>
                  </a:cubicBezTo>
                  <a:cubicBezTo>
                    <a:pt x="5" y="65"/>
                    <a:pt x="0" y="127"/>
                    <a:pt x="18" y="56"/>
                  </a:cubicBezTo>
                  <a:close/>
                </a:path>
              </a:pathLst>
            </a:custGeom>
            <a:solidFill>
              <a:srgbClr val="00C1EE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990600" y="5334000"/>
            <a:ext cx="12234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ea typeface="+mn-ea"/>
              </a:rPr>
              <a:t>406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7239000" y="5334000"/>
            <a:ext cx="1223413" cy="923330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ea typeface="+mn-ea"/>
              </a:rPr>
              <a:t>404</a:t>
            </a:r>
          </a:p>
        </p:txBody>
      </p:sp>
    </p:spTree>
    <p:extLst>
      <p:ext uri="{BB962C8B-B14F-4D97-AF65-F5344CB8AC3E}">
        <p14:creationId xmlns:p14="http://schemas.microsoft.com/office/powerpoint/2010/main" val="2338018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3D1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j-ea"/>
              </a:rPr>
              <a:t>Hazard Mitigation 404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Tx/>
            </a:pPr>
            <a:r>
              <a:rPr lang="en-US" altLang="en-US" dirty="0" smtClean="0">
                <a:solidFill>
                  <a:schemeClr val="bg1"/>
                </a:solidFill>
              </a:rPr>
              <a:t>Hazard Mitigation Grant Program (404)</a:t>
            </a:r>
          </a:p>
          <a:p>
            <a:pPr lvl="1">
              <a:buClrTx/>
            </a:pPr>
            <a:r>
              <a:rPr lang="en-US" altLang="en-US" sz="2600" dirty="0" smtClean="0">
                <a:solidFill>
                  <a:schemeClr val="bg1"/>
                </a:solidFill>
              </a:rPr>
              <a:t>Assistance for actions taken to prevent or reduce long term risk to life and property from natural hazards</a:t>
            </a:r>
          </a:p>
          <a:p>
            <a:pPr>
              <a:buClrTx/>
            </a:pPr>
            <a:r>
              <a:rPr lang="en-US" altLang="en-US" dirty="0" smtClean="0">
                <a:solidFill>
                  <a:schemeClr val="bg1"/>
                </a:solidFill>
              </a:rPr>
              <a:t>Declared Counties</a:t>
            </a:r>
          </a:p>
          <a:p>
            <a:pPr lvl="1">
              <a:buClrTx/>
            </a:pPr>
            <a:r>
              <a:rPr lang="en-US" altLang="en-US" sz="2600" dirty="0" smtClean="0">
                <a:solidFill>
                  <a:schemeClr val="bg1"/>
                </a:solidFill>
              </a:rPr>
              <a:t>All areas in the State of Texas are eligible for assistance</a:t>
            </a:r>
          </a:p>
          <a:p>
            <a:pPr>
              <a:buClrTx/>
            </a:pPr>
            <a:r>
              <a:rPr lang="en-US" altLang="en-US" dirty="0" smtClean="0">
                <a:solidFill>
                  <a:schemeClr val="bg1"/>
                </a:solidFill>
              </a:rPr>
              <a:t>Contact 512-424-5489 or email </a:t>
            </a:r>
            <a:r>
              <a:rPr lang="en-US" altLang="en-US" dirty="0" smtClean="0">
                <a:solidFill>
                  <a:schemeClr val="bg1"/>
                </a:solidFill>
                <a:hlinkClick r:id="rId2"/>
              </a:rPr>
              <a:t>TDEM-Mitigation@DPS.Texas.Gov</a:t>
            </a:r>
            <a:r>
              <a:rPr lang="en-US" altLang="en-US" dirty="0" smtClean="0">
                <a:solidFill>
                  <a:schemeClr val="bg1"/>
                </a:solidFill>
              </a:rPr>
              <a:t> for additional information and assistance</a:t>
            </a:r>
          </a:p>
        </p:txBody>
      </p:sp>
    </p:spTree>
    <p:extLst>
      <p:ext uri="{BB962C8B-B14F-4D97-AF65-F5344CB8AC3E}">
        <p14:creationId xmlns:p14="http://schemas.microsoft.com/office/powerpoint/2010/main" val="8468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Project Completion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295400"/>
            <a:ext cx="7772400" cy="426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Project Completion and Certification Report (P.4)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Claim Summary Form / Request for Reimbursement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Final Project Inspection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State compliance reviews of projects</a:t>
            </a:r>
          </a:p>
          <a:p>
            <a:pPr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Insurance requirements</a:t>
            </a:r>
          </a:p>
          <a:p>
            <a:pPr>
              <a:buClr>
                <a:schemeClr val="bg1"/>
              </a:buClr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j-ea"/>
              </a:rPr>
              <a:t>Appeals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219200"/>
            <a:ext cx="8001000" cy="457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  <a:ea typeface="+mn-ea"/>
              </a:rPr>
              <a:t>Any FEMA Determination (within 60 days of notice)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  <a:ea typeface="+mn-ea"/>
              </a:rPr>
              <a:t>Cost Overrun on Small Projects (after all small projects are completed)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  <a:ea typeface="+mn-ea"/>
              </a:rPr>
              <a:t>Full financial review of all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  <a:ea typeface="+mn-ea"/>
              </a:rPr>
              <a:t>FEMA can recoup over-run funds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Process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Timeframe: 60 days from notification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Arbitration determination memo</a:t>
            </a:r>
          </a:p>
          <a:p>
            <a:pPr lvl="1">
              <a:buClr>
                <a:schemeClr val="bg1"/>
              </a:buClr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1</a:t>
            </a:r>
            <a:r>
              <a:rPr lang="en-US" altLang="en-US" sz="2400" baseline="30000" dirty="0">
                <a:solidFill>
                  <a:schemeClr val="bg1"/>
                </a:solidFill>
              </a:rPr>
              <a:t>st</a:t>
            </a:r>
            <a:r>
              <a:rPr lang="en-US" altLang="en-US" sz="2400" dirty="0">
                <a:solidFill>
                  <a:schemeClr val="bg1"/>
                </a:solidFill>
              </a:rPr>
              <a:t> time submit all the initial documents</a:t>
            </a:r>
          </a:p>
          <a:p>
            <a:pPr lvl="2">
              <a:buClr>
                <a:schemeClr val="bg1"/>
              </a:buClr>
              <a:defRPr/>
            </a:pPr>
            <a:r>
              <a:rPr lang="en-US" altLang="en-US" dirty="0">
                <a:solidFill>
                  <a:schemeClr val="bg1"/>
                </a:solidFill>
              </a:rPr>
              <a:t>No second submission</a:t>
            </a:r>
          </a:p>
          <a:p>
            <a:pPr>
              <a:buClr>
                <a:schemeClr val="bg1"/>
              </a:buClr>
              <a:defRPr/>
            </a:pPr>
            <a:endParaRPr lang="en-US" altLang="en-US" dirty="0">
              <a:solidFill>
                <a:schemeClr val="bg1"/>
              </a:solidFill>
              <a:ea typeface="+mn-ea"/>
            </a:endParaRPr>
          </a:p>
          <a:p>
            <a:pPr marL="0" indent="0">
              <a:buClr>
                <a:schemeClr val="bg1"/>
              </a:buClr>
              <a:buFontTx/>
              <a:buNone/>
              <a:defRPr/>
            </a:pPr>
            <a:endParaRPr lang="en-US" altLang="en-US" dirty="0" smtClean="0">
              <a:solidFill>
                <a:schemeClr val="accent6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63463"/>
            <a:ext cx="784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DR 4332</a:t>
            </a:r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LAST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 Your TDEM representative, whether a State employee or a State affiliate, is your primary advocate.</a:t>
            </a:r>
          </a:p>
          <a:p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FEMA </a:t>
            </a:r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does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want to help you.  Let your State representative help FEMA help you.</a:t>
            </a:r>
          </a:p>
          <a:p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Include the State person in all communications with anyone regarding your claims.</a:t>
            </a:r>
          </a:p>
          <a:p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FEMA requires documentation.  Provide your State representative with any documentation you provide FEMA.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NEVER give up your original documents!!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33338"/>
            <a:ext cx="8805863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7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112" y="685800"/>
            <a:ext cx="8358124" cy="4389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43163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0" name="Straight Connector 519"/>
          <p:cNvCxnSpPr/>
          <p:nvPr/>
        </p:nvCxnSpPr>
        <p:spPr bwMode="auto">
          <a:xfrm>
            <a:off x="1925960" y="243814"/>
            <a:ext cx="3332109" cy="1211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1913"/>
            <a:ext cx="8982075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8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Await automated </a:t>
            </a:r>
            <a:r>
              <a:rPr lang="en-US" b="1" dirty="0" smtClean="0">
                <a:solidFill>
                  <a:schemeClr val="bg1"/>
                </a:solidFill>
              </a:rPr>
              <a:t>email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7315200" cy="39650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209800"/>
            <a:ext cx="6781800" cy="295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From: </a:t>
            </a:r>
            <a:r>
              <a:rPr lang="en-US" sz="1050" b="1" u="sng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support@pagrants.fema.gov</a:t>
            </a:r>
            <a:r>
              <a:rPr lang="en-US" sz="105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1050" b="1" u="sng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mailto:support@pagrants.fema.gov</a:t>
            </a:r>
            <a:r>
              <a:rPr lang="en-US" sz="105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br>
              <a:rPr lang="en-US" sz="105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Sent: Wednesday, September 16, 2017 10:16 AM</a:t>
            </a:r>
            <a:br>
              <a:rPr lang="en-US" sz="105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Subject: FEMA PA Notification - You have been invited to join the Grants Portal.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solidFill>
                  <a:schemeClr val="bg1"/>
                </a:solidFill>
                <a:ea typeface="Calibri" panose="020F0502020204030204" pitchFamily="34" charset="0"/>
              </a:rPr>
              <a:t>Hello Sherry,</a:t>
            </a:r>
            <a:endParaRPr lang="en-US" sz="15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You've been invited to join the Grants Portal as a child organization for Texas Department of Emergency Management.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click </a:t>
            </a:r>
            <a:r>
              <a:rPr lang="en-US" sz="1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here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fill in your organization's information and create an account.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solidFill>
                  <a:schemeClr val="bg1"/>
                </a:solidFill>
                <a:ea typeface="Calibri" panose="020F0502020204030204" pitchFamily="34" charset="0"/>
              </a:rPr>
              <a:t>-FEMA PA Support Team</a:t>
            </a:r>
            <a:endParaRPr lang="en-US" sz="15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en-US" sz="1500" b="1" u="sng" dirty="0" err="1">
                <a:solidFill>
                  <a:schemeClr val="bg1"/>
                </a:solidFill>
                <a:ea typeface="Calibri" panose="020F0502020204030204" pitchFamily="34" charset="0"/>
                <a:hlinkClick r:id="rId4"/>
              </a:rPr>
              <a:t>FEMA-PA-Support@FEMA.DHS.Gov</a:t>
            </a:r>
            <a:r>
              <a:rPr lang="en-US" sz="1500" b="1" dirty="0">
                <a:solidFill>
                  <a:schemeClr val="bg1"/>
                </a:solidFill>
                <a:ea typeface="Calibri" panose="020F0502020204030204" pitchFamily="34" charset="0"/>
              </a:rPr>
              <a:t/>
            </a:r>
            <a:br>
              <a:rPr lang="en-US" sz="1500" b="1" dirty="0">
                <a:solidFill>
                  <a:schemeClr val="bg1"/>
                </a:solidFill>
                <a:ea typeface="Calibri" panose="020F0502020204030204" pitchFamily="34" charset="0"/>
              </a:rPr>
            </a:br>
            <a:r>
              <a:rPr lang="en-US" sz="1500" b="1" u="sng" dirty="0">
                <a:solidFill>
                  <a:schemeClr val="bg1"/>
                </a:solidFill>
                <a:ea typeface="Calibri" panose="020F0502020204030204" pitchFamily="34" charset="0"/>
                <a:hlinkClick r:id="rId5"/>
              </a:rPr>
              <a:t>https://pagrants.fema.gov</a:t>
            </a:r>
            <a:r>
              <a:rPr lang="en-US" sz="15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endParaRPr lang="en-US" sz="15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218868"/>
            <a:ext cx="34948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Check Spam/Junk Mail folder </a:t>
            </a:r>
          </a:p>
        </p:txBody>
      </p:sp>
    </p:spTree>
    <p:extLst>
      <p:ext uri="{BB962C8B-B14F-4D97-AF65-F5344CB8AC3E}">
        <p14:creationId xmlns:p14="http://schemas.microsoft.com/office/powerpoint/2010/main" val="4852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| Grants Portal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8591" r="12198" b="20891"/>
          <a:stretch/>
        </p:blipFill>
        <p:spPr>
          <a:xfrm>
            <a:off x="304800" y="304800"/>
            <a:ext cx="8614669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800600"/>
            <a:ext cx="8984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Launch Mozilla Firefox (preferred) or Chrome as your web browser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Web Address is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https://grantee.fema.gov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Hotline Number 1-866-337-8448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04800"/>
            <a:ext cx="9144000" cy="1065609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 kern="0" dirty="0" smtClean="0">
                <a:solidFill>
                  <a:schemeClr val="bg1"/>
                </a:solidFill>
                <a:latin typeface="+mn-lt"/>
              </a:rPr>
              <a:t>EXPLORATORY CALL</a:t>
            </a:r>
            <a:endParaRPr lang="en-US" sz="40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124" y="1753612"/>
            <a:ext cx="7807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Introduction to your Program Delivery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Get an initial sense of needs and damages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Identify who needs to be at the Recovery Scoping Meeting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4" descr="C:\Users\tdiaz\AppData\Local\Microsoft\Windows\Temporary Internet Files\Content.IE5\5BBTX7JE\phoneca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2286000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57585"/>
              </p:ext>
            </p:extLst>
          </p:nvPr>
        </p:nvGraphicFramePr>
        <p:xfrm>
          <a:off x="400446" y="990600"/>
          <a:ext cx="8382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Worksheet" r:id="rId4" imgW="13601646" imgH="4884502" progId="Excel.Sheet.12">
                  <p:embed/>
                </p:oleObj>
              </mc:Choice>
              <mc:Fallback>
                <p:oleObj name="Worksheet" r:id="rId4" imgW="13601646" imgH="48845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446" y="990600"/>
                        <a:ext cx="83820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8575" y="152400"/>
            <a:ext cx="9144000" cy="1065609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 kern="0" dirty="0" smtClean="0">
                <a:solidFill>
                  <a:schemeClr val="bg1"/>
                </a:solidFill>
                <a:latin typeface="+mn-lt"/>
              </a:rPr>
              <a:t>Damage Inventory</a:t>
            </a:r>
            <a:endParaRPr lang="en-US" sz="4000" b="1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7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295400"/>
            <a:ext cx="81534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 smtClean="0">
                <a:solidFill>
                  <a:schemeClr val="bg1"/>
                </a:solidFill>
              </a:rPr>
              <a:t>In-depth meeting to review Damage Inventory </a:t>
            </a:r>
          </a:p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 smtClean="0">
                <a:solidFill>
                  <a:schemeClr val="bg1"/>
                </a:solidFill>
              </a:rPr>
              <a:t>Gather documentation</a:t>
            </a:r>
          </a:p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 smtClean="0">
                <a:solidFill>
                  <a:schemeClr val="bg1"/>
                </a:solidFill>
              </a:rPr>
              <a:t>Logical grouping of projects</a:t>
            </a:r>
          </a:p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 smtClean="0">
                <a:solidFill>
                  <a:schemeClr val="bg1"/>
                </a:solidFill>
              </a:rPr>
              <a:t>Review priorities</a:t>
            </a:r>
          </a:p>
          <a:p>
            <a:pPr eaLnBrk="1" hangingPunct="1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 smtClean="0">
                <a:solidFill>
                  <a:schemeClr val="bg1"/>
                </a:solidFill>
              </a:rPr>
              <a:t>Set up Site Inspections</a:t>
            </a:r>
            <a:endParaRPr lang="en-US" altLang="en-US" kern="0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tdiaz\AppData\Local\Microsoft\Windows\Temporary Internet Files\Content.IE5\LS748916\board-clip-ar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590800" cy="15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5" y="152400"/>
            <a:ext cx="9144000" cy="10656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 kern="0" dirty="0" smtClean="0">
                <a:solidFill>
                  <a:schemeClr val="bg1"/>
                </a:solidFill>
                <a:latin typeface="+mn-lt"/>
              </a:rPr>
              <a:t>Purpose of Recovery Scoping Meeting</a:t>
            </a:r>
            <a:endParaRPr lang="en-US" sz="4000" b="1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14231"/>
            <a:ext cx="8149472" cy="1143000"/>
          </a:xfrm>
        </p:spPr>
        <p:txBody>
          <a:bodyPr/>
          <a:lstStyle/>
          <a:p>
            <a:pPr algn="ctr"/>
            <a:r>
              <a:rPr lang="en-US" sz="3200" b="1" i="0" dirty="0" smtClean="0">
                <a:solidFill>
                  <a:schemeClr val="bg1"/>
                </a:solidFill>
                <a:latin typeface="+mn-lt"/>
              </a:rPr>
              <a:t>Essential Elements of Information</a:t>
            </a:r>
            <a:endParaRPr lang="en-US" sz="3200" b="1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Project EEI Details | Grants Portal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t="10088" r="2474" b="1621"/>
          <a:stretch/>
        </p:blipFill>
        <p:spPr>
          <a:xfrm>
            <a:off x="409968" y="914400"/>
            <a:ext cx="8267307" cy="51119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3024" y="-2278887"/>
            <a:ext cx="180976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93477" y="162580"/>
            <a:ext cx="8798122" cy="5933420"/>
            <a:chOff x="193477" y="162580"/>
            <a:chExt cx="8798122" cy="6619220"/>
          </a:xfrm>
        </p:grpSpPr>
        <p:grpSp>
          <p:nvGrpSpPr>
            <p:cNvPr id="6" name="Group 5"/>
            <p:cNvGrpSpPr/>
            <p:nvPr/>
          </p:nvGrpSpPr>
          <p:grpSpPr>
            <a:xfrm>
              <a:off x="193477" y="457200"/>
              <a:ext cx="8798122" cy="6324600"/>
              <a:chOff x="533400" y="457200"/>
              <a:chExt cx="8229600" cy="63246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457200"/>
                <a:ext cx="8229600" cy="632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473908" y="-1811102"/>
                <a:ext cx="238890" cy="4775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3288410" y="162580"/>
              <a:ext cx="25789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Regional Map</a:t>
              </a:r>
              <a:endParaRPr lang="en-US" sz="2800" dirty="0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99" y="457200"/>
              <a:ext cx="1181101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2590800"/>
            <a:ext cx="2190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63198" y="-2024799"/>
            <a:ext cx="141403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3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838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800011"/>
            <a:ext cx="73152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Please send a list of all personnel from your organization who attended this briefing.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Phone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Email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Send the information to: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  <a:hlinkClick r:id="rId2"/>
              </a:rPr>
              <a:t>TDEM.applicants@dps.texas.gov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Thank You</a:t>
            </a:r>
          </a:p>
          <a:p>
            <a:endParaRPr lang="en-US" sz="1100" dirty="0">
              <a:solidFill>
                <a:schemeClr val="bg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To obtain a copy of this presentation, please go to this link: </a:t>
            </a:r>
            <a:r>
              <a:rPr lang="en-US" dirty="0" smtClean="0">
                <a:solidFill>
                  <a:schemeClr val="bg1"/>
                </a:solidFill>
                <a:latin typeface="+mn-lt"/>
                <a:hlinkClick r:id="rId3"/>
              </a:rPr>
              <a:t>NAS Link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https://tdemstorage.dps.texas.gov:5001/sharing/WbweF9o5l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381000"/>
            <a:ext cx="8839200" cy="1524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ea typeface="+mj-ea"/>
              </a:rPr>
              <a:t>What is the Public Assistance Program?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62000" y="1371600"/>
            <a:ext cx="76962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ClrTx/>
              <a:buFontTx/>
              <a:buNone/>
            </a:pPr>
            <a:r>
              <a:rPr lang="en-US" altLang="en-US" sz="2200" dirty="0" smtClean="0">
                <a:solidFill>
                  <a:schemeClr val="bg1"/>
                </a:solidFill>
              </a:rPr>
              <a:t>The Public Assistance Program is a </a:t>
            </a:r>
            <a:r>
              <a:rPr lang="en-US" altLang="en-US" sz="2200" b="1" u="sng" dirty="0" smtClean="0">
                <a:solidFill>
                  <a:srgbClr val="0000FF"/>
                </a:solidFill>
              </a:rPr>
              <a:t>reimbursement</a:t>
            </a:r>
            <a:r>
              <a:rPr lang="en-US" altLang="en-US" sz="2200" dirty="0" smtClean="0">
                <a:solidFill>
                  <a:schemeClr val="bg1"/>
                </a:solidFill>
              </a:rPr>
              <a:t> program that provides funding to </a:t>
            </a:r>
            <a:r>
              <a:rPr lang="en-US" altLang="en-US" sz="2200" u="sng" dirty="0" smtClean="0">
                <a:solidFill>
                  <a:srgbClr val="0000FF"/>
                </a:solidFill>
              </a:rPr>
              <a:t>eligible applicants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</a:rPr>
              <a:t>who have suffered damages as a result of a </a:t>
            </a:r>
            <a:r>
              <a:rPr lang="en-US" altLang="en-US" sz="2200" u="sng" dirty="0" smtClean="0">
                <a:solidFill>
                  <a:srgbClr val="0000FF"/>
                </a:solidFill>
              </a:rPr>
              <a:t>Presidential disaster declaration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</a:rPr>
              <a:t>and whose damages are within a </a:t>
            </a:r>
            <a:r>
              <a:rPr lang="en-US" altLang="en-US" sz="2200" u="sng" dirty="0" smtClean="0">
                <a:solidFill>
                  <a:srgbClr val="0000FF"/>
                </a:solidFill>
              </a:rPr>
              <a:t>designated area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</a:rPr>
              <a:t>for Public Assistance.  Funding under this program is limited to </a:t>
            </a:r>
            <a:r>
              <a:rPr lang="en-US" altLang="en-US" sz="2200" u="sng" dirty="0" smtClean="0">
                <a:solidFill>
                  <a:srgbClr val="0000FF"/>
                </a:solidFill>
              </a:rPr>
              <a:t>repairing or replacing</a:t>
            </a:r>
            <a:r>
              <a:rPr lang="en-US" altLang="en-US" sz="2200" dirty="0" smtClean="0">
                <a:solidFill>
                  <a:schemeClr val="bg1"/>
                </a:solidFill>
              </a:rPr>
              <a:t> damaged items/facilities to their </a:t>
            </a:r>
            <a:r>
              <a:rPr lang="en-US" altLang="en-US" sz="2200" u="sng" dirty="0" smtClean="0">
                <a:solidFill>
                  <a:srgbClr val="0000FF"/>
                </a:solidFill>
              </a:rPr>
              <a:t>pre-disaster condition</a:t>
            </a:r>
            <a:r>
              <a:rPr lang="en-US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</a:rPr>
              <a:t>at the approved </a:t>
            </a:r>
            <a:r>
              <a:rPr lang="en-US" altLang="en-US" sz="2200" u="sng" dirty="0" smtClean="0">
                <a:solidFill>
                  <a:srgbClr val="0000FF"/>
                </a:solidFill>
              </a:rPr>
              <a:t>cost share</a:t>
            </a:r>
            <a:r>
              <a:rPr lang="en-US" altLang="en-US" sz="2200" dirty="0" smtClean="0">
                <a:solidFill>
                  <a:schemeClr val="bg1"/>
                </a:solidFill>
              </a:rPr>
              <a:t>. Additional funding may be provided once all other financial offsets have been exhausted. (Ex: insurance; cash donations; other grant awards).</a:t>
            </a:r>
          </a:p>
          <a:p>
            <a:pPr marL="0" indent="0" algn="just">
              <a:buClrTx/>
              <a:buFontTx/>
              <a:buNone/>
            </a:pPr>
            <a:endParaRPr lang="en-US" altLang="en-US" sz="1400" dirty="0" smtClean="0">
              <a:solidFill>
                <a:schemeClr val="bg1"/>
              </a:solidFill>
            </a:endParaRPr>
          </a:p>
          <a:p>
            <a:pPr marL="0" indent="0" algn="ctr">
              <a:buClrTx/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</a:rPr>
              <a:t>Must maximize insurance claim efforts</a:t>
            </a:r>
          </a:p>
          <a:p>
            <a:pPr marL="0" indent="0" algn="ctr">
              <a:buClrTx/>
              <a:buFontTx/>
              <a:buNone/>
            </a:pPr>
            <a:r>
              <a:rPr lang="en-US" altLang="en-US" sz="2400" b="1" u="sng" dirty="0" smtClean="0">
                <a:solidFill>
                  <a:schemeClr val="bg1"/>
                </a:solidFill>
              </a:rPr>
              <a:t>FEMA is funding of last resort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8"/>
          <p:cNvSpPr>
            <a:spLocks noChangeArrowheads="1"/>
          </p:cNvSpPr>
          <p:nvPr/>
        </p:nvSpPr>
        <p:spPr bwMode="auto">
          <a:xfrm>
            <a:off x="1943100" y="4724400"/>
            <a:ext cx="5314950" cy="990600"/>
          </a:xfrm>
          <a:prstGeom prst="rect">
            <a:avLst/>
          </a:prstGeom>
          <a:solidFill>
            <a:srgbClr val="376092"/>
          </a:solidFill>
          <a:ln w="952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/>
        </p:spPr>
        <p:txBody>
          <a:bodyPr wrap="none" anchor="ctr">
            <a:flatTx/>
          </a:bodyPr>
          <a:lstStyle/>
          <a:p>
            <a:pPr algn="ctr" eaLnBrk="0" fontAlgn="auto" hangingPunct="0">
              <a:spcAft>
                <a:spcPts val="0"/>
              </a:spcAft>
            </a:pPr>
            <a:r>
              <a:rPr lang="en-US" sz="6000" b="1" dirty="0">
                <a:solidFill>
                  <a:srgbClr val="FFFFFF"/>
                </a:solidFill>
                <a:latin typeface="Arial" charset="0"/>
                <a:ea typeface="+mn-ea"/>
              </a:rPr>
              <a:t>Applicant</a:t>
            </a:r>
          </a:p>
        </p:txBody>
      </p:sp>
      <p:sp>
        <p:nvSpPr>
          <p:cNvPr id="9" name="Rectangle 1049"/>
          <p:cNvSpPr>
            <a:spLocks noChangeArrowheads="1"/>
          </p:cNvSpPr>
          <p:nvPr/>
        </p:nvSpPr>
        <p:spPr bwMode="auto">
          <a:xfrm>
            <a:off x="2686050" y="3581400"/>
            <a:ext cx="3829050" cy="990600"/>
          </a:xfrm>
          <a:prstGeom prst="rect">
            <a:avLst/>
          </a:prstGeom>
          <a:solidFill>
            <a:srgbClr val="FF0000"/>
          </a:solidFill>
          <a:ln w="952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chemeClr val="tx2"/>
            </a:extrusionClr>
          </a:sp3d>
          <a:extLst/>
        </p:spPr>
        <p:txBody>
          <a:bodyPr wrap="none" anchor="ctr">
            <a:flatTx/>
          </a:bodyPr>
          <a:lstStyle/>
          <a:p>
            <a:pPr algn="ctr" eaLnBrk="0" fontAlgn="auto" hangingPunct="0">
              <a:spcAft>
                <a:spcPts val="0"/>
              </a:spcAft>
            </a:pPr>
            <a:r>
              <a:rPr lang="en-US" sz="6000" b="1" dirty="0">
                <a:solidFill>
                  <a:srgbClr val="FFFFFF"/>
                </a:solidFill>
                <a:latin typeface="Arial" charset="0"/>
                <a:ea typeface="+mn-ea"/>
              </a:rPr>
              <a:t>Facility</a:t>
            </a:r>
          </a:p>
        </p:txBody>
      </p:sp>
      <p:sp>
        <p:nvSpPr>
          <p:cNvPr id="10" name="Rectangle 1050"/>
          <p:cNvSpPr>
            <a:spLocks noChangeArrowheads="1"/>
          </p:cNvSpPr>
          <p:nvPr/>
        </p:nvSpPr>
        <p:spPr bwMode="auto">
          <a:xfrm>
            <a:off x="3200400" y="2438400"/>
            <a:ext cx="2800350" cy="990600"/>
          </a:xfrm>
          <a:prstGeom prst="rect">
            <a:avLst/>
          </a:prstGeom>
          <a:solidFill>
            <a:srgbClr val="008A3E"/>
          </a:solidFill>
          <a:ln w="952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rgbClr val="B25E38"/>
            </a:extrusionClr>
          </a:sp3d>
          <a:extLst/>
        </p:spPr>
        <p:txBody>
          <a:bodyPr wrap="none" anchor="ctr">
            <a:flatTx/>
          </a:bodyPr>
          <a:lstStyle/>
          <a:p>
            <a:pPr algn="ctr" eaLnBrk="0" fontAlgn="auto" hangingPunct="0">
              <a:spcAft>
                <a:spcPts val="0"/>
              </a:spcAft>
            </a:pPr>
            <a:r>
              <a:rPr lang="en-US" sz="6000" b="1" dirty="0">
                <a:solidFill>
                  <a:srgbClr val="FFFFFF"/>
                </a:solidFill>
                <a:latin typeface="Arial" charset="0"/>
                <a:ea typeface="+mn-ea"/>
              </a:rPr>
              <a:t>Work</a:t>
            </a:r>
          </a:p>
        </p:txBody>
      </p:sp>
      <p:sp>
        <p:nvSpPr>
          <p:cNvPr id="11" name="Rectangle 1051"/>
          <p:cNvSpPr>
            <a:spLocks noChangeArrowheads="1"/>
          </p:cNvSpPr>
          <p:nvPr/>
        </p:nvSpPr>
        <p:spPr bwMode="auto">
          <a:xfrm>
            <a:off x="3657600" y="1447800"/>
            <a:ext cx="1885950" cy="990600"/>
          </a:xfrm>
          <a:prstGeom prst="rect">
            <a:avLst/>
          </a:prstGeom>
          <a:solidFill>
            <a:srgbClr val="FFFF00"/>
          </a:solidFill>
          <a:ln w="9525" algn="ctr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rgbClr val="7474B6"/>
            </a:extrusionClr>
          </a:sp3d>
          <a:extLst/>
        </p:spPr>
        <p:txBody>
          <a:bodyPr wrap="none" anchor="ctr">
            <a:flatTx/>
          </a:bodyPr>
          <a:lstStyle/>
          <a:p>
            <a:pPr algn="ctr" eaLnBrk="0" fontAlgn="auto" hangingPunct="0">
              <a:spcAft>
                <a:spcPts val="0"/>
              </a:spcAft>
            </a:pPr>
            <a:r>
              <a:rPr lang="en-US" sz="6000" b="1" dirty="0">
                <a:solidFill>
                  <a:srgbClr val="FFFFFF"/>
                </a:solidFill>
                <a:latin typeface="Arial" charset="0"/>
                <a:ea typeface="+mn-ea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9237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D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a:spPr>
      <a:bodyPr wrap="square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3600" b="1" kern="0" cap="small" dirty="0" smtClean="0">
            <a:solidFill>
              <a:schemeClr val="tx2"/>
            </a:solidFill>
            <a:latin typeface="+mn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19428</TotalTime>
  <Words>2883</Words>
  <Application>Microsoft Office PowerPoint</Application>
  <PresentationFormat>On-screen Show (4:3)</PresentationFormat>
  <Paragraphs>664</Paragraphs>
  <Slides>77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2" baseType="lpstr">
      <vt:lpstr>MS PGothic</vt:lpstr>
      <vt:lpstr>MS PGothic</vt:lpstr>
      <vt:lpstr>Arial</vt:lpstr>
      <vt:lpstr>Calibri</vt:lpstr>
      <vt:lpstr>Courier New</vt:lpstr>
      <vt:lpstr>Minion Pro</vt:lpstr>
      <vt:lpstr>Segoe UI</vt:lpstr>
      <vt:lpstr>Symbol</vt:lpstr>
      <vt:lpstr>Tahoma</vt:lpstr>
      <vt:lpstr>Times New Roman</vt:lpstr>
      <vt:lpstr>Verdana</vt:lpstr>
      <vt:lpstr>Wingdings</vt:lpstr>
      <vt:lpstr>FIREBALL</vt:lpstr>
      <vt:lpstr>TDEM</vt:lpstr>
      <vt:lpstr>Worksheet</vt:lpstr>
      <vt:lpstr>FEMA DR-4332-TX</vt:lpstr>
      <vt:lpstr>Declared Disaster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Public Assistance Program?</vt:lpstr>
      <vt:lpstr>PowerPoint Presentation</vt:lpstr>
      <vt:lpstr>Who is an eligible sub-recipient?</vt:lpstr>
      <vt:lpstr>PowerPoint Presentation</vt:lpstr>
      <vt:lpstr>Critical and Non-Critical PNPs Must have IRS 501 or State Charter / Articles of Incorporation as PNP</vt:lpstr>
      <vt:lpstr>PowerPoint Presentation</vt:lpstr>
      <vt:lpstr>PowerPoint Presentation</vt:lpstr>
      <vt:lpstr>PowerPoint Presentation</vt:lpstr>
      <vt:lpstr>PowerPoint Presentation</vt:lpstr>
      <vt:lpstr>Request for  Public Assistance  (RPA)</vt:lpstr>
      <vt:lpstr>Designation of Subrecipient Agent (DSA)   </vt:lpstr>
      <vt:lpstr>Subrecipient’s Primary Agent …</vt:lpstr>
      <vt:lpstr>PowerPoint Presentation</vt:lpstr>
      <vt:lpstr>Direct Deposit  Authorization  </vt:lpstr>
      <vt:lpstr>PowerPoint Presentation</vt:lpstr>
      <vt:lpstr>Additional PNP Information  </vt:lpstr>
      <vt:lpstr>Applicant Eligibility Determination</vt:lpstr>
      <vt:lpstr>PowerPoint Presentation</vt:lpstr>
      <vt:lpstr>PowerPoint Presentation</vt:lpstr>
      <vt:lpstr>Public Assistance Program Project Preparation </vt:lpstr>
      <vt:lpstr> </vt:lpstr>
      <vt:lpstr>Special Considerations</vt:lpstr>
      <vt:lpstr>Performing Approved Work</vt:lpstr>
      <vt:lpstr>PowerPoint Presentation</vt:lpstr>
      <vt:lpstr>PowerPoint Presentation</vt:lpstr>
      <vt:lpstr>PowerPoint Presentation</vt:lpstr>
      <vt:lpstr>Procurement</vt:lpstr>
      <vt:lpstr>Project Management Requirements</vt:lpstr>
      <vt:lpstr>PowerPoint Presentation</vt:lpstr>
      <vt:lpstr>PowerPoint Presentation</vt:lpstr>
      <vt:lpstr>PowerPoint Presentation</vt:lpstr>
      <vt:lpstr>PowerPoint Presentation</vt:lpstr>
      <vt:lpstr>Duplication of Benefits</vt:lpstr>
      <vt:lpstr>Insurance Requirements</vt:lpstr>
      <vt:lpstr>Project Monitoring</vt:lpstr>
      <vt:lpstr>Project Funding</vt:lpstr>
      <vt:lpstr>Project Funding</vt:lpstr>
      <vt:lpstr>Project Funding</vt:lpstr>
      <vt:lpstr>Procurement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Alternate Project</vt:lpstr>
      <vt:lpstr>Improved Project</vt:lpstr>
      <vt:lpstr>Permanent Work Pilot Program</vt:lpstr>
      <vt:lpstr>PowerPoint Presentation</vt:lpstr>
      <vt:lpstr>406 Mitigation  Permanent Work Only</vt:lpstr>
      <vt:lpstr>Hazard Mitigation Scenario</vt:lpstr>
      <vt:lpstr>Hazard Mitigation 404</vt:lpstr>
      <vt:lpstr>Project Completion</vt:lpstr>
      <vt:lpstr>Appeals</vt:lpstr>
      <vt:lpstr>PowerPoint Presentation</vt:lpstr>
      <vt:lpstr>PowerPoint Presentation</vt:lpstr>
      <vt:lpstr>PowerPoint Presentation</vt:lpstr>
      <vt:lpstr>PowerPoint Presentation</vt:lpstr>
      <vt:lpstr>Await automated email  </vt:lpstr>
      <vt:lpstr>PowerPoint Presentation</vt:lpstr>
      <vt:lpstr>PowerPoint Presentation</vt:lpstr>
      <vt:lpstr>PowerPoint Presentation</vt:lpstr>
      <vt:lpstr>PowerPoint Presentation</vt:lpstr>
      <vt:lpstr>Essential Elements of Information</vt:lpstr>
      <vt:lpstr>PowerPoint Presentation</vt:lpstr>
      <vt:lpstr>PowerPoint Presentation</vt:lpstr>
    </vt:vector>
  </TitlesOfParts>
  <Company>Texas Dept. of Public Safety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Department of Public Safety</dc:title>
  <dc:creator>Ben Patterson</dc:creator>
  <cp:lastModifiedBy>Foley, Lori</cp:lastModifiedBy>
  <cp:revision>529</cp:revision>
  <cp:lastPrinted>2017-09-23T17:22:08Z</cp:lastPrinted>
  <dcterms:created xsi:type="dcterms:W3CDTF">2003-07-25T15:50:13Z</dcterms:created>
  <dcterms:modified xsi:type="dcterms:W3CDTF">2017-10-03T12:14:37Z</dcterms:modified>
</cp:coreProperties>
</file>