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26"/>
  </p:notesMasterIdLst>
  <p:sldIdLst>
    <p:sldId id="393" r:id="rId2"/>
    <p:sldId id="432" r:id="rId3"/>
    <p:sldId id="394" r:id="rId4"/>
    <p:sldId id="401" r:id="rId5"/>
    <p:sldId id="421" r:id="rId6"/>
    <p:sldId id="279" r:id="rId7"/>
    <p:sldId id="371" r:id="rId8"/>
    <p:sldId id="372" r:id="rId9"/>
    <p:sldId id="373" r:id="rId10"/>
    <p:sldId id="417" r:id="rId11"/>
    <p:sldId id="378" r:id="rId12"/>
    <p:sldId id="430" r:id="rId13"/>
    <p:sldId id="431" r:id="rId14"/>
    <p:sldId id="433" r:id="rId15"/>
    <p:sldId id="382" r:id="rId16"/>
    <p:sldId id="425" r:id="rId17"/>
    <p:sldId id="309" r:id="rId18"/>
    <p:sldId id="422" r:id="rId19"/>
    <p:sldId id="426" r:id="rId20"/>
    <p:sldId id="428" r:id="rId21"/>
    <p:sldId id="427" r:id="rId22"/>
    <p:sldId id="424" r:id="rId23"/>
    <p:sldId id="409" r:id="rId24"/>
    <p:sldId id="294" r:id="rId2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385E"/>
    <a:srgbClr val="FF3E68"/>
    <a:srgbClr val="EB3353"/>
    <a:srgbClr val="E5304C"/>
    <a:srgbClr val="30659A"/>
    <a:srgbClr val="316599"/>
    <a:srgbClr val="174C82"/>
    <a:srgbClr val="18518C"/>
    <a:srgbClr val="18508D"/>
    <a:srgbClr val="174E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60262" autoAdjust="0"/>
  </p:normalViewPr>
  <p:slideViewPr>
    <p:cSldViewPr snapToGrid="0" snapToObjects="1">
      <p:cViewPr varScale="1">
        <p:scale>
          <a:sx n="86" d="100"/>
          <a:sy n="86" d="100"/>
        </p:scale>
        <p:origin x="1296" y="192"/>
      </p:cViewPr>
      <p:guideLst>
        <p:guide orient="horz" pos="1620"/>
        <p:guide pos="2880"/>
      </p:guideLst>
    </p:cSldViewPr>
  </p:slideViewPr>
  <p:notesTextViewPr>
    <p:cViewPr>
      <p:scale>
        <a:sx n="100" d="100"/>
        <a:sy n="100" d="100"/>
      </p:scale>
      <p:origin x="0" y="-488"/>
    </p:cViewPr>
  </p:notesTextViewPr>
  <p:sorterViewPr>
    <p:cViewPr>
      <p:scale>
        <a:sx n="66" d="100"/>
        <a:sy n="66" d="100"/>
      </p:scale>
      <p:origin x="0" y="29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56362521"/>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digitalpreservation.gov/series/challenge/data-transfer-tools.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p14="http://schemas.microsoft.com/office/powerpoint/2010/main" val="12124998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baseline="0" dirty="0"/>
              <a:t>These functions have helped our developers build an entity and correspondent suggestion function that appears within messages.</a:t>
            </a:r>
          </a:p>
          <a:p>
            <a:endParaRPr lang="en-US" baseline="0" dirty="0"/>
          </a:p>
          <a:p>
            <a:r>
              <a:rPr lang="en-US" baseline="0" dirty="0"/>
              <a:t>Actually relies on fairly complicated algorithms that have been retuned several times over the last few years.</a:t>
            </a:r>
          </a:p>
          <a:p>
            <a:endParaRPr lang="en-US" baseline="0" dirty="0"/>
          </a:p>
          <a:p>
            <a:endParaRPr lang="en-US" dirty="0"/>
          </a:p>
        </p:txBody>
      </p:sp>
    </p:spTree>
    <p:extLst>
      <p:ext uri="{BB962C8B-B14F-4D97-AF65-F5344CB8AC3E}">
        <p14:creationId xmlns:p14="http://schemas.microsoft.com/office/powerpoint/2010/main" val="16776845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err="1">
                <a:solidFill>
                  <a:schemeClr val="dk1"/>
                </a:solidFill>
                <a:highlight>
                  <a:srgbClr val="FFFFFF"/>
                </a:highlight>
              </a:rPr>
              <a:t>ePADD</a:t>
            </a:r>
            <a:r>
              <a:rPr lang="en" dirty="0">
                <a:solidFill>
                  <a:schemeClr val="dk1"/>
                </a:solidFill>
                <a:highlight>
                  <a:srgbClr val="FFFFFF"/>
                </a:highlight>
              </a:rPr>
              <a:t> also supports browsing attachments, including image attachments</a:t>
            </a:r>
          </a:p>
        </p:txBody>
      </p:sp>
    </p:spTree>
    <p:extLst>
      <p:ext uri="{BB962C8B-B14F-4D97-AF65-F5344CB8AC3E}">
        <p14:creationId xmlns:p14="http://schemas.microsoft.com/office/powerpoint/2010/main" val="349638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baseline="0" dirty="0" err="1"/>
              <a:t>ePADD</a:t>
            </a:r>
            <a:r>
              <a:rPr lang="en-US" baseline="0" dirty="0"/>
              <a:t> supports several ways of searching an email archive. Some of these take advantage of the entity extraction mentioned earlier.</a:t>
            </a:r>
          </a:p>
          <a:p>
            <a:endParaRPr lang="en-US" baseline="0" dirty="0"/>
          </a:p>
          <a:p>
            <a:r>
              <a:rPr lang="en-US" dirty="0"/>
              <a:t>2:30</a:t>
            </a:r>
          </a:p>
        </p:txBody>
      </p:sp>
    </p:spTree>
    <p:extLst>
      <p:ext uri="{BB962C8B-B14F-4D97-AF65-F5344CB8AC3E}">
        <p14:creationId xmlns:p14="http://schemas.microsoft.com/office/powerpoint/2010/main" val="327740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dirty="0" err="1"/>
              <a:t>ePADD</a:t>
            </a:r>
            <a:r>
              <a:rPr lang="en-US" dirty="0"/>
              <a:t> also incorporates a number of functions to aid with appraisal and processing, including screening an email archive for potentially sensitive info. These include customizable regular expression search, browsing messages including terms from the disease entity category, and a dedicated, customizable sensitive lexicon. </a:t>
            </a:r>
            <a:r>
              <a:rPr lang="en-US" baseline="0" dirty="0"/>
              <a:t>You can also combine a lot of what we’ve seen to say, restrict access to messages that mention diseases that didn’t come from a mailing list. </a:t>
            </a:r>
            <a:endParaRPr lang="en-US" dirty="0"/>
          </a:p>
        </p:txBody>
      </p:sp>
    </p:spTree>
    <p:extLst>
      <p:ext uri="{BB962C8B-B14F-4D97-AF65-F5344CB8AC3E}">
        <p14:creationId xmlns:p14="http://schemas.microsoft.com/office/powerpoint/2010/main" val="2158002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baseline="0" dirty="0" err="1"/>
              <a:t>ePADD</a:t>
            </a:r>
            <a:r>
              <a:rPr lang="en-US" baseline="0" dirty="0"/>
              <a:t> records processing decisions, including terms of restriction, via label assignment. All labels are customizable, and you can assign labels to sets of messages as well. </a:t>
            </a:r>
          </a:p>
          <a:p>
            <a:endParaRPr lang="en-US" baseline="0" dirty="0"/>
          </a:p>
          <a:p>
            <a:r>
              <a:rPr lang="en-US" baseline="0" dirty="0"/>
              <a:t>--</a:t>
            </a:r>
          </a:p>
          <a:p>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Enacting actions via labels was actually a fairly recent development and has worked well.</a:t>
            </a: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3331274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err="1">
                <a:solidFill>
                  <a:schemeClr val="dk1"/>
                </a:solidFill>
                <a:highlight>
                  <a:srgbClr val="FFFFFF"/>
                </a:highlight>
              </a:rPr>
              <a:t>ePADD</a:t>
            </a:r>
            <a:r>
              <a:rPr lang="en" dirty="0">
                <a:solidFill>
                  <a:schemeClr val="dk1"/>
                </a:solidFill>
                <a:highlight>
                  <a:srgbClr val="FFFFFF"/>
                </a:highlight>
              </a:rPr>
              <a:t> also lets you associate correspondents with authorized headings using OCLC FAST.</a:t>
            </a:r>
          </a:p>
        </p:txBody>
      </p:sp>
    </p:spTree>
    <p:extLst>
      <p:ext uri="{BB962C8B-B14F-4D97-AF65-F5344CB8AC3E}">
        <p14:creationId xmlns:p14="http://schemas.microsoft.com/office/powerpoint/2010/main" val="272241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tx1"/>
                </a:solidFill>
                <a:effectLst/>
                <a:highlight>
                  <a:srgbClr val="FFFFFF"/>
                </a:highlight>
                <a:latin typeface="+mn-lt"/>
                <a:ea typeface="+mn-ea"/>
                <a:cs typeface="+mn-cs"/>
              </a:rPr>
              <a:t>ePADD</a:t>
            </a:r>
            <a:r>
              <a:rPr lang="en-US" sz="1100" kern="1200" dirty="0">
                <a:solidFill>
                  <a:schemeClr val="tx1"/>
                </a:solidFill>
                <a:effectLst/>
                <a:highlight>
                  <a:srgbClr val="FFFFFF"/>
                </a:highlight>
                <a:latin typeface="+mn-lt"/>
                <a:ea typeface="+mn-ea"/>
                <a:cs typeface="+mn-cs"/>
              </a:rPr>
              <a:t> 6 introduces lots of support for a wide variety of institutional workflows, including preservation workflows, and interoperability with other tools and services.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dirty="0">
              <a:solidFill>
                <a:schemeClr val="dk1"/>
              </a:solidFill>
              <a:highlight>
                <a:srgbClr val="FFFFFF"/>
              </a:highlight>
            </a:endParaRPr>
          </a:p>
        </p:txBody>
      </p:sp>
    </p:spTree>
    <p:extLst>
      <p:ext uri="{BB962C8B-B14F-4D97-AF65-F5344CB8AC3E}">
        <p14:creationId xmlns:p14="http://schemas.microsoft.com/office/powerpoint/2010/main" val="7827073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addition to adopting the </a:t>
            </a:r>
            <a:r>
              <a:rPr lang="en-US" sz="1200" u="sng" kern="1200" dirty="0">
                <a:solidFill>
                  <a:schemeClr val="tx1"/>
                </a:solidFill>
                <a:effectLst/>
                <a:latin typeface="+mn-lt"/>
                <a:ea typeface="+mn-ea"/>
                <a:cs typeface="+mn-cs"/>
                <a:hlinkClick r:id="rId3"/>
              </a:rPr>
              <a:t>Bagit specification</a:t>
            </a:r>
            <a:r>
              <a:rPr lang="en-US" sz="1200" kern="1200" dirty="0">
                <a:solidFill>
                  <a:schemeClr val="tx1"/>
                </a:solidFill>
                <a:effectLst/>
                <a:latin typeface="+mn-lt"/>
                <a:ea typeface="+mn-ea"/>
                <a:cs typeface="+mn-cs"/>
              </a:rPr>
              <a:t> to enable checksum verification and ensure file integrity, we have also modeled an integration with NYPL's instance of Archivematica. </a:t>
            </a:r>
          </a:p>
          <a:p>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ePADD</a:t>
            </a:r>
            <a:r>
              <a:rPr lang="en-US" sz="1200" kern="1200" dirty="0">
                <a:solidFill>
                  <a:schemeClr val="tx1"/>
                </a:solidFill>
                <a:effectLst/>
                <a:latin typeface="+mn-lt"/>
                <a:ea typeface="+mn-ea"/>
                <a:cs typeface="+mn-cs"/>
              </a:rPr>
              <a:t> can identify preservation actions performed on ePADD bags by Archivematica, including filename clean-up and file migration.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ePADD provides access to both original files and migrated files. NYPL staff created scripts to support this workflow on the Archivematica side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was a collaboration between staff at NYPL and the SUL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NYPL: Nick </a:t>
            </a:r>
            <a:r>
              <a:rPr lang="en-US" sz="1200" kern="1200" dirty="0" err="1">
                <a:solidFill>
                  <a:schemeClr val="tx1"/>
                </a:solidFill>
                <a:effectLst/>
                <a:latin typeface="+mn-lt"/>
                <a:ea typeface="+mn-ea"/>
                <a:cs typeface="+mn-cs"/>
              </a:rPr>
              <a:t>Krabbenhoeft</a:t>
            </a:r>
            <a:r>
              <a:rPr lang="en-US" sz="1200" kern="1200" dirty="0">
                <a:solidFill>
                  <a:schemeClr val="tx1"/>
                </a:solidFill>
                <a:effectLst/>
                <a:latin typeface="+mn-lt"/>
                <a:ea typeface="+mn-ea"/>
                <a:cs typeface="+mn-cs"/>
              </a:rPr>
              <a:t> &amp; Susan </a:t>
            </a:r>
            <a:r>
              <a:rPr lang="en-US" sz="1200" kern="1200" dirty="0" err="1">
                <a:solidFill>
                  <a:schemeClr val="tx1"/>
                </a:solidFill>
                <a:effectLst/>
                <a:latin typeface="+mn-lt"/>
                <a:ea typeface="+mn-ea"/>
                <a:cs typeface="+mn-cs"/>
              </a:rPr>
              <a:t>Malsbury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SUL team: </a:t>
            </a:r>
            <a:r>
              <a:rPr lang="en-US" sz="1200" kern="1200" dirty="0" err="1">
                <a:solidFill>
                  <a:schemeClr val="tx1"/>
                </a:solidFill>
                <a:effectLst/>
                <a:latin typeface="+mn-lt"/>
                <a:ea typeface="+mn-ea"/>
                <a:cs typeface="+mn-cs"/>
              </a:rPr>
              <a:t>Sudheendra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Hangal</a:t>
            </a:r>
            <a:r>
              <a:rPr lang="en-US" sz="1200" kern="1200" dirty="0">
                <a:solidFill>
                  <a:schemeClr val="tx1"/>
                </a:solidFill>
                <a:effectLst/>
                <a:latin typeface="+mn-lt"/>
                <a:ea typeface="+mn-ea"/>
                <a:cs typeface="+mn-cs"/>
              </a:rPr>
              <a:t>, Chinmay Narayan &amp; Peter Chan</a:t>
            </a:r>
          </a:p>
          <a:p>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6E44E6AD-EE1A-4DB6-8D69-991F8FD0005F}" type="slidenum">
              <a:rPr lang="en-US" smtClean="0"/>
              <a:t>17</a:t>
            </a:fld>
            <a:endParaRPr lang="en-US"/>
          </a:p>
        </p:txBody>
      </p:sp>
    </p:spTree>
    <p:extLst>
      <p:ext uri="{BB962C8B-B14F-4D97-AF65-F5344CB8AC3E}">
        <p14:creationId xmlns:p14="http://schemas.microsoft.com/office/powerpoint/2010/main" val="82461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highlight>
                  <a:srgbClr val="FFFFFF"/>
                </a:highlight>
              </a:rPr>
              <a:t>One of the most interesting innovations of the software, I think, has been the introduction of a discovery module, mounted on public web server, that helps researchers both discover email archives, as well as learn much more about them than they were able to it in the past so they can make an informed decision about traveling to a physical reading room to access the full corpus.</a:t>
            </a:r>
          </a:p>
          <a:p>
            <a:pPr rtl="0"/>
            <a:endParaRPr lang="en-US" dirty="0">
              <a:highlight>
                <a:srgbClr val="FFFFFF"/>
              </a:highlight>
            </a:endParaRPr>
          </a:p>
          <a:p>
            <a:pPr lvl="0" rtl="0">
              <a:spcBef>
                <a:spcPts val="0"/>
              </a:spcBef>
              <a:buClr>
                <a:schemeClr val="dk1"/>
              </a:buClr>
              <a:buSzPct val="100000"/>
              <a:buFont typeface="Arial"/>
              <a:buNone/>
            </a:pPr>
            <a:endParaRPr lang="en" dirty="0">
              <a:solidFill>
                <a:schemeClr val="dk1"/>
              </a:solidFill>
              <a:highlight>
                <a:srgbClr val="FFFFFF"/>
              </a:highlight>
            </a:endParaRPr>
          </a:p>
        </p:txBody>
      </p:sp>
    </p:spTree>
    <p:extLst>
      <p:ext uri="{BB962C8B-B14F-4D97-AF65-F5344CB8AC3E}">
        <p14:creationId xmlns:p14="http://schemas.microsoft.com/office/powerpoint/2010/main" val="401307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highlight>
                  <a:srgbClr val="FFFFFF"/>
                </a:highlight>
              </a:rPr>
              <a:t>In this discovery module, only entities, the name part of email addresses, and message dates are made available. The rest of the context is redacted, protecting privacy and copyright.</a:t>
            </a:r>
          </a:p>
        </p:txBody>
      </p:sp>
    </p:spTree>
    <p:extLst>
      <p:ext uri="{BB962C8B-B14F-4D97-AF65-F5344CB8AC3E}">
        <p14:creationId xmlns:p14="http://schemas.microsoft.com/office/powerpoint/2010/main" val="902665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Hi I’m Josh Schneider, assistant university archivist at Stanford and </a:t>
            </a:r>
            <a:r>
              <a:rPr lang="en-US" baseline="0" dirty="0" err="1"/>
              <a:t>epadd</a:t>
            </a:r>
            <a:r>
              <a:rPr lang="en-US" baseline="0" dirty="0"/>
              <a:t> community manager, and I‘m going to talk to you about our work on </a:t>
            </a:r>
            <a:r>
              <a:rPr lang="en-US" baseline="0" dirty="0" err="1"/>
              <a:t>ePADD</a:t>
            </a:r>
            <a:endParaRPr lang="en-US" baseline="0" dirty="0"/>
          </a:p>
        </p:txBody>
      </p:sp>
    </p:spTree>
    <p:extLst>
      <p:ext uri="{BB962C8B-B14F-4D97-AF65-F5344CB8AC3E}">
        <p14:creationId xmlns:p14="http://schemas.microsoft.com/office/powerpoint/2010/main" val="4268037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highlight>
                  <a:srgbClr val="FFFFFF"/>
                </a:highlight>
              </a:rPr>
              <a:t>We’ve introduced cross collection entity search, and we’re aiming for for cross-institution entity search in next release.</a:t>
            </a:r>
          </a:p>
        </p:txBody>
      </p:sp>
    </p:spTree>
    <p:extLst>
      <p:ext uri="{BB962C8B-B14F-4D97-AF65-F5344CB8AC3E}">
        <p14:creationId xmlns:p14="http://schemas.microsoft.com/office/powerpoint/2010/main" val="2610799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en-US" dirty="0">
                <a:highlight>
                  <a:srgbClr val="FFFFFF"/>
                </a:highlight>
              </a:rPr>
              <a:t>We also support providing researchers with access to the full corpus of email and attachments via a reading room installation. And the user can use labels and one-off annotations to help guide their research request messages.</a:t>
            </a:r>
          </a:p>
          <a:p>
            <a:pPr lvl="0" rtl="0">
              <a:spcBef>
                <a:spcPts val="0"/>
              </a:spcBef>
              <a:buClr>
                <a:schemeClr val="dk1"/>
              </a:buClr>
              <a:buSzPct val="100000"/>
              <a:buFont typeface="Arial"/>
              <a:buNone/>
            </a:pPr>
            <a:endParaRPr lang="en" dirty="0">
              <a:solidFill>
                <a:schemeClr val="dk1"/>
              </a:solidFill>
              <a:highlight>
                <a:srgbClr val="FFFFFF"/>
              </a:highlight>
            </a:endParaRPr>
          </a:p>
        </p:txBody>
      </p:sp>
    </p:spTree>
    <p:extLst>
      <p:ext uri="{BB962C8B-B14F-4D97-AF65-F5344CB8AC3E}">
        <p14:creationId xmlns:p14="http://schemas.microsoft.com/office/powerpoint/2010/main" val="22198531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err="1">
                <a:solidFill>
                  <a:schemeClr val="tx1"/>
                </a:solidFill>
                <a:effectLst/>
                <a:highlight>
                  <a:srgbClr val="FFFFFF"/>
                </a:highlight>
                <a:latin typeface="+mn-lt"/>
                <a:ea typeface="+mn-ea"/>
                <a:cs typeface="+mn-cs"/>
              </a:rPr>
              <a:t>ePADD</a:t>
            </a:r>
            <a:r>
              <a:rPr lang="en-US" sz="1100" kern="1200" dirty="0">
                <a:solidFill>
                  <a:schemeClr val="tx1"/>
                </a:solidFill>
                <a:effectLst/>
                <a:highlight>
                  <a:srgbClr val="FFFFFF"/>
                </a:highlight>
                <a:latin typeface="+mn-lt"/>
                <a:ea typeface="+mn-ea"/>
                <a:cs typeface="+mn-cs"/>
              </a:rPr>
              <a:t> v6.0 also introduces several NEW export options as seen here.</a:t>
            </a:r>
          </a:p>
        </p:txBody>
      </p:sp>
    </p:spTree>
    <p:extLst>
      <p:ext uri="{BB962C8B-B14F-4D97-AF65-F5344CB8AC3E}">
        <p14:creationId xmlns:p14="http://schemas.microsoft.com/office/powerpoint/2010/main" val="21286809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9" name="Shape 4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Our final release of the IMLS grant will focus on User interface and experience improvements.</a:t>
            </a:r>
          </a:p>
          <a:p>
            <a:endParaRPr lang="en-US" sz="1100" dirty="0"/>
          </a:p>
          <a:p>
            <a:r>
              <a:rPr lang="en-US" sz="1100" kern="1200" dirty="0">
                <a:solidFill>
                  <a:schemeClr val="tx1"/>
                </a:solidFill>
                <a:effectLst/>
                <a:latin typeface="+mn-lt"/>
                <a:ea typeface="+mn-ea"/>
                <a:cs typeface="+mn-cs"/>
              </a:rPr>
              <a:t>There are lots of future areas of research and implementation, including testing and potentially incorporating a machine-learning driven message classifier to aid in identifying sensitive materials.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We’re also interested in continuing to grow our user community, and exploring new sustainability and governance models.</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t>
            </a:r>
          </a:p>
          <a:p>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Also: </a:t>
            </a:r>
          </a:p>
          <a:p>
            <a:endParaRPr lang="en-US" sz="1100" kern="1200" dirty="0">
              <a:solidFill>
                <a:schemeClr val="tx1"/>
              </a:solidFill>
              <a:effectLst/>
              <a:latin typeface="+mn-lt"/>
              <a:ea typeface="+mn-ea"/>
              <a:cs typeface="+mn-cs"/>
            </a:endParaRPr>
          </a:p>
          <a:p>
            <a:pPr marL="171450" indent="-171450">
              <a:buFontTx/>
              <a:buChar char="-"/>
            </a:pPr>
            <a:r>
              <a:rPr lang="en-US" sz="1100" kern="1200" dirty="0">
                <a:solidFill>
                  <a:schemeClr val="tx1"/>
                </a:solidFill>
                <a:effectLst/>
                <a:latin typeface="+mn-lt"/>
                <a:ea typeface="+mn-ea"/>
                <a:cs typeface="+mn-cs"/>
              </a:rPr>
              <a:t>These include scaling the software to handle even larger email archives.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100" kern="1200" dirty="0">
                <a:solidFill>
                  <a:schemeClr val="tx1"/>
                </a:solidFill>
                <a:effectLst/>
                <a:latin typeface="+mn-lt"/>
                <a:ea typeface="+mn-ea"/>
                <a:cs typeface="+mn-cs"/>
              </a:rPr>
              <a:t>Developing workflows to preserve external links within messages. </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100" kern="1200" dirty="0">
                <a:solidFill>
                  <a:schemeClr val="tx1"/>
                </a:solidFill>
                <a:effectLst/>
                <a:latin typeface="+mn-lt"/>
                <a:ea typeface="+mn-ea"/>
                <a:cs typeface="+mn-cs"/>
              </a:rPr>
              <a:t>Develop integrations with additional preservation platforms</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n-US" sz="1100" kern="1200" dirty="0">
                <a:solidFill>
                  <a:schemeClr val="tx1"/>
                </a:solidFill>
                <a:effectLst/>
                <a:latin typeface="+mn-lt"/>
                <a:ea typeface="+mn-ea"/>
                <a:cs typeface="+mn-cs"/>
              </a:rPr>
              <a:t>Support for exporting and publishing metadata in new ways, including as LOD</a:t>
            </a:r>
          </a:p>
          <a:p>
            <a:pPr marL="171450" indent="-171450">
              <a:buFontTx/>
              <a:buChar char="-"/>
            </a:pPr>
            <a:r>
              <a:rPr lang="en-US" sz="1100" kern="1200" dirty="0">
                <a:solidFill>
                  <a:schemeClr val="tx1"/>
                </a:solidFill>
                <a:effectLst/>
                <a:latin typeface="+mn-lt"/>
                <a:ea typeface="+mn-ea"/>
                <a:cs typeface="+mn-cs"/>
              </a:rPr>
              <a:t>Considering uncoupling the appraisal module to be a possible stand-alone module for donors and general public</a:t>
            </a:r>
          </a:p>
          <a:p>
            <a:pPr marL="171450" indent="-171450">
              <a:buFontTx/>
              <a:buChar char="-"/>
            </a:pPr>
            <a:r>
              <a:rPr lang="en-US" sz="1100" kern="1200" dirty="0">
                <a:solidFill>
                  <a:schemeClr val="tx1"/>
                </a:solidFill>
                <a:effectLst/>
                <a:latin typeface="+mn-lt"/>
                <a:ea typeface="+mn-ea"/>
                <a:cs typeface="+mn-cs"/>
              </a:rPr>
              <a:t>Community development</a:t>
            </a:r>
          </a:p>
          <a:p>
            <a:endParaRPr lang="en-US" sz="1100" dirty="0"/>
          </a:p>
          <a:p>
            <a:pPr lvl="0" rtl="0">
              <a:spcBef>
                <a:spcPts val="0"/>
              </a:spcBef>
              <a:buNone/>
            </a:pPr>
            <a:endParaRPr dirty="0"/>
          </a:p>
        </p:txBody>
      </p:sp>
    </p:spTree>
    <p:extLst>
      <p:ext uri="{BB962C8B-B14F-4D97-AF65-F5344CB8AC3E}">
        <p14:creationId xmlns:p14="http://schemas.microsoft.com/office/powerpoint/2010/main" val="2729916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Shape 5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0" name="Shape 5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extLst>
      <p:ext uri="{BB962C8B-B14F-4D97-AF65-F5344CB8AC3E}">
        <p14:creationId xmlns:p14="http://schemas.microsoft.com/office/powerpoint/2010/main" val="644535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kern="1200" dirty="0" err="1">
                <a:solidFill>
                  <a:schemeClr val="tx1"/>
                </a:solidFill>
                <a:effectLst/>
                <a:latin typeface="+mn-lt"/>
                <a:ea typeface="+mn-ea"/>
                <a:cs typeface="+mn-cs"/>
              </a:rPr>
              <a:t>ePADD</a:t>
            </a:r>
            <a:r>
              <a:rPr lang="en-US" sz="1800" kern="1200" dirty="0">
                <a:solidFill>
                  <a:schemeClr val="tx1"/>
                </a:solidFill>
                <a:effectLst/>
                <a:latin typeface="+mn-lt"/>
                <a:ea typeface="+mn-ea"/>
                <a:cs typeface="+mn-cs"/>
              </a:rPr>
              <a:t> is free and open-source software that </a:t>
            </a:r>
            <a:r>
              <a:rPr lang="en-US" sz="1100" kern="1200" dirty="0">
                <a:solidFill>
                  <a:schemeClr val="tx1"/>
                </a:solidFill>
                <a:effectLst/>
                <a:latin typeface="+mn-lt"/>
                <a:ea typeface="+mn-ea"/>
                <a:cs typeface="+mn-cs"/>
              </a:rPr>
              <a:t>helps collection donors, curators, and archivists screen email archives for potentially sensitive information, and make them discoverable and accessible for research.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To support this work, </a:t>
            </a:r>
            <a:r>
              <a:rPr lang="en-US" sz="1100" kern="1200" dirty="0" err="1">
                <a:solidFill>
                  <a:schemeClr val="tx1"/>
                </a:solidFill>
                <a:effectLst/>
                <a:latin typeface="+mn-lt"/>
                <a:ea typeface="+mn-ea"/>
                <a:cs typeface="+mn-cs"/>
              </a:rPr>
              <a:t>ePADD</a:t>
            </a:r>
            <a:r>
              <a:rPr lang="en-US" sz="1100" kern="1200" dirty="0">
                <a:solidFill>
                  <a:schemeClr val="tx1"/>
                </a:solidFill>
                <a:effectLst/>
                <a:latin typeface="+mn-lt"/>
                <a:ea typeface="+mn-ea"/>
                <a:cs typeface="+mn-cs"/>
              </a:rPr>
              <a:t> applies techniques from computer science including </a:t>
            </a:r>
            <a:r>
              <a:rPr lang="en-US" sz="1800" kern="1200" dirty="0">
                <a:solidFill>
                  <a:schemeClr val="tx1"/>
                </a:solidFill>
                <a:effectLst/>
                <a:latin typeface="+mn-lt"/>
                <a:ea typeface="+mn-ea"/>
                <a:cs typeface="+mn-cs"/>
              </a:rPr>
              <a:t>natural language processing and named entity recognition..</a:t>
            </a:r>
            <a:endParaRPr lang="en" sz="1800" dirty="0">
              <a:latin typeface="Titillium Web"/>
              <a:ea typeface="Titillium Web"/>
              <a:cs typeface="Titillium Web"/>
              <a:sym typeface="Titillium Web"/>
            </a:endParaRPr>
          </a:p>
        </p:txBody>
      </p:sp>
    </p:spTree>
    <p:extLst>
      <p:ext uri="{BB962C8B-B14F-4D97-AF65-F5344CB8AC3E}">
        <p14:creationId xmlns:p14="http://schemas.microsoft.com/office/powerpoint/2010/main" val="1012450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2" name="Shape 19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rtl="0"/>
            <a:r>
              <a:rPr lang="en-US" dirty="0">
                <a:solidFill>
                  <a:schemeClr val="bg1"/>
                </a:solidFill>
              </a:rPr>
              <a:t>The project is currently </a:t>
            </a:r>
            <a:r>
              <a:rPr lang="en-US" baseline="0" dirty="0">
                <a:solidFill>
                  <a:schemeClr val="bg1"/>
                </a:solidFill>
              </a:rPr>
              <a:t>is in the last year of an IMLS grant to continue to develop the software and grow the community. The current grant wraps up at the end of October.</a:t>
            </a:r>
          </a:p>
          <a:p>
            <a:pPr rtl="0"/>
            <a:endParaRPr lang="en-US" dirty="0"/>
          </a:p>
          <a:p>
            <a:pPr defTabSz="931774">
              <a:defRPr/>
            </a:pPr>
            <a:r>
              <a:rPr lang="en-US" dirty="0"/>
              <a:t>Stanford Libraries has pursued this work with partners at Urbana Champaign, Harvard, METRO, and Irvine.</a:t>
            </a:r>
          </a:p>
          <a:p>
            <a:pPr defTabSz="931774">
              <a:defRPr/>
            </a:pPr>
            <a:endParaRPr lang="en-US" dirty="0"/>
          </a:p>
          <a:p>
            <a:pPr defTabSz="931774">
              <a:defRPr/>
            </a:pPr>
            <a:endParaRPr lang="en-US" dirty="0"/>
          </a:p>
          <a:p>
            <a:pPr lvl="0" rtl="0">
              <a:spcBef>
                <a:spcPts val="0"/>
              </a:spcBef>
              <a:buClr>
                <a:schemeClr val="dk1"/>
              </a:buClr>
              <a:buSzPct val="100000"/>
              <a:buFont typeface="Arial"/>
              <a:buNone/>
            </a:pPr>
            <a:endParaRPr dirty="0"/>
          </a:p>
        </p:txBody>
      </p:sp>
    </p:spTree>
    <p:extLst>
      <p:ext uri="{BB962C8B-B14F-4D97-AF65-F5344CB8AC3E}">
        <p14:creationId xmlns:p14="http://schemas.microsoft.com/office/powerpoint/2010/main" val="486947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lnSpc>
                <a:spcPct val="115000"/>
              </a:lnSpc>
              <a:spcBef>
                <a:spcPts val="0"/>
              </a:spcBef>
              <a:buClr>
                <a:schemeClr val="dk1"/>
              </a:buClr>
              <a:buSzPct val="78571"/>
              <a:buFont typeface="Arial"/>
              <a:buNone/>
            </a:pPr>
            <a:r>
              <a:rPr lang="en" sz="1400" dirty="0">
                <a:solidFill>
                  <a:schemeClr val="dk1"/>
                </a:solidFill>
              </a:rPr>
              <a:t>The functionality we’ve developed has been scoped via user stories from our partners and user community, and has been supported by community working groups and other user contributions.</a:t>
            </a:r>
          </a:p>
        </p:txBody>
      </p:sp>
    </p:spTree>
    <p:extLst>
      <p:ext uri="{BB962C8B-B14F-4D97-AF65-F5344CB8AC3E}">
        <p14:creationId xmlns:p14="http://schemas.microsoft.com/office/powerpoint/2010/main" val="8624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this talk I’m going to focus on some of the most interesting research contributions I think the project has made so far, and for those who are already familiar with the software, I’m also going to highlight some of the new functionalities introduced in the 6.0 release, including interoperability updates and new and expanded export options.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44E6AD-EE1A-4DB6-8D69-991F8FD0005F}" type="slidenum">
              <a:rPr lang="en-US" smtClean="0"/>
              <a:t>6</a:t>
            </a:fld>
            <a:endParaRPr lang="en-US"/>
          </a:p>
        </p:txBody>
      </p:sp>
    </p:spTree>
    <p:extLst>
      <p:ext uri="{BB962C8B-B14F-4D97-AF65-F5344CB8AC3E}">
        <p14:creationId xmlns:p14="http://schemas.microsoft.com/office/powerpoint/2010/main" val="3750913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a:solidFill>
                  <a:schemeClr val="dk1"/>
                </a:solidFill>
                <a:highlight>
                  <a:srgbClr val="FFFFFF"/>
                </a:highlight>
              </a:rPr>
              <a:t>One area of research has been in how we can best make use of NLP and ML to provide the user with news ways to browse, parse, and otherwise make sense of what can be upwards of hundreds of thousands of messages in a single archive.</a:t>
            </a:r>
          </a:p>
        </p:txBody>
      </p:sp>
    </p:spTree>
    <p:extLst>
      <p:ext uri="{BB962C8B-B14F-4D97-AF65-F5344CB8AC3E}">
        <p14:creationId xmlns:p14="http://schemas.microsoft.com/office/powerpoint/2010/main" val="117007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Clr>
                <a:schemeClr val="dk1"/>
              </a:buClr>
              <a:buSzPct val="100000"/>
              <a:buFont typeface="Arial"/>
              <a:buNone/>
            </a:pPr>
            <a:r>
              <a:rPr lang="en" dirty="0" err="1">
                <a:solidFill>
                  <a:schemeClr val="dk1"/>
                </a:solidFill>
                <a:highlight>
                  <a:srgbClr val="FFFFFF"/>
                </a:highlight>
              </a:rPr>
              <a:t>ePADD</a:t>
            </a:r>
            <a:r>
              <a:rPr lang="en" dirty="0">
                <a:solidFill>
                  <a:schemeClr val="dk1"/>
                </a:solidFill>
                <a:highlight>
                  <a:srgbClr val="FFFFFF"/>
                </a:highlight>
              </a:rPr>
              <a:t> allows users to browse correspondents, and resolves names of correspondents associated with multiple email address to aid analysis and visualization.</a:t>
            </a:r>
          </a:p>
        </p:txBody>
      </p:sp>
    </p:spTree>
    <p:extLst>
      <p:ext uri="{BB962C8B-B14F-4D97-AF65-F5344CB8AC3E}">
        <p14:creationId xmlns:p14="http://schemas.microsoft.com/office/powerpoint/2010/main" val="8887685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0" name="Shape 3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kern="1200" cap="none" baseline="0" dirty="0" err="1">
                <a:solidFill>
                  <a:schemeClr val="dk1"/>
                </a:solidFill>
                <a:effectLst/>
                <a:latin typeface="+mn-lt"/>
                <a:ea typeface="Calibri"/>
                <a:cs typeface="Calibri"/>
                <a:sym typeface="Calibri"/>
              </a:rPr>
              <a:t>ePADD</a:t>
            </a:r>
            <a:r>
              <a:rPr lang="en-US" sz="1100" b="0" i="0" u="none" strike="noStrike" kern="1200" cap="none" baseline="0" dirty="0">
                <a:solidFill>
                  <a:schemeClr val="dk1"/>
                </a:solidFill>
                <a:effectLst/>
                <a:latin typeface="+mn-lt"/>
                <a:ea typeface="Calibri"/>
                <a:cs typeface="Calibri"/>
                <a:sym typeface="Calibri"/>
              </a:rPr>
              <a:t> also indexes fine-grained name entities within the content of messages, such as persons, universities, government agencies, and events.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baseline="0" dirty="0">
              <a:solidFill>
                <a:schemeClr val="dk1"/>
              </a:solidFill>
              <a:effectLst/>
              <a:latin typeface="+mn-lt"/>
              <a:ea typeface="Calibri"/>
              <a:cs typeface="Calibri"/>
              <a:sym typeface="Calibri"/>
            </a:endParaRPr>
          </a:p>
          <a:p>
            <a:r>
              <a:rPr lang="en-US" sz="1100" kern="1200" dirty="0">
                <a:solidFill>
                  <a:schemeClr val="tx1"/>
                </a:solidFill>
                <a:effectLst/>
                <a:latin typeface="+mn-lt"/>
                <a:ea typeface="+mn-ea"/>
                <a:cs typeface="+mn-cs"/>
              </a:rPr>
              <a:t>We tried a few standard NLP libraries, and ended up creating our own NLP, geared towards supporting archival processing and research, which includes fine-grained entity recognition bootstrapping categories and terms from </a:t>
            </a:r>
            <a:r>
              <a:rPr lang="en-US" sz="1100" kern="1200" dirty="0" err="1">
                <a:solidFill>
                  <a:schemeClr val="tx1"/>
                </a:solidFill>
                <a:effectLst/>
                <a:latin typeface="+mn-lt"/>
                <a:ea typeface="+mn-ea"/>
                <a:cs typeface="+mn-cs"/>
              </a:rPr>
              <a:t>DBPedia</a:t>
            </a:r>
            <a:r>
              <a:rPr lang="en-US" sz="1100" kern="1200" dirty="0">
                <a:solidFill>
                  <a:schemeClr val="tx1"/>
                </a:solidFill>
                <a:effectLst/>
                <a:latin typeface="+mn-lt"/>
                <a:ea typeface="+mn-ea"/>
                <a:cs typeface="+mn-cs"/>
              </a:rPr>
              <a:t>. </a:t>
            </a:r>
          </a:p>
          <a:p>
            <a:endParaRPr lang="en-US"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b="0" i="0" u="none" strike="noStrike" kern="1200" cap="none" baseline="0" dirty="0">
              <a:solidFill>
                <a:schemeClr val="dk1"/>
              </a:solidFill>
              <a:effectLst/>
              <a:latin typeface="+mn-lt"/>
              <a:ea typeface="Calibri"/>
              <a:cs typeface="Calibri"/>
              <a:sym typeface="Calibri"/>
            </a:endParaRPr>
          </a:p>
        </p:txBody>
      </p:sp>
    </p:spTree>
    <p:extLst>
      <p:ext uri="{BB962C8B-B14F-4D97-AF65-F5344CB8AC3E}">
        <p14:creationId xmlns:p14="http://schemas.microsoft.com/office/powerpoint/2010/main" val="178391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4" name="Shape 74"/>
          <p:cNvSpPr txBox="1">
            <a:spLocks noGrp="1"/>
          </p:cNvSpPr>
          <p:nvPr>
            <p:ph type="body" idx="1"/>
          </p:nvPr>
        </p:nvSpPr>
        <p:spPr>
          <a:xfrm>
            <a:off x="844425" y="1610450"/>
            <a:ext cx="2257200" cy="33153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75" name="Shape 75"/>
          <p:cNvSpPr txBox="1">
            <a:spLocks noGrp="1"/>
          </p:cNvSpPr>
          <p:nvPr>
            <p:ph type="body" idx="2"/>
          </p:nvPr>
        </p:nvSpPr>
        <p:spPr>
          <a:xfrm>
            <a:off x="3217285" y="1610450"/>
            <a:ext cx="2257199" cy="33153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76" name="Shape 76"/>
          <p:cNvSpPr txBox="1">
            <a:spLocks noGrp="1"/>
          </p:cNvSpPr>
          <p:nvPr>
            <p:ph type="body" idx="3"/>
          </p:nvPr>
        </p:nvSpPr>
        <p:spPr>
          <a:xfrm>
            <a:off x="5590146" y="1610450"/>
            <a:ext cx="2257199" cy="33153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77" name="Shape 77"/>
          <p:cNvSpPr/>
          <p:nvPr/>
        </p:nvSpPr>
        <p:spPr>
          <a:xfrm>
            <a:off x="579000" y="579000"/>
            <a:ext cx="54300" cy="6756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a:off x="9089700" y="0"/>
            <a:ext cx="54300" cy="51435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p:spTree>
      <p:nvGrpSpPr>
        <p:cNvPr id="1" name="Shape 50"/>
        <p:cNvGrpSpPr/>
        <p:nvPr/>
      </p:nvGrpSpPr>
      <p:grpSpPr>
        <a:xfrm>
          <a:off x="0" y="0"/>
          <a:ext cx="0" cy="0"/>
          <a:chOff x="0" y="0"/>
          <a:chExt cx="0" cy="0"/>
        </a:xfrm>
      </p:grpSpPr>
      <p:sp>
        <p:nvSpPr>
          <p:cNvPr id="51" name="Shape 51"/>
          <p:cNvSpPr/>
          <p:nvPr/>
        </p:nvSpPr>
        <p:spPr>
          <a:xfrm>
            <a:off x="0" y="0"/>
            <a:ext cx="9144000" cy="3745800"/>
          </a:xfrm>
          <a:prstGeom prst="rect">
            <a:avLst/>
          </a:prstGeom>
          <a:solidFill>
            <a:srgbClr val="FF0040">
              <a:alpha val="81920"/>
            </a:srgbClr>
          </a:solid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579000" y="1920450"/>
            <a:ext cx="54300" cy="11919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53" name="Shape 53"/>
          <p:cNvSpPr txBox="1">
            <a:spLocks noGrp="1"/>
          </p:cNvSpPr>
          <p:nvPr>
            <p:ph type="ctrTitle"/>
          </p:nvPr>
        </p:nvSpPr>
        <p:spPr>
          <a:xfrm>
            <a:off x="685800" y="1915625"/>
            <a:ext cx="5412300" cy="1159800"/>
          </a:xfrm>
          <a:prstGeom prst="rect">
            <a:avLst/>
          </a:prstGeom>
        </p:spPr>
        <p:txBody>
          <a:bodyPr lIns="91425" tIns="91425" rIns="91425" bIns="91425" anchor="ctr" anchorCtr="0"/>
          <a:lstStyle>
            <a:lvl1pPr lvl="0" rtl="0">
              <a:spcBef>
                <a:spcPts val="0"/>
              </a:spcBef>
              <a:buClr>
                <a:srgbClr val="FFFFFF"/>
              </a:buClr>
              <a:buSzPct val="100000"/>
              <a:defRPr sz="4800">
                <a:solidFill>
                  <a:srgbClr val="FFFFFF"/>
                </a:solidFill>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a:endParaRPr/>
          </a:p>
        </p:txBody>
      </p:sp>
    </p:spTree>
    <p:extLst>
      <p:ext uri="{BB962C8B-B14F-4D97-AF65-F5344CB8AC3E}">
        <p14:creationId xmlns:p14="http://schemas.microsoft.com/office/powerpoint/2010/main" val="2201452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half">
    <p:spTree>
      <p:nvGrpSpPr>
        <p:cNvPr id="1" name="Shape 61"/>
        <p:cNvGrpSpPr/>
        <p:nvPr/>
      </p:nvGrpSpPr>
      <p:grpSpPr>
        <a:xfrm>
          <a:off x="0" y="0"/>
          <a:ext cx="0" cy="0"/>
          <a:chOff x="0" y="0"/>
          <a:chExt cx="0" cy="0"/>
        </a:xfrm>
      </p:grpSpPr>
      <p:sp>
        <p:nvSpPr>
          <p:cNvPr id="62" name="Shape 62"/>
          <p:cNvSpPr/>
          <p:nvPr/>
        </p:nvSpPr>
        <p:spPr>
          <a:xfrm>
            <a:off x="0" y="0"/>
            <a:ext cx="4578000" cy="51435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63" name="Shape 63"/>
          <p:cNvSpPr txBox="1">
            <a:spLocks noGrp="1"/>
          </p:cNvSpPr>
          <p:nvPr>
            <p:ph type="title"/>
          </p:nvPr>
        </p:nvSpPr>
        <p:spPr>
          <a:xfrm>
            <a:off x="844425" y="422500"/>
            <a:ext cx="3226800" cy="857400"/>
          </a:xfrm>
          <a:prstGeom prst="rect">
            <a:avLst/>
          </a:prstGeom>
        </p:spPr>
        <p:txBody>
          <a:bodyPr lIns="91425" tIns="91425" rIns="91425" bIns="91425" anchor="t" anchorCtr="0"/>
          <a:lstStyle>
            <a:lvl1pPr lvl="0" rtl="0">
              <a:spcBef>
                <a:spcPts val="0"/>
              </a:spcBef>
              <a:buClr>
                <a:srgbClr val="FFFFFF"/>
              </a:buClr>
              <a:defRPr>
                <a:solidFill>
                  <a:srgbClr val="FFFFFF"/>
                </a:solidFill>
              </a:defRPr>
            </a:lvl1pPr>
            <a:lvl2pPr lvl="1" rtl="0">
              <a:spcBef>
                <a:spcPts val="0"/>
              </a:spcBef>
              <a:buClr>
                <a:srgbClr val="FFFFFF"/>
              </a:buClr>
              <a:defRPr>
                <a:solidFill>
                  <a:srgbClr val="FFFFFF"/>
                </a:solidFill>
              </a:defRPr>
            </a:lvl2pPr>
            <a:lvl3pPr lvl="2" rtl="0">
              <a:spcBef>
                <a:spcPts val="0"/>
              </a:spcBef>
              <a:buClr>
                <a:srgbClr val="FFFFFF"/>
              </a:buClr>
              <a:defRPr>
                <a:solidFill>
                  <a:srgbClr val="FFFFFF"/>
                </a:solidFill>
              </a:defRPr>
            </a:lvl3pPr>
            <a:lvl4pPr lvl="3" rtl="0">
              <a:spcBef>
                <a:spcPts val="0"/>
              </a:spcBef>
              <a:buClr>
                <a:srgbClr val="FFFFFF"/>
              </a:buClr>
              <a:defRPr>
                <a:solidFill>
                  <a:srgbClr val="FFFFFF"/>
                </a:solidFill>
              </a:defRPr>
            </a:lvl4pPr>
            <a:lvl5pPr lvl="4" rtl="0">
              <a:spcBef>
                <a:spcPts val="0"/>
              </a:spcBef>
              <a:buClr>
                <a:srgbClr val="FFFFFF"/>
              </a:buClr>
              <a:defRPr>
                <a:solidFill>
                  <a:srgbClr val="FFFFFF"/>
                </a:solidFill>
              </a:defRPr>
            </a:lvl5pPr>
            <a:lvl6pPr lvl="5" rtl="0">
              <a:spcBef>
                <a:spcPts val="0"/>
              </a:spcBef>
              <a:buClr>
                <a:srgbClr val="FFFFFF"/>
              </a:buClr>
              <a:defRPr>
                <a:solidFill>
                  <a:srgbClr val="FFFFFF"/>
                </a:solidFill>
              </a:defRPr>
            </a:lvl6pPr>
            <a:lvl7pPr lvl="6" rtl="0">
              <a:spcBef>
                <a:spcPts val="0"/>
              </a:spcBef>
              <a:buClr>
                <a:srgbClr val="FFFFFF"/>
              </a:buClr>
              <a:defRPr>
                <a:solidFill>
                  <a:srgbClr val="FFFFFF"/>
                </a:solidFill>
              </a:defRPr>
            </a:lvl7pPr>
            <a:lvl8pPr lvl="7" rtl="0">
              <a:spcBef>
                <a:spcPts val="0"/>
              </a:spcBef>
              <a:buClr>
                <a:srgbClr val="FFFFFF"/>
              </a:buClr>
              <a:defRPr>
                <a:solidFill>
                  <a:srgbClr val="FFFFFF"/>
                </a:solidFill>
              </a:defRPr>
            </a:lvl8pPr>
            <a:lvl9pPr lvl="8" rtl="0">
              <a:spcBef>
                <a:spcPts val="0"/>
              </a:spcBef>
              <a:buClr>
                <a:srgbClr val="FFFFFF"/>
              </a:buClr>
              <a:defRPr>
                <a:solidFill>
                  <a:srgbClr val="FFFFFF"/>
                </a:solidFill>
              </a:defRPr>
            </a:lvl9pPr>
          </a:lstStyle>
          <a:p>
            <a:endParaRPr/>
          </a:p>
        </p:txBody>
      </p:sp>
      <p:sp>
        <p:nvSpPr>
          <p:cNvPr id="64" name="Shape 64"/>
          <p:cNvSpPr/>
          <p:nvPr/>
        </p:nvSpPr>
        <p:spPr>
          <a:xfrm>
            <a:off x="579000" y="579000"/>
            <a:ext cx="54300" cy="6756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65" name="Shape 65"/>
          <p:cNvSpPr/>
          <p:nvPr/>
        </p:nvSpPr>
        <p:spPr>
          <a:xfrm>
            <a:off x="9089700" y="0"/>
            <a:ext cx="54300" cy="51435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2934665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Blank color">
    <p:spTree>
      <p:nvGrpSpPr>
        <p:cNvPr id="1" name="Shape 54"/>
        <p:cNvGrpSpPr/>
        <p:nvPr/>
      </p:nvGrpSpPr>
      <p:grpSpPr>
        <a:xfrm>
          <a:off x="0" y="0"/>
          <a:ext cx="0" cy="0"/>
          <a:chOff x="0" y="0"/>
          <a:chExt cx="0" cy="0"/>
        </a:xfrm>
      </p:grpSpPr>
      <p:sp>
        <p:nvSpPr>
          <p:cNvPr id="55" name="Shape 55"/>
          <p:cNvSpPr/>
          <p:nvPr/>
        </p:nvSpPr>
        <p:spPr>
          <a:xfrm>
            <a:off x="0" y="0"/>
            <a:ext cx="9144000" cy="25935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6607635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4C8D08-E31A-4EF0-8C42-85131F491F3A}" type="datetime1">
              <a:rPr lang="en-US" smtClean="0"/>
              <a:t>8/14/18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extLst>
      <p:ext uri="{BB962C8B-B14F-4D97-AF65-F5344CB8AC3E}">
        <p14:creationId xmlns:p14="http://schemas.microsoft.com/office/powerpoint/2010/main" val="1637119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ubtitle">
    <p:spTree>
      <p:nvGrpSpPr>
        <p:cNvPr id="1" name="Shape 56"/>
        <p:cNvGrpSpPr/>
        <p:nvPr/>
      </p:nvGrpSpPr>
      <p:grpSpPr>
        <a:xfrm>
          <a:off x="0" y="0"/>
          <a:ext cx="0" cy="0"/>
          <a:chOff x="0" y="0"/>
          <a:chExt cx="0" cy="0"/>
        </a:xfrm>
      </p:grpSpPr>
      <p:sp>
        <p:nvSpPr>
          <p:cNvPr id="57" name="Shape 57"/>
          <p:cNvSpPr/>
          <p:nvPr/>
        </p:nvSpPr>
        <p:spPr>
          <a:xfrm>
            <a:off x="0" y="0"/>
            <a:ext cx="9144000" cy="3745800"/>
          </a:xfrm>
          <a:prstGeom prst="rect">
            <a:avLst/>
          </a:prstGeom>
          <a:solidFill>
            <a:srgbClr val="FF004E"/>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579000" y="1722000"/>
            <a:ext cx="54300" cy="1363200"/>
          </a:xfrm>
          <a:prstGeom prst="rect">
            <a:avLst/>
          </a:prstGeom>
          <a:solidFill>
            <a:srgbClr val="FFFFFF"/>
          </a:solidFill>
          <a:ln>
            <a:noFill/>
          </a:ln>
        </p:spPr>
        <p:txBody>
          <a:bodyPr lIns="91425" tIns="91425" rIns="91425" bIns="91425" anchor="ctr" anchorCtr="0">
            <a:noAutofit/>
          </a:bodyPr>
          <a:lstStyle/>
          <a:p>
            <a:pPr lvl="0" rtl="0">
              <a:spcBef>
                <a:spcPts val="0"/>
              </a:spcBef>
              <a:buNone/>
            </a:pPr>
            <a:endParaRPr>
              <a:solidFill>
                <a:srgbClr val="FFFFFF"/>
              </a:solidFill>
            </a:endParaRPr>
          </a:p>
        </p:txBody>
      </p:sp>
      <p:sp>
        <p:nvSpPr>
          <p:cNvPr id="59" name="Shape 59"/>
          <p:cNvSpPr txBox="1">
            <a:spLocks noGrp="1"/>
          </p:cNvSpPr>
          <p:nvPr>
            <p:ph type="ctrTitle"/>
          </p:nvPr>
        </p:nvSpPr>
        <p:spPr>
          <a:xfrm>
            <a:off x="826350" y="1519225"/>
            <a:ext cx="4638300" cy="1159800"/>
          </a:xfrm>
          <a:prstGeom prst="rect">
            <a:avLst/>
          </a:prstGeom>
        </p:spPr>
        <p:txBody>
          <a:bodyPr lIns="91425" tIns="91425" rIns="91425" bIns="91425" anchor="t" anchorCtr="0"/>
          <a:lstStyle>
            <a:lvl1pPr lvl="0" rtl="0">
              <a:spcBef>
                <a:spcPts val="0"/>
              </a:spcBef>
              <a:buClr>
                <a:srgbClr val="FFFFFF"/>
              </a:buClr>
              <a:buSzPct val="100000"/>
              <a:defRPr sz="3600">
                <a:solidFill>
                  <a:srgbClr val="FFFFFF"/>
                </a:solidFill>
              </a:defRPr>
            </a:lvl1pPr>
            <a:lvl2pPr lvl="1" rtl="0">
              <a:spcBef>
                <a:spcPts val="0"/>
              </a:spcBef>
              <a:buClr>
                <a:srgbClr val="FFFFFF"/>
              </a:buClr>
              <a:buSzPct val="100000"/>
              <a:defRPr sz="3600">
                <a:solidFill>
                  <a:srgbClr val="FFFFFF"/>
                </a:solidFill>
              </a:defRPr>
            </a:lvl2pPr>
            <a:lvl3pPr lvl="2" rtl="0">
              <a:spcBef>
                <a:spcPts val="0"/>
              </a:spcBef>
              <a:buClr>
                <a:srgbClr val="FFFFFF"/>
              </a:buClr>
              <a:buSzPct val="100000"/>
              <a:defRPr sz="3600">
                <a:solidFill>
                  <a:srgbClr val="FFFFFF"/>
                </a:solidFill>
              </a:defRPr>
            </a:lvl3pPr>
            <a:lvl4pPr lvl="3" rtl="0">
              <a:spcBef>
                <a:spcPts val="0"/>
              </a:spcBef>
              <a:buClr>
                <a:srgbClr val="FFFFFF"/>
              </a:buClr>
              <a:buSzPct val="100000"/>
              <a:defRPr sz="3600">
                <a:solidFill>
                  <a:srgbClr val="FFFFFF"/>
                </a:solidFill>
              </a:defRPr>
            </a:lvl4pPr>
            <a:lvl5pPr lvl="4" rtl="0">
              <a:spcBef>
                <a:spcPts val="0"/>
              </a:spcBef>
              <a:buClr>
                <a:srgbClr val="FFFFFF"/>
              </a:buClr>
              <a:buSzPct val="100000"/>
              <a:defRPr sz="3600">
                <a:solidFill>
                  <a:srgbClr val="FFFFFF"/>
                </a:solidFill>
              </a:defRPr>
            </a:lvl5pPr>
            <a:lvl6pPr lvl="5" rtl="0">
              <a:spcBef>
                <a:spcPts val="0"/>
              </a:spcBef>
              <a:buClr>
                <a:srgbClr val="FFFFFF"/>
              </a:buClr>
              <a:buSzPct val="100000"/>
              <a:defRPr sz="3600">
                <a:solidFill>
                  <a:srgbClr val="FFFFFF"/>
                </a:solidFill>
              </a:defRPr>
            </a:lvl6pPr>
            <a:lvl7pPr lvl="6" rtl="0">
              <a:spcBef>
                <a:spcPts val="0"/>
              </a:spcBef>
              <a:buClr>
                <a:srgbClr val="FFFFFF"/>
              </a:buClr>
              <a:buSzPct val="100000"/>
              <a:defRPr sz="3600">
                <a:solidFill>
                  <a:srgbClr val="FFFFFF"/>
                </a:solidFill>
              </a:defRPr>
            </a:lvl7pPr>
            <a:lvl8pPr lvl="7" rtl="0">
              <a:spcBef>
                <a:spcPts val="0"/>
              </a:spcBef>
              <a:buClr>
                <a:srgbClr val="FFFFFF"/>
              </a:buClr>
              <a:buSzPct val="100000"/>
              <a:defRPr sz="3600">
                <a:solidFill>
                  <a:srgbClr val="FFFFFF"/>
                </a:solidFill>
              </a:defRPr>
            </a:lvl8pPr>
            <a:lvl9pPr lvl="8" rtl="0">
              <a:spcBef>
                <a:spcPts val="0"/>
              </a:spcBef>
              <a:buClr>
                <a:srgbClr val="FFFFFF"/>
              </a:buClr>
              <a:buSzPct val="100000"/>
              <a:defRPr sz="3600">
                <a:solidFill>
                  <a:srgbClr val="FFFFFF"/>
                </a:solidFill>
              </a:defRPr>
            </a:lvl9pPr>
          </a:lstStyle>
          <a:p>
            <a:endParaRPr/>
          </a:p>
        </p:txBody>
      </p:sp>
      <p:sp>
        <p:nvSpPr>
          <p:cNvPr id="60" name="Shape 60"/>
          <p:cNvSpPr txBox="1">
            <a:spLocks noGrp="1"/>
          </p:cNvSpPr>
          <p:nvPr>
            <p:ph type="subTitle" idx="1"/>
          </p:nvPr>
        </p:nvSpPr>
        <p:spPr>
          <a:xfrm>
            <a:off x="826350" y="2763850"/>
            <a:ext cx="7632000" cy="784800"/>
          </a:xfrm>
          <a:prstGeom prst="rect">
            <a:avLst/>
          </a:prstGeom>
        </p:spPr>
        <p:txBody>
          <a:bodyPr lIns="91425" tIns="91425" rIns="91425" bIns="91425" anchor="t" anchorCtr="0"/>
          <a:lstStyle>
            <a:lvl1pPr lvl="0" rtl="0">
              <a:spcBef>
                <a:spcPts val="0"/>
              </a:spcBef>
              <a:buClr>
                <a:srgbClr val="000000"/>
              </a:buClr>
              <a:buNone/>
              <a:defRPr>
                <a:solidFill>
                  <a:srgbClr val="000000"/>
                </a:solidFill>
              </a:defRPr>
            </a:lvl1pPr>
            <a:lvl2pPr lvl="1" rtl="0">
              <a:spcBef>
                <a:spcPts val="0"/>
              </a:spcBef>
              <a:buClr>
                <a:srgbClr val="000000"/>
              </a:buClr>
              <a:buSzPct val="100000"/>
              <a:buNone/>
              <a:defRPr sz="3000">
                <a:solidFill>
                  <a:srgbClr val="000000"/>
                </a:solidFill>
              </a:defRPr>
            </a:lvl2pPr>
            <a:lvl3pPr lvl="2" rtl="0">
              <a:spcBef>
                <a:spcPts val="0"/>
              </a:spcBef>
              <a:buClr>
                <a:srgbClr val="000000"/>
              </a:buClr>
              <a:buSzPct val="100000"/>
              <a:buNone/>
              <a:defRPr sz="3000">
                <a:solidFill>
                  <a:srgbClr val="000000"/>
                </a:solidFill>
              </a:defRPr>
            </a:lvl3pPr>
            <a:lvl4pPr lvl="3" rtl="0">
              <a:spcBef>
                <a:spcPts val="0"/>
              </a:spcBef>
              <a:buClr>
                <a:srgbClr val="000000"/>
              </a:buClr>
              <a:buSzPct val="100000"/>
              <a:buNone/>
              <a:defRPr sz="3000">
                <a:solidFill>
                  <a:srgbClr val="000000"/>
                </a:solidFill>
              </a:defRPr>
            </a:lvl4pPr>
            <a:lvl5pPr lvl="4" rtl="0">
              <a:spcBef>
                <a:spcPts val="0"/>
              </a:spcBef>
              <a:buClr>
                <a:srgbClr val="000000"/>
              </a:buClr>
              <a:buSzPct val="100000"/>
              <a:buNone/>
              <a:defRPr sz="3000">
                <a:solidFill>
                  <a:srgbClr val="000000"/>
                </a:solidFill>
              </a:defRPr>
            </a:lvl5pPr>
            <a:lvl6pPr lvl="5" rtl="0">
              <a:spcBef>
                <a:spcPts val="0"/>
              </a:spcBef>
              <a:buClr>
                <a:srgbClr val="000000"/>
              </a:buClr>
              <a:buSzPct val="100000"/>
              <a:buNone/>
              <a:defRPr sz="3000">
                <a:solidFill>
                  <a:srgbClr val="000000"/>
                </a:solidFill>
              </a:defRPr>
            </a:lvl6pPr>
            <a:lvl7pPr lvl="6" rtl="0">
              <a:spcBef>
                <a:spcPts val="0"/>
              </a:spcBef>
              <a:buClr>
                <a:srgbClr val="000000"/>
              </a:buClr>
              <a:buSzPct val="100000"/>
              <a:buNone/>
              <a:defRPr sz="3000">
                <a:solidFill>
                  <a:srgbClr val="000000"/>
                </a:solidFill>
              </a:defRPr>
            </a:lvl7pPr>
            <a:lvl8pPr lvl="7" rtl="0">
              <a:spcBef>
                <a:spcPts val="0"/>
              </a:spcBef>
              <a:buClr>
                <a:srgbClr val="000000"/>
              </a:buClr>
              <a:buSzPct val="100000"/>
              <a:buNone/>
              <a:defRPr sz="3000">
                <a:solidFill>
                  <a:srgbClr val="000000"/>
                </a:solidFill>
              </a:defRPr>
            </a:lvl8pPr>
            <a:lvl9pPr lvl="8" rtl="0">
              <a:spcBef>
                <a:spcPts val="0"/>
              </a:spcBef>
              <a:buClr>
                <a:srgbClr val="000000"/>
              </a:buClr>
              <a:buSzPct val="100000"/>
              <a:buNone/>
              <a:defRPr sz="3000">
                <a:solidFill>
                  <a:srgbClr val="000000"/>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Image background">
    <p:spTree>
      <p:nvGrpSpPr>
        <p:cNvPr id="1" name="Shape 70"/>
        <p:cNvGrpSpPr/>
        <p:nvPr/>
      </p:nvGrpSpPr>
      <p:grpSpPr>
        <a:xfrm>
          <a:off x="0" y="0"/>
          <a:ext cx="0" cy="0"/>
          <a:chOff x="0" y="0"/>
          <a:chExt cx="0" cy="0"/>
        </a:xfrm>
      </p:grpSpPr>
      <p:sp>
        <p:nvSpPr>
          <p:cNvPr id="71" name="Shape 71"/>
          <p:cNvSpPr/>
          <p:nvPr/>
        </p:nvSpPr>
        <p:spPr>
          <a:xfrm>
            <a:off x="0" y="0"/>
            <a:ext cx="2292000" cy="5143500"/>
          </a:xfrm>
          <a:prstGeom prst="rect">
            <a:avLst/>
          </a:prstGeom>
          <a:solidFill>
            <a:srgbClr val="FF0040">
              <a:alpha val="81920"/>
            </a:srgbClr>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A0059"/>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4" r:id="rId4"/>
    <p:sldLayoutId id="2147483655" r:id="rId5"/>
    <p:sldLayoutId id="2147483656" r:id="rId6"/>
    <p:sldLayoutId id="2147483657" r:id="rId7"/>
    <p:sldLayoutId id="2147483661" r:id="rId8"/>
    <p:sldLayoutId id="2147483664" r:id="rId9"/>
    <p:sldLayoutId id="2147483665" r:id="rId10"/>
    <p:sldLayoutId id="2147483686" r:id="rId11"/>
    <p:sldLayoutId id="2147483687" r:id="rId12"/>
    <p:sldLayoutId id="2147483688" r:id="rId13"/>
    <p:sldLayoutId id="2147483690"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8.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25.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30.png"/><Relationship Id="rId5" Type="http://schemas.openxmlformats.org/officeDocument/2006/relationships/image" Target="../media/image17.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G"/><Relationship Id="rId3" Type="http://schemas.openxmlformats.org/officeDocument/2006/relationships/image" Target="../media/image1.png"/><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jpg"/><Relationship Id="rId4" Type="http://schemas.openxmlformats.org/officeDocument/2006/relationships/image" Target="../media/image2.jpeg"/><Relationship Id="rId9" Type="http://schemas.openxmlformats.org/officeDocument/2006/relationships/image" Target="../media/image7.jp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24" name="Picture 2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0" y="3751799"/>
            <a:ext cx="16603635" cy="1680295"/>
          </a:xfrm>
          <a:prstGeom prst="rect">
            <a:avLst/>
          </a:prstGeom>
        </p:spPr>
      </p:pic>
      <p:sp>
        <p:nvSpPr>
          <p:cNvPr id="5" name="Rectangle 4"/>
          <p:cNvSpPr/>
          <p:nvPr/>
        </p:nvSpPr>
        <p:spPr>
          <a:xfrm>
            <a:off x="0" y="0"/>
            <a:ext cx="9144000" cy="5432094"/>
          </a:xfrm>
          <a:prstGeom prst="rect">
            <a:avLst/>
          </a:prstGeom>
          <a:solidFill>
            <a:srgbClr val="FA385E"/>
          </a:solidFill>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8" name="Shape 148"/>
          <p:cNvSpPr txBox="1">
            <a:spLocks noGrp="1"/>
          </p:cNvSpPr>
          <p:nvPr>
            <p:ph type="ctrTitle"/>
          </p:nvPr>
        </p:nvSpPr>
        <p:spPr>
          <a:xfrm>
            <a:off x="7567885" y="2626255"/>
            <a:ext cx="1308579" cy="747900"/>
          </a:xfrm>
          <a:prstGeom prst="rect">
            <a:avLst/>
          </a:prstGeom>
        </p:spPr>
        <p:txBody>
          <a:bodyPr lIns="91425" tIns="91425" rIns="91425" bIns="91425" anchor="ctr" anchorCtr="0">
            <a:noAutofit/>
          </a:bodyPr>
          <a:lstStyle/>
          <a:p>
            <a:pPr lvl="0" rtl="0">
              <a:spcBef>
                <a:spcPts val="0"/>
              </a:spcBef>
              <a:buNone/>
            </a:pPr>
            <a:r>
              <a:rPr lang="en" sz="2000" dirty="0">
                <a:solidFill>
                  <a:schemeClr val="bg1">
                    <a:lumMod val="85000"/>
                  </a:schemeClr>
                </a:solidFill>
                <a:latin typeface="Titillium Web"/>
                <a:ea typeface="Titillium Web"/>
                <a:cs typeface="Titillium Web"/>
                <a:sym typeface="Titillium Web"/>
              </a:rPr>
              <a:t>@e_padd</a:t>
            </a:r>
          </a:p>
        </p:txBody>
      </p:sp>
      <p:sp>
        <p:nvSpPr>
          <p:cNvPr id="150" name="Shape 150"/>
          <p:cNvSpPr txBox="1">
            <a:spLocks noGrp="1"/>
          </p:cNvSpPr>
          <p:nvPr>
            <p:ph type="ctrTitle"/>
          </p:nvPr>
        </p:nvSpPr>
        <p:spPr>
          <a:xfrm>
            <a:off x="388383" y="1351001"/>
            <a:ext cx="8316890" cy="1159800"/>
          </a:xfrm>
          <a:prstGeom prst="rect">
            <a:avLst/>
          </a:prstGeom>
        </p:spPr>
        <p:txBody>
          <a:bodyPr lIns="91425" tIns="91425" rIns="91425" bIns="91425" anchor="ctr" anchorCtr="0">
            <a:noAutofit/>
          </a:bodyPr>
          <a:lstStyle/>
          <a:p>
            <a:pPr lvl="0"/>
            <a:r>
              <a:rPr lang="en-US" sz="3300" dirty="0"/>
              <a:t>Appraising and Processing Email of Potential Historical Value with ePADD</a:t>
            </a:r>
            <a:br>
              <a:rPr lang="en-US" sz="3300" dirty="0"/>
            </a:br>
            <a:br>
              <a:rPr lang="en-US" sz="3300" dirty="0"/>
            </a:br>
            <a:r>
              <a:rPr lang="en-US" sz="2000" dirty="0"/>
              <a:t>SAA Research Forum </a:t>
            </a:r>
            <a:r>
              <a:rPr lang="mr-IN" sz="2000" dirty="0"/>
              <a:t>–</a:t>
            </a:r>
            <a:r>
              <a:rPr lang="en-US" sz="2000" dirty="0"/>
              <a:t> 15 August 2018</a:t>
            </a:r>
            <a:br>
              <a:rPr lang="en-US" sz="2000" dirty="0"/>
            </a:br>
            <a:br>
              <a:rPr lang="en-US" sz="2000" dirty="0"/>
            </a:br>
            <a:br>
              <a:rPr lang="en-US" sz="2000" i="1" dirty="0">
                <a:solidFill>
                  <a:schemeClr val="bg1">
                    <a:lumMod val="85000"/>
                  </a:schemeClr>
                </a:solidFill>
                <a:latin typeface="Titillium Web"/>
                <a:ea typeface="Titillium Web"/>
                <a:cs typeface="Titillium Web"/>
                <a:sym typeface="Titillium Web"/>
              </a:rPr>
            </a:br>
            <a:endParaRPr lang="en" sz="2000" i="1" dirty="0">
              <a:solidFill>
                <a:schemeClr val="bg1">
                  <a:lumMod val="85000"/>
                </a:schemeClr>
              </a:solidFill>
            </a:endParaRPr>
          </a:p>
        </p:txBody>
      </p:sp>
      <p:pic>
        <p:nvPicPr>
          <p:cNvPr id="12" name="Picture 11" descr="GEN_Colin_Powell.JPG"/>
          <p:cNvPicPr>
            <a:picLocks/>
          </p:cNvPicPr>
          <p:nvPr/>
        </p:nvPicPr>
        <p:blipFill rotWithShape="1">
          <a:blip r:embed="rId4" cstate="print">
            <a:extLst>
              <a:ext uri="{28A0092B-C50C-407E-A947-70E740481C1C}">
                <a14:useLocalDpi xmlns:a14="http://schemas.microsoft.com/office/drawing/2010/main" val="0"/>
              </a:ext>
            </a:extLst>
          </a:blip>
          <a:srcRect l="3658" t="4649" r="3854" b="5506"/>
          <a:stretch/>
        </p:blipFill>
        <p:spPr>
          <a:xfrm>
            <a:off x="2542957" y="3877747"/>
            <a:ext cx="871077" cy="1097280"/>
          </a:xfrm>
          <a:prstGeom prst="rect">
            <a:avLst/>
          </a:prstGeom>
        </p:spPr>
      </p:pic>
      <p:pic>
        <p:nvPicPr>
          <p:cNvPr id="13" name="Picture 12" descr="Hillary_Clinton_official_Secretary_of_State_portrait_crop.jp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080075" y="3868270"/>
            <a:ext cx="863480" cy="1097280"/>
          </a:xfrm>
          <a:prstGeom prst="rect">
            <a:avLst/>
          </a:prstGeom>
        </p:spPr>
      </p:pic>
      <p:pic>
        <p:nvPicPr>
          <p:cNvPr id="16" name="Picture 15" descr="url.jpg"/>
          <p:cNvPicPr>
            <a:picLocks/>
          </p:cNvPicPr>
          <p:nvPr/>
        </p:nvPicPr>
        <p:blipFill rotWithShape="1">
          <a:blip r:embed="rId6">
            <a:extLst>
              <a:ext uri="{28A0092B-C50C-407E-A947-70E740481C1C}">
                <a14:useLocalDpi xmlns:a14="http://schemas.microsoft.com/office/drawing/2010/main" val="0"/>
              </a:ext>
            </a:extLst>
          </a:blip>
          <a:srcRect b="4773"/>
          <a:stretch/>
        </p:blipFill>
        <p:spPr>
          <a:xfrm>
            <a:off x="1737521" y="3877747"/>
            <a:ext cx="818265" cy="1097280"/>
          </a:xfrm>
          <a:prstGeom prst="rect">
            <a:avLst/>
          </a:prstGeom>
        </p:spPr>
      </p:pic>
      <p:pic>
        <p:nvPicPr>
          <p:cNvPr id="17" name="Picture 16" descr="url.jpg"/>
          <p:cNvPicPr>
            <a:picLocks/>
          </p:cNvPicPr>
          <p:nvPr/>
        </p:nvPicPr>
        <p:blipFill>
          <a:blip r:embed="rId7">
            <a:extLst>
              <a:ext uri="{28A0092B-C50C-407E-A947-70E740481C1C}">
                <a14:useLocalDpi xmlns:a14="http://schemas.microsoft.com/office/drawing/2010/main" val="0"/>
              </a:ext>
            </a:extLst>
          </a:blip>
          <a:stretch>
            <a:fillRect/>
          </a:stretch>
        </p:blipFill>
        <p:spPr>
          <a:xfrm>
            <a:off x="68590" y="3877747"/>
            <a:ext cx="890599" cy="1097280"/>
          </a:xfrm>
          <a:prstGeom prst="rect">
            <a:avLst/>
          </a:prstGeom>
        </p:spPr>
      </p:pic>
      <p:pic>
        <p:nvPicPr>
          <p:cNvPr id="18" name="Picture 17" descr="url.jpg"/>
          <p:cNvPicPr>
            <a:picLocks/>
          </p:cNvPicPr>
          <p:nvPr/>
        </p:nvPicPr>
        <p:blipFill rotWithShape="1">
          <a:blip r:embed="rId8">
            <a:extLst>
              <a:ext uri="{28A0092B-C50C-407E-A947-70E740481C1C}">
                <a14:useLocalDpi xmlns:a14="http://schemas.microsoft.com/office/drawing/2010/main" val="0"/>
              </a:ext>
            </a:extLst>
          </a:blip>
          <a:srcRect t="2289"/>
          <a:stretch/>
        </p:blipFill>
        <p:spPr>
          <a:xfrm>
            <a:off x="4207148" y="3868270"/>
            <a:ext cx="1101133" cy="1097280"/>
          </a:xfrm>
          <a:prstGeom prst="rect">
            <a:avLst/>
          </a:prstGeom>
        </p:spPr>
      </p:pic>
      <p:pic>
        <p:nvPicPr>
          <p:cNvPr id="19" name="Picture 18" descr="search.jpg"/>
          <p:cNvPicPr>
            <a:picLocks/>
          </p:cNvPicPr>
          <p:nvPr/>
        </p:nvPicPr>
        <p:blipFill rotWithShape="1">
          <a:blip r:embed="rId9">
            <a:extLst>
              <a:ext uri="{28A0092B-C50C-407E-A947-70E740481C1C}">
                <a14:useLocalDpi xmlns:a14="http://schemas.microsoft.com/office/drawing/2010/main" val="0"/>
              </a:ext>
            </a:extLst>
          </a:blip>
          <a:srcRect l="9383" r="8610"/>
          <a:stretch/>
        </p:blipFill>
        <p:spPr>
          <a:xfrm>
            <a:off x="934547" y="3877747"/>
            <a:ext cx="802974" cy="1097280"/>
          </a:xfrm>
          <a:prstGeom prst="rect">
            <a:avLst/>
          </a:prstGeom>
        </p:spPr>
      </p:pic>
      <p:pic>
        <p:nvPicPr>
          <p:cNvPr id="20" name="Picture 19" descr="url.jpg"/>
          <p:cNvPicPr>
            <a:picLocks/>
          </p:cNvPicPr>
          <p:nvPr/>
        </p:nvPicPr>
        <p:blipFill rotWithShape="1">
          <a:blip r:embed="rId10">
            <a:extLst>
              <a:ext uri="{28A0092B-C50C-407E-A947-70E740481C1C}">
                <a14:useLocalDpi xmlns:a14="http://schemas.microsoft.com/office/drawing/2010/main" val="0"/>
              </a:ext>
            </a:extLst>
          </a:blip>
          <a:srcRect/>
          <a:stretch/>
        </p:blipFill>
        <p:spPr>
          <a:xfrm>
            <a:off x="6370244" y="3866202"/>
            <a:ext cx="709831" cy="1097280"/>
          </a:xfrm>
          <a:prstGeom prst="rect">
            <a:avLst/>
          </a:prstGeom>
        </p:spPr>
      </p:pic>
      <p:pic>
        <p:nvPicPr>
          <p:cNvPr id="21" name="Picture 20"/>
          <p:cNvPicPr>
            <a:picLocks/>
          </p:cNvPicPr>
          <p:nvPr/>
        </p:nvPicPr>
        <p:blipFill rotWithShape="1">
          <a:blip r:embed="rId11"/>
          <a:srcRect b="9773"/>
          <a:stretch/>
        </p:blipFill>
        <p:spPr>
          <a:xfrm>
            <a:off x="3401205" y="3868270"/>
            <a:ext cx="805943" cy="1097280"/>
          </a:xfrm>
          <a:prstGeom prst="rect">
            <a:avLst/>
          </a:prstGeom>
        </p:spPr>
      </p:pic>
      <p:pic>
        <p:nvPicPr>
          <p:cNvPr id="22" name="Picture 21" descr="images.jpg"/>
          <p:cNvPicPr>
            <a:picLocks/>
          </p:cNvPicPr>
          <p:nvPr/>
        </p:nvPicPr>
        <p:blipFill>
          <a:blip r:embed="rId12">
            <a:extLst>
              <a:ext uri="{28A0092B-C50C-407E-A947-70E740481C1C}">
                <a14:useLocalDpi xmlns:a14="http://schemas.microsoft.com/office/drawing/2010/main" val="0"/>
              </a:ext>
            </a:extLst>
          </a:blip>
          <a:stretch>
            <a:fillRect/>
          </a:stretch>
        </p:blipFill>
        <p:spPr>
          <a:xfrm>
            <a:off x="5295452" y="3868270"/>
            <a:ext cx="1087621" cy="1097280"/>
          </a:xfrm>
          <a:prstGeom prst="rect">
            <a:avLst/>
          </a:prstGeom>
        </p:spPr>
      </p:pic>
      <p:pic>
        <p:nvPicPr>
          <p:cNvPr id="23" name="Picture 22" descr="IMG_0982.JPG"/>
          <p:cNvPicPr>
            <a:picLocks/>
          </p:cNvPicPr>
          <p:nvPr/>
        </p:nvPicPr>
        <p:blipFill>
          <a:blip r:embed="rId13">
            <a:extLst>
              <a:ext uri="{28A0092B-C50C-407E-A947-70E740481C1C}">
                <a14:useLocalDpi xmlns:a14="http://schemas.microsoft.com/office/drawing/2010/main" val="0"/>
              </a:ext>
            </a:extLst>
          </a:blip>
          <a:stretch>
            <a:fillRect/>
          </a:stretch>
        </p:blipFill>
        <p:spPr>
          <a:xfrm>
            <a:off x="7943555" y="3878787"/>
            <a:ext cx="1126676" cy="1097280"/>
          </a:xfrm>
          <a:prstGeom prst="rect">
            <a:avLst/>
          </a:prstGeom>
        </p:spPr>
      </p:pic>
      <p:pic>
        <p:nvPicPr>
          <p:cNvPr id="2" name="Picture 1" descr="ePADD 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13958" y="361133"/>
            <a:ext cx="725950" cy="724139"/>
          </a:xfrm>
          <a:prstGeom prst="rect">
            <a:avLst/>
          </a:prstGeom>
        </p:spPr>
      </p:pic>
    </p:spTree>
    <p:extLst>
      <p:ext uri="{BB962C8B-B14F-4D97-AF65-F5344CB8AC3E}">
        <p14:creationId xmlns:p14="http://schemas.microsoft.com/office/powerpoint/2010/main" val="19550654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5" name="Picture 4"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5543" y="5143500"/>
            <a:ext cx="16603635" cy="1680295"/>
          </a:xfrm>
          <a:prstGeom prst="rect">
            <a:avLst/>
          </a:prstGeom>
        </p:spPr>
      </p:pic>
      <p:pic>
        <p:nvPicPr>
          <p:cNvPr id="6" name="Picture 5"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5139" y="3874509"/>
            <a:ext cx="16603635" cy="1680295"/>
          </a:xfrm>
          <a:prstGeom prst="rect">
            <a:avLst/>
          </a:prstGeom>
        </p:spPr>
      </p:pic>
      <p:sp>
        <p:nvSpPr>
          <p:cNvPr id="12" name="Shape 384">
            <a:extLst>
              <a:ext uri="{FF2B5EF4-FFF2-40B4-BE49-F238E27FC236}">
                <a16:creationId xmlns:a16="http://schemas.microsoft.com/office/drawing/2014/main" id="{779B1E0C-5456-0844-B954-CE26C1F212C0}"/>
              </a:ext>
            </a:extLst>
          </p:cNvPr>
          <p:cNvSpPr txBox="1">
            <a:spLocks/>
          </p:cNvSpPr>
          <p:nvPr/>
        </p:nvSpPr>
        <p:spPr>
          <a:xfrm>
            <a:off x="159477" y="156392"/>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solidFill>
                  <a:srgbClr val="FFFFFF"/>
                </a:solidFill>
                <a:latin typeface="Titillium Web"/>
                <a:ea typeface="Titillium Web"/>
                <a:cs typeface="Titillium Web"/>
                <a:sym typeface="Titillium Web"/>
              </a:rPr>
              <a:t>Browsing</a:t>
            </a:r>
            <a:br>
              <a:rPr lang="en">
                <a:solidFill>
                  <a:srgbClr val="FFFFFF"/>
                </a:solidFill>
                <a:latin typeface="Titillium Web"/>
                <a:ea typeface="Titillium Web"/>
                <a:cs typeface="Titillium Web"/>
                <a:sym typeface="Titillium Web"/>
              </a:rPr>
            </a:br>
            <a:br>
              <a:rPr lang="en">
                <a:solidFill>
                  <a:srgbClr val="FFFFFF"/>
                </a:solidFill>
                <a:latin typeface="Titillium Web"/>
                <a:ea typeface="Titillium Web"/>
                <a:cs typeface="Titillium Web"/>
                <a:sym typeface="Titillium Web"/>
              </a:rPr>
            </a:br>
            <a:endParaRPr lang="en" dirty="0">
              <a:solidFill>
                <a:srgbClr val="FFFFFF"/>
              </a:solidFill>
              <a:latin typeface="Titillium Web"/>
              <a:ea typeface="Titillium Web"/>
              <a:cs typeface="Titillium Web"/>
              <a:sym typeface="Titillium Web"/>
            </a:endParaRPr>
          </a:p>
        </p:txBody>
      </p:sp>
      <p:sp>
        <p:nvSpPr>
          <p:cNvPr id="13" name="Shape 384">
            <a:extLst>
              <a:ext uri="{FF2B5EF4-FFF2-40B4-BE49-F238E27FC236}">
                <a16:creationId xmlns:a16="http://schemas.microsoft.com/office/drawing/2014/main" id="{B7E1ED99-7BED-EF4F-B393-B514871F181E}"/>
              </a:ext>
            </a:extLst>
          </p:cNvPr>
          <p:cNvSpPr txBox="1">
            <a:spLocks/>
          </p:cNvSpPr>
          <p:nvPr/>
        </p:nvSpPr>
        <p:spPr>
          <a:xfrm>
            <a:off x="159477" y="1100058"/>
            <a:ext cx="1918500" cy="4328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000" dirty="0">
                <a:solidFill>
                  <a:srgbClr val="FFFFFF"/>
                </a:solidFill>
                <a:latin typeface="Titillium Web"/>
                <a:ea typeface="Titillium Web"/>
                <a:cs typeface="Titillium Web"/>
                <a:sym typeface="Titillium Web"/>
              </a:rPr>
              <a:t>Correspondents (with resolved names)</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Fine-grained entities (with hierarchical navigation)</a:t>
            </a:r>
          </a:p>
        </p:txBody>
      </p:sp>
      <p:pic>
        <p:nvPicPr>
          <p:cNvPr id="14" name="Picture 13" descr="Screen Shot 2017-02-01 at 3.48.06 PM.png">
            <a:extLst>
              <a:ext uri="{FF2B5EF4-FFF2-40B4-BE49-F238E27FC236}">
                <a16:creationId xmlns:a16="http://schemas.microsoft.com/office/drawing/2014/main" id="{DB07B6BB-D966-F943-9598-74DAFDB3882A}"/>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4735" y="2424240"/>
            <a:ext cx="16603635" cy="1680295"/>
          </a:xfrm>
          <a:prstGeom prst="rect">
            <a:avLst/>
          </a:prstGeom>
        </p:spPr>
      </p:pic>
      <p:pic>
        <p:nvPicPr>
          <p:cNvPr id="15" name="Picture 14" descr="Screen Shot 2017-02-01 at 3.48.06 PM.png">
            <a:extLst>
              <a:ext uri="{FF2B5EF4-FFF2-40B4-BE49-F238E27FC236}">
                <a16:creationId xmlns:a16="http://schemas.microsoft.com/office/drawing/2014/main" id="{07C88842-51E9-4D4D-9785-F72BD645E1A0}"/>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4735" y="1047221"/>
            <a:ext cx="16603635" cy="1680295"/>
          </a:xfrm>
          <a:prstGeom prst="rect">
            <a:avLst/>
          </a:prstGeom>
        </p:spPr>
      </p:pic>
      <p:pic>
        <p:nvPicPr>
          <p:cNvPr id="16" name="Picture 15" descr="Screen Shot 2017-02-01 at 3.48.06 PM.png">
            <a:extLst>
              <a:ext uri="{FF2B5EF4-FFF2-40B4-BE49-F238E27FC236}">
                <a16:creationId xmlns:a16="http://schemas.microsoft.com/office/drawing/2014/main" id="{2909BF0A-6682-574B-A36D-C288C003736A}"/>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4735" y="-68796"/>
            <a:ext cx="16603635" cy="1680295"/>
          </a:xfrm>
          <a:prstGeom prst="rect">
            <a:avLst/>
          </a:prstGeom>
        </p:spPr>
      </p:pic>
      <p:sp>
        <p:nvSpPr>
          <p:cNvPr id="3" name="Rectangle 2">
            <a:extLst>
              <a:ext uri="{FF2B5EF4-FFF2-40B4-BE49-F238E27FC236}">
                <a16:creationId xmlns:a16="http://schemas.microsoft.com/office/drawing/2014/main" id="{1FB7305D-2C59-D54C-93F0-7B30428CDB03}"/>
              </a:ext>
            </a:extLst>
          </p:cNvPr>
          <p:cNvSpPr/>
          <p:nvPr/>
        </p:nvSpPr>
        <p:spPr>
          <a:xfrm>
            <a:off x="3711844" y="1496900"/>
            <a:ext cx="4572000" cy="738664"/>
          </a:xfrm>
          <a:prstGeom prst="rect">
            <a:avLst/>
          </a:prstGeom>
        </p:spPr>
        <p:txBody>
          <a:bodyPr>
            <a:spAutoFit/>
          </a:bodyPr>
          <a:lstStyle/>
          <a:p>
            <a:r>
              <a:rPr lang="en-US" dirty="0"/>
              <a:t>.</a:t>
            </a:r>
          </a:p>
          <a:p>
            <a:r>
              <a:rPr lang="en-US" dirty="0"/>
              <a:t>EDIT TO BE SCREEN WITH ENTITIES IDENTIFIED – USING ML</a:t>
            </a:r>
          </a:p>
        </p:txBody>
      </p:sp>
      <p:pic>
        <p:nvPicPr>
          <p:cNvPr id="4" name="Picture 3">
            <a:extLst>
              <a:ext uri="{FF2B5EF4-FFF2-40B4-BE49-F238E27FC236}">
                <a16:creationId xmlns:a16="http://schemas.microsoft.com/office/drawing/2014/main" id="{319FCF7B-F1F8-D047-8DB3-B9D02DD28C62}"/>
              </a:ext>
            </a:extLst>
          </p:cNvPr>
          <p:cNvPicPr>
            <a:picLocks noChangeAspect="1"/>
          </p:cNvPicPr>
          <p:nvPr/>
        </p:nvPicPr>
        <p:blipFill>
          <a:blip r:embed="rId4"/>
          <a:stretch>
            <a:fillRect/>
          </a:stretch>
        </p:blipFill>
        <p:spPr>
          <a:xfrm>
            <a:off x="2279341" y="-14990"/>
            <a:ext cx="8189595" cy="5143500"/>
          </a:xfrm>
          <a:prstGeom prst="rect">
            <a:avLst/>
          </a:prstGeom>
        </p:spPr>
      </p:pic>
    </p:spTree>
    <p:extLst>
      <p:ext uri="{BB962C8B-B14F-4D97-AF65-F5344CB8AC3E}">
        <p14:creationId xmlns:p14="http://schemas.microsoft.com/office/powerpoint/2010/main" val="49280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4" name="Picture 3" descr="Screen Shot 2017-02-01 at 3.28.2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9252" y="0"/>
            <a:ext cx="7762567" cy="4445000"/>
          </a:xfrm>
          <a:prstGeom prst="rect">
            <a:avLst/>
          </a:prstGeom>
        </p:spPr>
      </p:pic>
      <p:pic>
        <p:nvPicPr>
          <p:cNvPr id="5" name="Picture 4" descr="Screen Shot 2017-02-01 at 3.48.06 PM.png"/>
          <p:cNvPicPr>
            <a:picLocks noChangeAspect="1"/>
          </p:cNvPicPr>
          <p:nvPr/>
        </p:nvPicPr>
        <p:blipFill rotWithShape="1">
          <a:blip r:embed="rId4">
            <a:extLst>
              <a:ext uri="{28A0092B-C50C-407E-A947-70E740481C1C}">
                <a14:useLocalDpi xmlns:a14="http://schemas.microsoft.com/office/drawing/2010/main" val="0"/>
              </a:ext>
            </a:extLst>
          </a:blip>
          <a:srcRect t="82334"/>
          <a:stretch/>
        </p:blipFill>
        <p:spPr>
          <a:xfrm>
            <a:off x="2309252" y="3892888"/>
            <a:ext cx="16603635" cy="1680295"/>
          </a:xfrm>
          <a:prstGeom prst="rect">
            <a:avLst/>
          </a:prstGeom>
        </p:spPr>
      </p:pic>
      <p:pic>
        <p:nvPicPr>
          <p:cNvPr id="6" name="Picture 5" descr="Screen Shot 2017-09-03 at 7.18.33 PM.png"/>
          <p:cNvPicPr>
            <a:picLocks noChangeAspect="1"/>
          </p:cNvPicPr>
          <p:nvPr/>
        </p:nvPicPr>
        <p:blipFill rotWithShape="1">
          <a:blip r:embed="rId5">
            <a:extLst>
              <a:ext uri="{28A0092B-C50C-407E-A947-70E740481C1C}">
                <a14:useLocalDpi xmlns:a14="http://schemas.microsoft.com/office/drawing/2010/main" val="0"/>
              </a:ext>
            </a:extLst>
          </a:blip>
          <a:srcRect l="9048" t="7650" r="65741" b="82143"/>
          <a:stretch/>
        </p:blipFill>
        <p:spPr>
          <a:xfrm>
            <a:off x="2598883" y="258646"/>
            <a:ext cx="1892300" cy="426751"/>
          </a:xfrm>
          <a:prstGeom prst="rect">
            <a:avLst/>
          </a:prstGeom>
        </p:spPr>
      </p:pic>
      <p:sp>
        <p:nvSpPr>
          <p:cNvPr id="11" name="Shape 384">
            <a:extLst>
              <a:ext uri="{FF2B5EF4-FFF2-40B4-BE49-F238E27FC236}">
                <a16:creationId xmlns:a16="http://schemas.microsoft.com/office/drawing/2014/main" id="{E64A7DD8-D5F1-784C-B27F-C57827154304}"/>
              </a:ext>
            </a:extLst>
          </p:cNvPr>
          <p:cNvSpPr txBox="1">
            <a:spLocks/>
          </p:cNvSpPr>
          <p:nvPr/>
        </p:nvSpPr>
        <p:spPr>
          <a:xfrm>
            <a:off x="159477" y="156392"/>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solidFill>
                  <a:srgbClr val="FFFFFF"/>
                </a:solidFill>
                <a:latin typeface="Titillium Web"/>
                <a:ea typeface="Titillium Web"/>
                <a:cs typeface="Titillium Web"/>
                <a:sym typeface="Titillium Web"/>
              </a:rPr>
              <a:t>Browsing</a:t>
            </a:r>
            <a:br>
              <a:rPr lang="en">
                <a:solidFill>
                  <a:srgbClr val="FFFFFF"/>
                </a:solidFill>
                <a:latin typeface="Titillium Web"/>
                <a:ea typeface="Titillium Web"/>
                <a:cs typeface="Titillium Web"/>
                <a:sym typeface="Titillium Web"/>
              </a:rPr>
            </a:br>
            <a:br>
              <a:rPr lang="en">
                <a:solidFill>
                  <a:srgbClr val="FFFFFF"/>
                </a:solidFill>
                <a:latin typeface="Titillium Web"/>
                <a:ea typeface="Titillium Web"/>
                <a:cs typeface="Titillium Web"/>
                <a:sym typeface="Titillium Web"/>
              </a:rPr>
            </a:br>
            <a:endParaRPr lang="en" dirty="0">
              <a:solidFill>
                <a:srgbClr val="FFFFFF"/>
              </a:solidFill>
              <a:latin typeface="Titillium Web"/>
              <a:ea typeface="Titillium Web"/>
              <a:cs typeface="Titillium Web"/>
              <a:sym typeface="Titillium Web"/>
            </a:endParaRPr>
          </a:p>
        </p:txBody>
      </p:sp>
      <p:sp>
        <p:nvSpPr>
          <p:cNvPr id="12" name="Shape 384">
            <a:extLst>
              <a:ext uri="{FF2B5EF4-FFF2-40B4-BE49-F238E27FC236}">
                <a16:creationId xmlns:a16="http://schemas.microsoft.com/office/drawing/2014/main" id="{6B163998-89E0-E945-85AA-6FC74FE82A5D}"/>
              </a:ext>
            </a:extLst>
          </p:cNvPr>
          <p:cNvSpPr txBox="1">
            <a:spLocks/>
          </p:cNvSpPr>
          <p:nvPr/>
        </p:nvSpPr>
        <p:spPr>
          <a:xfrm>
            <a:off x="159477" y="1100058"/>
            <a:ext cx="1918500" cy="4328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000" dirty="0">
                <a:solidFill>
                  <a:srgbClr val="FFFFFF"/>
                </a:solidFill>
                <a:latin typeface="Titillium Web"/>
                <a:ea typeface="Titillium Web"/>
                <a:cs typeface="Titillium Web"/>
                <a:sym typeface="Titillium Web"/>
              </a:rPr>
              <a:t>Correspondents (with resolved names)</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Fine-grained entities (with hierarchical navigation)</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Attachments</a:t>
            </a:r>
            <a:endParaRPr lang="en" sz="2000" dirty="0">
              <a:solidFill>
                <a:srgbClr val="FFFFFF"/>
              </a:solidFill>
              <a:latin typeface="Titillium Web"/>
              <a:ea typeface="Titillium Web"/>
              <a:cs typeface="Titillium Web"/>
              <a:sym typeface="Titillium Web"/>
            </a:endParaRPr>
          </a:p>
        </p:txBody>
      </p:sp>
    </p:spTree>
    <p:extLst>
      <p:ext uri="{BB962C8B-B14F-4D97-AF65-F5344CB8AC3E}">
        <p14:creationId xmlns:p14="http://schemas.microsoft.com/office/powerpoint/2010/main" val="57288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9" name="Picture 8" descr="Screen Shot 2017-02-01 at 3.48.06 PM.png">
            <a:extLst>
              <a:ext uri="{FF2B5EF4-FFF2-40B4-BE49-F238E27FC236}">
                <a16:creationId xmlns:a16="http://schemas.microsoft.com/office/drawing/2014/main" id="{1AFFBF95-F400-D24D-97C9-7FC50BC84639}"/>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0670" y="3463205"/>
            <a:ext cx="16603635" cy="1680295"/>
          </a:xfrm>
          <a:prstGeom prst="rect">
            <a:avLst/>
          </a:prstGeom>
        </p:spPr>
      </p:pic>
      <p:pic>
        <p:nvPicPr>
          <p:cNvPr id="10" name="Picture 9" descr="Screen Shot 2017-02-01 at 3.48.06 PM.png">
            <a:extLst>
              <a:ext uri="{FF2B5EF4-FFF2-40B4-BE49-F238E27FC236}">
                <a16:creationId xmlns:a16="http://schemas.microsoft.com/office/drawing/2014/main" id="{40295F55-4719-4A4D-A66E-71A760568E43}"/>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0671" y="0"/>
            <a:ext cx="16603635" cy="1680295"/>
          </a:xfrm>
          <a:prstGeom prst="rect">
            <a:avLst/>
          </a:prstGeom>
        </p:spPr>
      </p:pic>
      <p:pic>
        <p:nvPicPr>
          <p:cNvPr id="14" name="Picture 13" descr="Screen Shot 2017-02-01 at 3.48.06 PM.png">
            <a:extLst>
              <a:ext uri="{FF2B5EF4-FFF2-40B4-BE49-F238E27FC236}">
                <a16:creationId xmlns:a16="http://schemas.microsoft.com/office/drawing/2014/main" id="{0E58E512-A028-1142-A005-76B4D475B64E}"/>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0670" y="1961472"/>
            <a:ext cx="16603635" cy="1680295"/>
          </a:xfrm>
          <a:prstGeom prst="rect">
            <a:avLst/>
          </a:prstGeom>
        </p:spPr>
      </p:pic>
      <p:pic>
        <p:nvPicPr>
          <p:cNvPr id="15" name="Picture 14" descr="Screen Shot 2017-02-01 at 3.48.06 PM.png">
            <a:extLst>
              <a:ext uri="{FF2B5EF4-FFF2-40B4-BE49-F238E27FC236}">
                <a16:creationId xmlns:a16="http://schemas.microsoft.com/office/drawing/2014/main" id="{A10084EE-FC58-6F41-88E7-51D7DE428A6D}"/>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0669" y="1391984"/>
            <a:ext cx="16603635" cy="1680295"/>
          </a:xfrm>
          <a:prstGeom prst="rect">
            <a:avLst/>
          </a:prstGeom>
        </p:spPr>
      </p:pic>
      <p:sp>
        <p:nvSpPr>
          <p:cNvPr id="12" name="Shape 384">
            <a:extLst>
              <a:ext uri="{FF2B5EF4-FFF2-40B4-BE49-F238E27FC236}">
                <a16:creationId xmlns:a16="http://schemas.microsoft.com/office/drawing/2014/main" id="{6AAF26D6-BC62-9D4E-86AF-0C0073E7C780}"/>
              </a:ext>
            </a:extLst>
          </p:cNvPr>
          <p:cNvSpPr txBox="1">
            <a:spLocks/>
          </p:cNvSpPr>
          <p:nvPr/>
        </p:nvSpPr>
        <p:spPr>
          <a:xfrm>
            <a:off x="66488" y="241948"/>
            <a:ext cx="2133837"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solidFill>
                  <a:srgbClr val="FFFFFF"/>
                </a:solidFill>
                <a:latin typeface="Titillium Web"/>
                <a:ea typeface="Titillium Web"/>
                <a:cs typeface="Titillium Web"/>
                <a:sym typeface="Titillium Web"/>
              </a:rPr>
              <a:t>Searching</a:t>
            </a:r>
            <a:endParaRPr lang="en" sz="2200" dirty="0">
              <a:solidFill>
                <a:srgbClr val="FFFFFF"/>
              </a:solidFill>
              <a:latin typeface="Titillium Web"/>
              <a:ea typeface="Titillium Web"/>
              <a:cs typeface="Titillium Web"/>
              <a:sym typeface="Titillium Web"/>
            </a:endParaRPr>
          </a:p>
        </p:txBody>
      </p:sp>
      <p:sp>
        <p:nvSpPr>
          <p:cNvPr id="13" name="Shape 384">
            <a:extLst>
              <a:ext uri="{FF2B5EF4-FFF2-40B4-BE49-F238E27FC236}">
                <a16:creationId xmlns:a16="http://schemas.microsoft.com/office/drawing/2014/main" id="{3807AF75-93ED-DA40-A308-DABC71239D16}"/>
              </a:ext>
            </a:extLst>
          </p:cNvPr>
          <p:cNvSpPr txBox="1">
            <a:spLocks/>
          </p:cNvSpPr>
          <p:nvPr/>
        </p:nvSpPr>
        <p:spPr>
          <a:xfrm>
            <a:off x="66487" y="1072998"/>
            <a:ext cx="2133837" cy="4328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000" dirty="0">
                <a:solidFill>
                  <a:srgbClr val="FFFFFF"/>
                </a:solidFill>
                <a:latin typeface="Titillium Web"/>
                <a:ea typeface="Titillium Web"/>
                <a:cs typeface="Titillium Web"/>
                <a:sym typeface="Titillium Web"/>
              </a:rPr>
              <a:t>Advanced Search</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Entity Search</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Multi-entity Search</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Multi-keyword Search</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Lexicon Search</a:t>
            </a:r>
          </a:p>
          <a:p>
            <a:endParaRPr lang="en-US" sz="2000" dirty="0">
              <a:solidFill>
                <a:srgbClr val="FFFFFF"/>
              </a:solidFill>
              <a:latin typeface="Titillium Web"/>
              <a:ea typeface="Titillium Web"/>
              <a:cs typeface="Titillium Web"/>
              <a:sym typeface="Titillium Web"/>
            </a:endParaRPr>
          </a:p>
        </p:txBody>
      </p:sp>
      <p:pic>
        <p:nvPicPr>
          <p:cNvPr id="3" name="Picture 2">
            <a:extLst>
              <a:ext uri="{FF2B5EF4-FFF2-40B4-BE49-F238E27FC236}">
                <a16:creationId xmlns:a16="http://schemas.microsoft.com/office/drawing/2014/main" id="{0E07BF2C-19E1-6F49-8F17-2081CFA32B14}"/>
              </a:ext>
            </a:extLst>
          </p:cNvPr>
          <p:cNvPicPr>
            <a:picLocks noChangeAspect="1"/>
          </p:cNvPicPr>
          <p:nvPr/>
        </p:nvPicPr>
        <p:blipFill>
          <a:blip r:embed="rId4"/>
          <a:stretch>
            <a:fillRect/>
          </a:stretch>
        </p:blipFill>
        <p:spPr>
          <a:xfrm>
            <a:off x="2588217" y="714246"/>
            <a:ext cx="6715492" cy="3035770"/>
          </a:xfrm>
          <a:prstGeom prst="rect">
            <a:avLst/>
          </a:prstGeom>
        </p:spPr>
      </p:pic>
    </p:spTree>
    <p:extLst>
      <p:ext uri="{BB962C8B-B14F-4D97-AF65-F5344CB8AC3E}">
        <p14:creationId xmlns:p14="http://schemas.microsoft.com/office/powerpoint/2010/main" val="810115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4" name="Picture 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1387" y="1680296"/>
            <a:ext cx="16603635" cy="1680295"/>
          </a:xfrm>
          <a:prstGeom prst="rect">
            <a:avLst/>
          </a:prstGeom>
        </p:spPr>
      </p:pic>
      <p:pic>
        <p:nvPicPr>
          <p:cNvPr id="6" name="Picture 5" descr="Screen Shot 2017-09-26 at 3.40.50 PM.png"/>
          <p:cNvPicPr>
            <a:picLocks noChangeAspect="1"/>
          </p:cNvPicPr>
          <p:nvPr/>
        </p:nvPicPr>
        <p:blipFill rotWithShape="1">
          <a:blip r:embed="rId4">
            <a:extLst>
              <a:ext uri="{28A0092B-C50C-407E-A947-70E740481C1C}">
                <a14:useLocalDpi xmlns:a14="http://schemas.microsoft.com/office/drawing/2010/main" val="0"/>
              </a:ext>
            </a:extLst>
          </a:blip>
          <a:srcRect r="39190" b="94203"/>
          <a:stretch/>
        </p:blipFill>
        <p:spPr>
          <a:xfrm>
            <a:off x="2308812" y="1"/>
            <a:ext cx="7354733" cy="390208"/>
          </a:xfrm>
          <a:prstGeom prst="rect">
            <a:avLst/>
          </a:prstGeom>
        </p:spPr>
      </p:pic>
      <p:pic>
        <p:nvPicPr>
          <p:cNvPr id="7" name="Picture 6" descr="Screen Shot 2017-02-01 at 3.48.06 PM.png">
            <a:extLst>
              <a:ext uri="{FF2B5EF4-FFF2-40B4-BE49-F238E27FC236}">
                <a16:creationId xmlns:a16="http://schemas.microsoft.com/office/drawing/2014/main" id="{EBB3346F-2FF9-4E4B-BEE0-F7C31D715CD7}"/>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1387" y="1"/>
            <a:ext cx="16603635" cy="1680295"/>
          </a:xfrm>
          <a:prstGeom prst="rect">
            <a:avLst/>
          </a:prstGeom>
        </p:spPr>
      </p:pic>
      <p:pic>
        <p:nvPicPr>
          <p:cNvPr id="8" name="Picture 7" descr="Screen Shot 2017-02-01 at 3.48.06 PM.png">
            <a:extLst>
              <a:ext uri="{FF2B5EF4-FFF2-40B4-BE49-F238E27FC236}">
                <a16:creationId xmlns:a16="http://schemas.microsoft.com/office/drawing/2014/main" id="{D8642ACF-5150-E443-A953-9F88AD71F41B}"/>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1387" y="3227543"/>
            <a:ext cx="16603635" cy="1680295"/>
          </a:xfrm>
          <a:prstGeom prst="rect">
            <a:avLst/>
          </a:prstGeom>
        </p:spPr>
      </p:pic>
      <p:pic>
        <p:nvPicPr>
          <p:cNvPr id="9" name="Picture 8" descr="Screen Shot 2017-02-01 at 3.48.06 PM.png">
            <a:extLst>
              <a:ext uri="{FF2B5EF4-FFF2-40B4-BE49-F238E27FC236}">
                <a16:creationId xmlns:a16="http://schemas.microsoft.com/office/drawing/2014/main" id="{473B4E0F-365E-894F-87AC-A437468F0DDA}"/>
              </a:ext>
            </a:extLst>
          </p:cNvPr>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1387" y="3463205"/>
            <a:ext cx="16603635" cy="1680295"/>
          </a:xfrm>
          <a:prstGeom prst="rect">
            <a:avLst/>
          </a:prstGeom>
        </p:spPr>
      </p:pic>
      <p:sp>
        <p:nvSpPr>
          <p:cNvPr id="14" name="Shape 384">
            <a:extLst>
              <a:ext uri="{FF2B5EF4-FFF2-40B4-BE49-F238E27FC236}">
                <a16:creationId xmlns:a16="http://schemas.microsoft.com/office/drawing/2014/main" id="{EB08FB66-EB77-6C4A-B7A8-38C51EE34CEA}"/>
              </a:ext>
            </a:extLst>
          </p:cNvPr>
          <p:cNvSpPr txBox="1">
            <a:spLocks/>
          </p:cNvSpPr>
          <p:nvPr/>
        </p:nvSpPr>
        <p:spPr>
          <a:xfrm>
            <a:off x="174975" y="441050"/>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dirty="0">
                <a:solidFill>
                  <a:srgbClr val="FFFFFF"/>
                </a:solidFill>
                <a:latin typeface="Titillium Web"/>
                <a:ea typeface="Titillium Web"/>
                <a:cs typeface="Titillium Web"/>
                <a:sym typeface="Titillium Web"/>
              </a:rPr>
              <a:t>Screening</a:t>
            </a:r>
            <a:endParaRPr lang="en" sz="2200" dirty="0">
              <a:solidFill>
                <a:srgbClr val="FFFFFF"/>
              </a:solidFill>
              <a:latin typeface="Titillium Web"/>
              <a:ea typeface="Titillium Web"/>
              <a:cs typeface="Titillium Web"/>
              <a:sym typeface="Titillium Web"/>
            </a:endParaRPr>
          </a:p>
        </p:txBody>
      </p:sp>
      <p:sp>
        <p:nvSpPr>
          <p:cNvPr id="15" name="Shape 384">
            <a:extLst>
              <a:ext uri="{FF2B5EF4-FFF2-40B4-BE49-F238E27FC236}">
                <a16:creationId xmlns:a16="http://schemas.microsoft.com/office/drawing/2014/main" id="{474EA34D-C95F-854F-B762-09708B0FFB48}"/>
              </a:ext>
            </a:extLst>
          </p:cNvPr>
          <p:cNvSpPr txBox="1">
            <a:spLocks/>
          </p:cNvSpPr>
          <p:nvPr/>
        </p:nvSpPr>
        <p:spPr>
          <a:xfrm>
            <a:off x="174974" y="1250728"/>
            <a:ext cx="2133837" cy="4328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000" dirty="0">
                <a:solidFill>
                  <a:srgbClr val="FFFFFF"/>
                </a:solidFill>
                <a:latin typeface="Titillium Web"/>
                <a:ea typeface="Titillium Web"/>
                <a:cs typeface="Titillium Web"/>
                <a:sym typeface="Titillium Web"/>
              </a:rPr>
              <a:t>Correspondents</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Reg Ex</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Disease Entities</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Sensitive Lexicon</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Combining functions</a:t>
            </a:r>
          </a:p>
          <a:p>
            <a:endParaRPr lang="en-US" sz="2000" dirty="0">
              <a:solidFill>
                <a:srgbClr val="FFFFFF"/>
              </a:solidFill>
              <a:latin typeface="Titillium Web"/>
              <a:ea typeface="Titillium Web"/>
              <a:cs typeface="Titillium Web"/>
              <a:sym typeface="Titillium Web"/>
            </a:endParaRPr>
          </a:p>
          <a:p>
            <a:endParaRPr lang="en-US" sz="2000" dirty="0">
              <a:solidFill>
                <a:srgbClr val="FFFFFF"/>
              </a:solidFill>
              <a:latin typeface="Titillium Web"/>
              <a:ea typeface="Titillium Web"/>
              <a:cs typeface="Titillium Web"/>
              <a:sym typeface="Titillium Web"/>
            </a:endParaRPr>
          </a:p>
          <a:p>
            <a:endParaRPr lang="en-US" sz="2000" dirty="0">
              <a:solidFill>
                <a:srgbClr val="FFFFFF"/>
              </a:solidFill>
              <a:latin typeface="Titillium Web"/>
              <a:ea typeface="Titillium Web"/>
              <a:cs typeface="Titillium Web"/>
              <a:sym typeface="Titillium Web"/>
            </a:endParaRPr>
          </a:p>
        </p:txBody>
      </p:sp>
      <p:pic>
        <p:nvPicPr>
          <p:cNvPr id="12" name="Picture 11" descr="Screen Shot 2017-09-26 at 3.40.50 PM.png">
            <a:extLst>
              <a:ext uri="{FF2B5EF4-FFF2-40B4-BE49-F238E27FC236}">
                <a16:creationId xmlns:a16="http://schemas.microsoft.com/office/drawing/2014/main" id="{76D21131-8B07-BB4B-AF9D-D241134C0342}"/>
              </a:ext>
            </a:extLst>
          </p:cNvPr>
          <p:cNvPicPr>
            <a:picLocks noChangeAspect="1"/>
          </p:cNvPicPr>
          <p:nvPr/>
        </p:nvPicPr>
        <p:blipFill rotWithShape="1">
          <a:blip r:embed="rId4">
            <a:extLst>
              <a:ext uri="{28A0092B-C50C-407E-A947-70E740481C1C}">
                <a14:useLocalDpi xmlns:a14="http://schemas.microsoft.com/office/drawing/2010/main" val="0"/>
              </a:ext>
            </a:extLst>
          </a:blip>
          <a:srcRect l="24749" t="16275" r="24267" b="3005"/>
          <a:stretch/>
        </p:blipFill>
        <p:spPr>
          <a:xfrm>
            <a:off x="3466194" y="321967"/>
            <a:ext cx="5106456" cy="4499566"/>
          </a:xfrm>
          <a:prstGeom prst="rect">
            <a:avLst/>
          </a:prstGeom>
        </p:spPr>
      </p:pic>
    </p:spTree>
    <p:extLst>
      <p:ext uri="{BB962C8B-B14F-4D97-AF65-F5344CB8AC3E}">
        <p14:creationId xmlns:p14="http://schemas.microsoft.com/office/powerpoint/2010/main" val="355831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6" name="Picture 5"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320671" y="4053232"/>
            <a:ext cx="16603635" cy="168029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387" y="390209"/>
            <a:ext cx="6834619" cy="3681950"/>
          </a:xfrm>
          <a:prstGeom prst="rect">
            <a:avLst/>
          </a:prstGeom>
        </p:spPr>
      </p:pic>
      <p:pic>
        <p:nvPicPr>
          <p:cNvPr id="8" name="Picture 7" descr="Screen Shot 2017-09-26 at 3.40.50 PM.png"/>
          <p:cNvPicPr>
            <a:picLocks noChangeAspect="1"/>
          </p:cNvPicPr>
          <p:nvPr/>
        </p:nvPicPr>
        <p:blipFill rotWithShape="1">
          <a:blip r:embed="rId5">
            <a:extLst>
              <a:ext uri="{28A0092B-C50C-407E-A947-70E740481C1C}">
                <a14:useLocalDpi xmlns:a14="http://schemas.microsoft.com/office/drawing/2010/main" val="0"/>
              </a:ext>
            </a:extLst>
          </a:blip>
          <a:srcRect r="39190" b="94203"/>
          <a:stretch/>
        </p:blipFill>
        <p:spPr>
          <a:xfrm>
            <a:off x="2308812" y="1"/>
            <a:ext cx="7354733" cy="390208"/>
          </a:xfrm>
          <a:prstGeom prst="rect">
            <a:avLst/>
          </a:prstGeom>
        </p:spPr>
      </p:pic>
      <p:sp>
        <p:nvSpPr>
          <p:cNvPr id="11" name="Shape 384">
            <a:extLst>
              <a:ext uri="{FF2B5EF4-FFF2-40B4-BE49-F238E27FC236}">
                <a16:creationId xmlns:a16="http://schemas.microsoft.com/office/drawing/2014/main" id="{3B9885F0-2147-AB4B-9128-67CD61B8AD0A}"/>
              </a:ext>
            </a:extLst>
          </p:cNvPr>
          <p:cNvSpPr txBox="1">
            <a:spLocks/>
          </p:cNvSpPr>
          <p:nvPr/>
        </p:nvSpPr>
        <p:spPr>
          <a:xfrm>
            <a:off x="174975" y="441050"/>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solidFill>
                  <a:srgbClr val="FFFFFF"/>
                </a:solidFill>
                <a:latin typeface="Titillium Web"/>
                <a:ea typeface="Titillium Web"/>
                <a:cs typeface="Titillium Web"/>
                <a:sym typeface="Titillium Web"/>
              </a:rPr>
              <a:t>Processing</a:t>
            </a:r>
            <a:endParaRPr lang="en" sz="2200" dirty="0">
              <a:solidFill>
                <a:srgbClr val="FFFFFF"/>
              </a:solidFill>
              <a:latin typeface="Titillium Web"/>
              <a:ea typeface="Titillium Web"/>
              <a:cs typeface="Titillium Web"/>
              <a:sym typeface="Titillium Web"/>
            </a:endParaRPr>
          </a:p>
        </p:txBody>
      </p:sp>
      <p:sp>
        <p:nvSpPr>
          <p:cNvPr id="7" name="Shape 384">
            <a:extLst>
              <a:ext uri="{FF2B5EF4-FFF2-40B4-BE49-F238E27FC236}">
                <a16:creationId xmlns:a16="http://schemas.microsoft.com/office/drawing/2014/main" id="{5867A55A-9B63-2E40-8E6A-84B3C877E0F7}"/>
              </a:ext>
            </a:extLst>
          </p:cNvPr>
          <p:cNvSpPr txBox="1">
            <a:spLocks/>
          </p:cNvSpPr>
          <p:nvPr/>
        </p:nvSpPr>
        <p:spPr>
          <a:xfrm>
            <a:off x="174975" y="1250728"/>
            <a:ext cx="1918500" cy="4328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000" dirty="0">
                <a:solidFill>
                  <a:srgbClr val="FFFFFF"/>
                </a:solidFill>
                <a:latin typeface="Titillium Web"/>
                <a:ea typeface="Titillium Web"/>
                <a:cs typeface="Titillium Web"/>
                <a:sym typeface="Titillium Web"/>
              </a:rPr>
              <a:t>Screening</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Applying labels</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Authority reconciliation</a:t>
            </a:r>
          </a:p>
        </p:txBody>
      </p:sp>
    </p:spTree>
    <p:extLst>
      <p:ext uri="{BB962C8B-B14F-4D97-AF65-F5344CB8AC3E}">
        <p14:creationId xmlns:p14="http://schemas.microsoft.com/office/powerpoint/2010/main" val="3146323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6" name="Picture 5" descr="Screen Shot 2015-06-29 at 11.02.42 AM (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2141" y="0"/>
            <a:ext cx="6928834" cy="4898557"/>
          </a:xfrm>
          <a:prstGeom prst="rect">
            <a:avLst/>
          </a:prstGeom>
        </p:spPr>
      </p:pic>
      <p:pic>
        <p:nvPicPr>
          <p:cNvPr id="4" name="Picture 3" descr="Screen Shot 2017-02-01 at 3.48.06 PM.png"/>
          <p:cNvPicPr>
            <a:picLocks noChangeAspect="1"/>
          </p:cNvPicPr>
          <p:nvPr/>
        </p:nvPicPr>
        <p:blipFill rotWithShape="1">
          <a:blip r:embed="rId4">
            <a:extLst>
              <a:ext uri="{28A0092B-C50C-407E-A947-70E740481C1C}">
                <a14:useLocalDpi xmlns:a14="http://schemas.microsoft.com/office/drawing/2010/main" val="0"/>
              </a:ext>
            </a:extLst>
          </a:blip>
          <a:srcRect t="82334"/>
          <a:stretch/>
        </p:blipFill>
        <p:spPr>
          <a:xfrm>
            <a:off x="2292141" y="4885730"/>
            <a:ext cx="16603635" cy="1680295"/>
          </a:xfrm>
          <a:prstGeom prst="rect">
            <a:avLst/>
          </a:prstGeom>
        </p:spPr>
      </p:pic>
      <p:sp>
        <p:nvSpPr>
          <p:cNvPr id="8" name="Shape 384">
            <a:extLst>
              <a:ext uri="{FF2B5EF4-FFF2-40B4-BE49-F238E27FC236}">
                <a16:creationId xmlns:a16="http://schemas.microsoft.com/office/drawing/2014/main" id="{4FDEA9AF-5623-1143-8E4C-8CC8204EC38E}"/>
              </a:ext>
            </a:extLst>
          </p:cNvPr>
          <p:cNvSpPr txBox="1">
            <a:spLocks/>
          </p:cNvSpPr>
          <p:nvPr/>
        </p:nvSpPr>
        <p:spPr>
          <a:xfrm>
            <a:off x="174975" y="441050"/>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solidFill>
                  <a:srgbClr val="FFFFFF"/>
                </a:solidFill>
                <a:latin typeface="Titillium Web"/>
                <a:ea typeface="Titillium Web"/>
                <a:cs typeface="Titillium Web"/>
                <a:sym typeface="Titillium Web"/>
              </a:rPr>
              <a:t>Processing</a:t>
            </a:r>
            <a:endParaRPr lang="en" sz="2200" dirty="0">
              <a:solidFill>
                <a:srgbClr val="FFFFFF"/>
              </a:solidFill>
              <a:latin typeface="Titillium Web"/>
              <a:ea typeface="Titillium Web"/>
              <a:cs typeface="Titillium Web"/>
              <a:sym typeface="Titillium Web"/>
            </a:endParaRPr>
          </a:p>
        </p:txBody>
      </p:sp>
      <p:sp>
        <p:nvSpPr>
          <p:cNvPr id="9" name="Shape 384">
            <a:extLst>
              <a:ext uri="{FF2B5EF4-FFF2-40B4-BE49-F238E27FC236}">
                <a16:creationId xmlns:a16="http://schemas.microsoft.com/office/drawing/2014/main" id="{7C3B1EB8-3FDB-BA49-8E94-A2CD14E21606}"/>
              </a:ext>
            </a:extLst>
          </p:cNvPr>
          <p:cNvSpPr txBox="1">
            <a:spLocks/>
          </p:cNvSpPr>
          <p:nvPr/>
        </p:nvSpPr>
        <p:spPr>
          <a:xfrm>
            <a:off x="174975" y="1250728"/>
            <a:ext cx="1918500" cy="4328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000" dirty="0">
                <a:solidFill>
                  <a:srgbClr val="FFFFFF"/>
                </a:solidFill>
                <a:latin typeface="Titillium Web"/>
                <a:ea typeface="Titillium Web"/>
                <a:cs typeface="Titillium Web"/>
                <a:sym typeface="Titillium Web"/>
              </a:rPr>
              <a:t>Screening</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Applying Labels</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Authority reconciliation</a:t>
            </a:r>
          </a:p>
        </p:txBody>
      </p:sp>
    </p:spTree>
    <p:extLst>
      <p:ext uri="{BB962C8B-B14F-4D97-AF65-F5344CB8AC3E}">
        <p14:creationId xmlns:p14="http://schemas.microsoft.com/office/powerpoint/2010/main" val="2832351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txBox="1">
            <a:spLocks noGrp="1"/>
          </p:cNvSpPr>
          <p:nvPr>
            <p:ph type="ctrTitle" idx="4294967295"/>
          </p:nvPr>
        </p:nvSpPr>
        <p:spPr>
          <a:xfrm>
            <a:off x="137224" y="1878670"/>
            <a:ext cx="2093475" cy="598200"/>
          </a:xfrm>
          <a:prstGeom prst="rect">
            <a:avLst/>
          </a:prstGeom>
        </p:spPr>
        <p:txBody>
          <a:bodyPr lIns="91425" tIns="91425" rIns="91425" bIns="91425" anchor="t" anchorCtr="0">
            <a:noAutofit/>
          </a:bodyPr>
          <a:lstStyle/>
          <a:p>
            <a:pPr lvl="0">
              <a:spcBef>
                <a:spcPts val="0"/>
              </a:spcBef>
              <a:buNone/>
            </a:pPr>
            <a:r>
              <a:rPr lang="en-US" sz="2200" dirty="0">
                <a:solidFill>
                  <a:srgbClr val="FFFFFF"/>
                </a:solidFill>
                <a:latin typeface="Titillium Web"/>
                <a:ea typeface="Titillium Web"/>
                <a:cs typeface="Titillium Web"/>
                <a:sym typeface="Titillium Web"/>
              </a:rPr>
              <a:t>* = new for v6</a:t>
            </a:r>
            <a:endParaRPr lang="en" sz="2200" dirty="0">
              <a:solidFill>
                <a:srgbClr val="FFFFFF"/>
              </a:solidFill>
              <a:latin typeface="Titillium Web"/>
              <a:ea typeface="Titillium Web"/>
              <a:cs typeface="Titillium Web"/>
              <a:sym typeface="Titillium Web"/>
            </a:endParaRPr>
          </a:p>
        </p:txBody>
      </p:sp>
      <p:pic>
        <p:nvPicPr>
          <p:cNvPr id="4" name="Picture 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5910" y="0"/>
            <a:ext cx="18885058" cy="1911176"/>
          </a:xfrm>
          <a:prstGeom prst="rect">
            <a:avLst/>
          </a:prstGeom>
        </p:spPr>
      </p:pic>
      <p:pic>
        <p:nvPicPr>
          <p:cNvPr id="5" name="Picture 4"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1667468"/>
            <a:ext cx="16603635" cy="1680295"/>
          </a:xfrm>
          <a:prstGeom prst="rect">
            <a:avLst/>
          </a:prstGeom>
        </p:spPr>
      </p:pic>
      <p:pic>
        <p:nvPicPr>
          <p:cNvPr id="7" name="Picture 6"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5729" y="3360590"/>
            <a:ext cx="16603635" cy="1680295"/>
          </a:xfrm>
          <a:prstGeom prst="rect">
            <a:avLst/>
          </a:prstGeom>
        </p:spPr>
      </p:pic>
      <p:pic>
        <p:nvPicPr>
          <p:cNvPr id="8" name="Picture 7"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3334936"/>
            <a:ext cx="19518810" cy="1975312"/>
          </a:xfrm>
          <a:prstGeom prst="rect">
            <a:avLst/>
          </a:prstGeom>
        </p:spPr>
      </p:pic>
      <p:sp>
        <p:nvSpPr>
          <p:cNvPr id="9" name="Shape 175">
            <a:extLst>
              <a:ext uri="{FF2B5EF4-FFF2-40B4-BE49-F238E27FC236}">
                <a16:creationId xmlns:a16="http://schemas.microsoft.com/office/drawing/2014/main" id="{FB8FD7EF-FA52-BC4C-B0C7-C154195EEDAF}"/>
              </a:ext>
            </a:extLst>
          </p:cNvPr>
          <p:cNvSpPr txBox="1">
            <a:spLocks/>
          </p:cNvSpPr>
          <p:nvPr/>
        </p:nvSpPr>
        <p:spPr>
          <a:xfrm>
            <a:off x="2323392" y="-318117"/>
            <a:ext cx="7055486" cy="1598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342900" indent="-342900">
              <a:buFont typeface="Arial" panose="020B0604020202020204" pitchFamily="34" charset="0"/>
              <a:buChar char="•"/>
            </a:pPr>
            <a:endParaRPr lang="en-US" sz="2200" dirty="0">
              <a:solidFill>
                <a:schemeClr val="tx1"/>
              </a:solidFill>
              <a:latin typeface="Titillium Web"/>
              <a:ea typeface="Titillium Web"/>
              <a:cs typeface="Titillium Web"/>
              <a:sym typeface="Titillium Web"/>
            </a:endParaRP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Export between modules (using Bag-it specification *)</a:t>
            </a: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Export messages as MBOX to support preservation actions (with new options *)</a:t>
            </a: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Export authorized correspondents to support</a:t>
            </a:r>
            <a:br>
              <a:rPr lang="en-US" sz="2200" dirty="0">
                <a:solidFill>
                  <a:schemeClr val="tx1"/>
                </a:solidFill>
                <a:latin typeface="Titillium Web"/>
                <a:ea typeface="Titillium Web"/>
                <a:cs typeface="Titillium Web"/>
                <a:sym typeface="Titillium Web"/>
              </a:rPr>
            </a:br>
            <a:r>
              <a:rPr lang="en-US" sz="2200" dirty="0">
                <a:solidFill>
                  <a:schemeClr val="tx1"/>
                </a:solidFill>
                <a:latin typeface="Titillium Web"/>
                <a:ea typeface="Titillium Web"/>
                <a:cs typeface="Titillium Web"/>
                <a:sym typeface="Titillium Web"/>
              </a:rPr>
              <a:t>additional publication strategies</a:t>
            </a: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Import/export lexicons between collections *</a:t>
            </a: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Import/export address book and edit externally *</a:t>
            </a: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Import/export labels as JSON to support </a:t>
            </a:r>
            <a:br>
              <a:rPr lang="en-US" sz="2200" dirty="0">
                <a:solidFill>
                  <a:schemeClr val="tx1"/>
                </a:solidFill>
                <a:latin typeface="Titillium Web"/>
                <a:ea typeface="Titillium Web"/>
                <a:cs typeface="Titillium Web"/>
                <a:sym typeface="Titillium Web"/>
              </a:rPr>
            </a:br>
            <a:r>
              <a:rPr lang="en-US" sz="2200" dirty="0">
                <a:solidFill>
                  <a:schemeClr val="tx1"/>
                </a:solidFill>
                <a:latin typeface="Titillium Web"/>
                <a:ea typeface="Titillium Web"/>
                <a:cs typeface="Titillium Web"/>
                <a:sym typeface="Titillium Web"/>
              </a:rPr>
              <a:t>preservation actions *</a:t>
            </a:r>
          </a:p>
          <a:p>
            <a:pPr marL="342900" indent="-342900">
              <a:buFont typeface="Arial" panose="020B0604020202020204" pitchFamily="34" charset="0"/>
              <a:buChar char="•"/>
            </a:pPr>
            <a:endParaRPr lang="en-US" sz="2200" dirty="0">
              <a:solidFill>
                <a:schemeClr val="tx1"/>
              </a:solidFill>
              <a:latin typeface="Titillium Web"/>
              <a:ea typeface="Titillium Web"/>
              <a:cs typeface="Titillium Web"/>
              <a:sym typeface="Titillium Web"/>
            </a:endParaRPr>
          </a:p>
          <a:p>
            <a:pPr marL="342900" indent="-342900">
              <a:buFont typeface="Arial" panose="020B0604020202020204" pitchFamily="34" charset="0"/>
              <a:buChar char="•"/>
            </a:pPr>
            <a:endParaRPr lang="en-US" sz="2200" dirty="0">
              <a:solidFill>
                <a:schemeClr val="tx1"/>
              </a:solidFill>
              <a:latin typeface="Titillium Web"/>
              <a:ea typeface="Titillium Web"/>
              <a:cs typeface="Titillium Web"/>
              <a:sym typeface="Titillium Web"/>
            </a:endParaRPr>
          </a:p>
          <a:p>
            <a:endParaRPr lang="en-US" sz="2200" dirty="0">
              <a:solidFill>
                <a:schemeClr val="tx1"/>
              </a:solidFill>
              <a:latin typeface="Titillium Web"/>
              <a:ea typeface="Titillium Web"/>
              <a:cs typeface="Titillium Web"/>
              <a:sym typeface="Titillium Web"/>
            </a:endParaRPr>
          </a:p>
        </p:txBody>
      </p:sp>
      <p:sp>
        <p:nvSpPr>
          <p:cNvPr id="11" name="Shape 384">
            <a:extLst>
              <a:ext uri="{FF2B5EF4-FFF2-40B4-BE49-F238E27FC236}">
                <a16:creationId xmlns:a16="http://schemas.microsoft.com/office/drawing/2014/main" id="{77EAC5B9-F75A-9C47-92B2-F07D4EE23965}"/>
              </a:ext>
            </a:extLst>
          </p:cNvPr>
          <p:cNvSpPr txBox="1">
            <a:spLocks/>
          </p:cNvSpPr>
          <p:nvPr/>
        </p:nvSpPr>
        <p:spPr>
          <a:xfrm>
            <a:off x="137224" y="265807"/>
            <a:ext cx="2017974" cy="1315272"/>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dirty="0">
                <a:solidFill>
                  <a:srgbClr val="FFFFFF"/>
                </a:solidFill>
                <a:latin typeface="Titillium Web"/>
                <a:ea typeface="Titillium Web"/>
                <a:cs typeface="Titillium Web"/>
                <a:sym typeface="Titillium Web"/>
              </a:rPr>
              <a:t>Supporting Institutional workflows</a:t>
            </a:r>
          </a:p>
        </p:txBody>
      </p:sp>
    </p:spTree>
    <p:extLst>
      <p:ext uri="{BB962C8B-B14F-4D97-AF65-F5344CB8AC3E}">
        <p14:creationId xmlns:p14="http://schemas.microsoft.com/office/powerpoint/2010/main" val="1320728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3691" y="188755"/>
            <a:ext cx="8773668" cy="697230"/>
          </a:xfrm>
        </p:spPr>
        <p:txBody>
          <a:bodyPr>
            <a:normAutofit fontScale="90000"/>
          </a:bodyPr>
          <a:lstStyle/>
          <a:p>
            <a:r>
              <a:rPr lang="en-US" dirty="0"/>
              <a:t>Also new for v6: Modeled integration with </a:t>
            </a:r>
            <a:r>
              <a:rPr lang="en-US" dirty="0" err="1"/>
              <a:t>Archivematica</a:t>
            </a:r>
            <a:endParaRPr lang="en-US" dirty="0"/>
          </a:p>
        </p:txBody>
      </p:sp>
      <p:pic>
        <p:nvPicPr>
          <p:cNvPr id="6" name="Content Placeholder 5"/>
          <p:cNvPicPr>
            <a:picLocks noGrp="1" noChangeAspect="1"/>
          </p:cNvPicPr>
          <p:nvPr>
            <p:ph idx="1"/>
          </p:nvPr>
        </p:nvPicPr>
        <p:blipFill>
          <a:blip r:embed="rId3"/>
          <a:stretch>
            <a:fillRect/>
          </a:stretch>
        </p:blipFill>
        <p:spPr>
          <a:xfrm>
            <a:off x="4366014" y="1047103"/>
            <a:ext cx="4549387" cy="4096397"/>
          </a:xfrm>
          <a:prstGeom prst="rect">
            <a:avLst/>
          </a:prstGeom>
          <a:ln>
            <a:solidFill>
              <a:schemeClr val="bg2">
                <a:lumMod val="90000"/>
              </a:schemeClr>
            </a:solidFill>
          </a:ln>
        </p:spPr>
      </p:pic>
      <p:pic>
        <p:nvPicPr>
          <p:cNvPr id="5" name="Picture 4"/>
          <p:cNvPicPr>
            <a:picLocks noChangeAspect="1"/>
          </p:cNvPicPr>
          <p:nvPr/>
        </p:nvPicPr>
        <p:blipFill>
          <a:blip r:embed="rId4"/>
          <a:stretch>
            <a:fillRect/>
          </a:stretch>
        </p:blipFill>
        <p:spPr>
          <a:xfrm>
            <a:off x="141732" y="1061516"/>
            <a:ext cx="3793728" cy="1541621"/>
          </a:xfrm>
          <a:prstGeom prst="rect">
            <a:avLst/>
          </a:prstGeom>
          <a:ln>
            <a:solidFill>
              <a:schemeClr val="bg2">
                <a:lumMod val="90000"/>
              </a:schemeClr>
            </a:solidFill>
          </a:ln>
        </p:spPr>
      </p:pic>
      <p:pic>
        <p:nvPicPr>
          <p:cNvPr id="7" name="Picture 6"/>
          <p:cNvPicPr>
            <a:picLocks noChangeAspect="1"/>
          </p:cNvPicPr>
          <p:nvPr/>
        </p:nvPicPr>
        <p:blipFill>
          <a:blip r:embed="rId5"/>
          <a:stretch>
            <a:fillRect/>
          </a:stretch>
        </p:blipFill>
        <p:spPr>
          <a:xfrm>
            <a:off x="141733" y="2677292"/>
            <a:ext cx="3801618" cy="1839906"/>
          </a:xfrm>
          <a:prstGeom prst="rect">
            <a:avLst/>
          </a:prstGeom>
          <a:ln>
            <a:solidFill>
              <a:schemeClr val="bg2">
                <a:lumMod val="90000"/>
              </a:schemeClr>
            </a:solidFill>
          </a:ln>
        </p:spPr>
      </p:pic>
      <p:pic>
        <p:nvPicPr>
          <p:cNvPr id="8" name="Picture 7"/>
          <p:cNvPicPr>
            <a:picLocks noChangeAspect="1"/>
          </p:cNvPicPr>
          <p:nvPr/>
        </p:nvPicPr>
        <p:blipFill>
          <a:blip r:embed="rId6"/>
          <a:stretch>
            <a:fillRect/>
          </a:stretch>
        </p:blipFill>
        <p:spPr>
          <a:xfrm>
            <a:off x="153356" y="4648784"/>
            <a:ext cx="2015720" cy="375711"/>
          </a:xfrm>
          <a:prstGeom prst="rect">
            <a:avLst/>
          </a:prstGeom>
          <a:ln>
            <a:solidFill>
              <a:schemeClr val="accent5">
                <a:lumMod val="40000"/>
                <a:lumOff val="60000"/>
              </a:schemeClr>
            </a:solidFill>
          </a:ln>
          <a:effectLst>
            <a:outerShdw blurRad="50800" dist="38100" dir="8100000" algn="tr" rotWithShape="0">
              <a:prstClr val="black">
                <a:alpha val="40000"/>
              </a:prstClr>
            </a:outerShdw>
          </a:effectLst>
        </p:spPr>
      </p:pic>
      <p:pic>
        <p:nvPicPr>
          <p:cNvPr id="9" name="Picture 8"/>
          <p:cNvPicPr>
            <a:picLocks noChangeAspect="1"/>
          </p:cNvPicPr>
          <p:nvPr/>
        </p:nvPicPr>
        <p:blipFill>
          <a:blip r:embed="rId7"/>
          <a:stretch>
            <a:fillRect/>
          </a:stretch>
        </p:blipFill>
        <p:spPr>
          <a:xfrm>
            <a:off x="2287604" y="4649060"/>
            <a:ext cx="2078409" cy="318909"/>
          </a:xfrm>
          <a:prstGeom prst="rect">
            <a:avLst/>
          </a:prstGeom>
          <a:ln>
            <a:solidFill>
              <a:schemeClr val="accent5">
                <a:lumMod val="40000"/>
                <a:lumOff val="60000"/>
              </a:schemeClr>
            </a:solidFill>
          </a:ln>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820574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txBox="1">
            <a:spLocks noGrp="1"/>
          </p:cNvSpPr>
          <p:nvPr>
            <p:ph type="ctrTitle" idx="4294967295"/>
          </p:nvPr>
        </p:nvSpPr>
        <p:spPr>
          <a:xfrm>
            <a:off x="99474" y="1141664"/>
            <a:ext cx="2093475" cy="598200"/>
          </a:xfrm>
          <a:prstGeom prst="rect">
            <a:avLst/>
          </a:prstGeom>
        </p:spPr>
        <p:txBody>
          <a:bodyPr lIns="91425" tIns="91425" rIns="91425" bIns="91425" anchor="t" anchorCtr="0">
            <a:noAutofit/>
          </a:bodyPr>
          <a:lstStyle/>
          <a:p>
            <a:pPr lvl="0">
              <a:spcBef>
                <a:spcPts val="0"/>
              </a:spcBef>
              <a:buNone/>
            </a:pPr>
            <a:br>
              <a:rPr lang="en-US" sz="2200" dirty="0">
                <a:solidFill>
                  <a:srgbClr val="FFFFFF"/>
                </a:solidFill>
                <a:latin typeface="Titillium Web"/>
                <a:ea typeface="Titillium Web"/>
                <a:cs typeface="Titillium Web"/>
                <a:sym typeface="Titillium Web"/>
              </a:rPr>
            </a:br>
            <a:endParaRPr lang="en" sz="2200" dirty="0">
              <a:solidFill>
                <a:srgbClr val="FFFFFF"/>
              </a:solidFill>
              <a:latin typeface="Titillium Web"/>
              <a:ea typeface="Titillium Web"/>
              <a:cs typeface="Titillium Web"/>
              <a:sym typeface="Titillium Web"/>
            </a:endParaRPr>
          </a:p>
        </p:txBody>
      </p:sp>
      <p:pic>
        <p:nvPicPr>
          <p:cNvPr id="4" name="Picture 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5910" y="0"/>
            <a:ext cx="18885058" cy="1911176"/>
          </a:xfrm>
          <a:prstGeom prst="rect">
            <a:avLst/>
          </a:prstGeom>
        </p:spPr>
      </p:pic>
      <p:pic>
        <p:nvPicPr>
          <p:cNvPr id="5" name="Picture 4"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1667468"/>
            <a:ext cx="16603635" cy="1680295"/>
          </a:xfrm>
          <a:prstGeom prst="rect">
            <a:avLst/>
          </a:prstGeom>
        </p:spPr>
      </p:pic>
      <p:pic>
        <p:nvPicPr>
          <p:cNvPr id="7" name="Picture 6"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5729" y="3360590"/>
            <a:ext cx="16603635" cy="1680295"/>
          </a:xfrm>
          <a:prstGeom prst="rect">
            <a:avLst/>
          </a:prstGeom>
        </p:spPr>
      </p:pic>
      <p:pic>
        <p:nvPicPr>
          <p:cNvPr id="8" name="Picture 7"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3334936"/>
            <a:ext cx="19518810" cy="1975312"/>
          </a:xfrm>
          <a:prstGeom prst="rect">
            <a:avLst/>
          </a:prstGeom>
        </p:spPr>
      </p:pic>
      <p:sp>
        <p:nvSpPr>
          <p:cNvPr id="11" name="Shape 384">
            <a:extLst>
              <a:ext uri="{FF2B5EF4-FFF2-40B4-BE49-F238E27FC236}">
                <a16:creationId xmlns:a16="http://schemas.microsoft.com/office/drawing/2014/main" id="{77EAC5B9-F75A-9C47-92B2-F07D4EE23965}"/>
              </a:ext>
            </a:extLst>
          </p:cNvPr>
          <p:cNvSpPr txBox="1">
            <a:spLocks/>
          </p:cNvSpPr>
          <p:nvPr/>
        </p:nvSpPr>
        <p:spPr>
          <a:xfrm>
            <a:off x="190473" y="286070"/>
            <a:ext cx="2105256"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dirty="0">
                <a:solidFill>
                  <a:srgbClr val="FFFFFF"/>
                </a:solidFill>
                <a:latin typeface="Titillium Web"/>
                <a:ea typeface="Titillium Web"/>
                <a:cs typeface="Titillium Web"/>
                <a:sym typeface="Titillium Web"/>
              </a:rPr>
              <a:t>Supporting Discovery</a:t>
            </a:r>
            <a:endParaRPr lang="en" sz="2200" dirty="0">
              <a:solidFill>
                <a:srgbClr val="FFFFFF"/>
              </a:solidFill>
              <a:latin typeface="Titillium Web"/>
              <a:ea typeface="Titillium Web"/>
              <a:cs typeface="Titillium Web"/>
              <a:sym typeface="Titillium Web"/>
            </a:endParaRPr>
          </a:p>
        </p:txBody>
      </p:sp>
      <p:pic>
        <p:nvPicPr>
          <p:cNvPr id="3" name="Picture 2">
            <a:extLst>
              <a:ext uri="{FF2B5EF4-FFF2-40B4-BE49-F238E27FC236}">
                <a16:creationId xmlns:a16="http://schemas.microsoft.com/office/drawing/2014/main" id="{56388D83-DC16-4240-BD08-561247AD2638}"/>
              </a:ext>
            </a:extLst>
          </p:cNvPr>
          <p:cNvPicPr>
            <a:picLocks noChangeAspect="1"/>
          </p:cNvPicPr>
          <p:nvPr/>
        </p:nvPicPr>
        <p:blipFill>
          <a:blip r:embed="rId4"/>
          <a:stretch>
            <a:fillRect/>
          </a:stretch>
        </p:blipFill>
        <p:spPr>
          <a:xfrm>
            <a:off x="2311227" y="37908"/>
            <a:ext cx="6855494" cy="4284684"/>
          </a:xfrm>
          <a:prstGeom prst="rect">
            <a:avLst/>
          </a:prstGeom>
        </p:spPr>
      </p:pic>
    </p:spTree>
    <p:extLst>
      <p:ext uri="{BB962C8B-B14F-4D97-AF65-F5344CB8AC3E}">
        <p14:creationId xmlns:p14="http://schemas.microsoft.com/office/powerpoint/2010/main" val="1968888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txBox="1">
            <a:spLocks noGrp="1"/>
          </p:cNvSpPr>
          <p:nvPr>
            <p:ph type="ctrTitle" idx="4294967295"/>
          </p:nvPr>
        </p:nvSpPr>
        <p:spPr>
          <a:xfrm>
            <a:off x="99474" y="1141664"/>
            <a:ext cx="2093475" cy="598200"/>
          </a:xfrm>
          <a:prstGeom prst="rect">
            <a:avLst/>
          </a:prstGeom>
        </p:spPr>
        <p:txBody>
          <a:bodyPr lIns="91425" tIns="91425" rIns="91425" bIns="91425" anchor="t" anchorCtr="0">
            <a:noAutofit/>
          </a:bodyPr>
          <a:lstStyle/>
          <a:p>
            <a:pPr lvl="0">
              <a:spcBef>
                <a:spcPts val="0"/>
              </a:spcBef>
              <a:buNone/>
            </a:pPr>
            <a:br>
              <a:rPr lang="en-US" sz="2200" dirty="0">
                <a:solidFill>
                  <a:srgbClr val="FFFFFF"/>
                </a:solidFill>
                <a:latin typeface="Titillium Web"/>
                <a:ea typeface="Titillium Web"/>
                <a:cs typeface="Titillium Web"/>
                <a:sym typeface="Titillium Web"/>
              </a:rPr>
            </a:br>
            <a:endParaRPr lang="en" sz="2200" dirty="0">
              <a:solidFill>
                <a:srgbClr val="FFFFFF"/>
              </a:solidFill>
              <a:latin typeface="Titillium Web"/>
              <a:ea typeface="Titillium Web"/>
              <a:cs typeface="Titillium Web"/>
              <a:sym typeface="Titillium Web"/>
            </a:endParaRPr>
          </a:p>
        </p:txBody>
      </p:sp>
      <p:pic>
        <p:nvPicPr>
          <p:cNvPr id="4" name="Picture 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5910" y="0"/>
            <a:ext cx="18885058" cy="1911176"/>
          </a:xfrm>
          <a:prstGeom prst="rect">
            <a:avLst/>
          </a:prstGeom>
        </p:spPr>
      </p:pic>
      <p:pic>
        <p:nvPicPr>
          <p:cNvPr id="5" name="Picture 4"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1667468"/>
            <a:ext cx="16603635" cy="1680295"/>
          </a:xfrm>
          <a:prstGeom prst="rect">
            <a:avLst/>
          </a:prstGeom>
        </p:spPr>
      </p:pic>
      <p:pic>
        <p:nvPicPr>
          <p:cNvPr id="7" name="Picture 6"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5729" y="3360590"/>
            <a:ext cx="16603635" cy="1680295"/>
          </a:xfrm>
          <a:prstGeom prst="rect">
            <a:avLst/>
          </a:prstGeom>
        </p:spPr>
      </p:pic>
      <p:pic>
        <p:nvPicPr>
          <p:cNvPr id="8" name="Picture 7"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3334936"/>
            <a:ext cx="19518810" cy="1975312"/>
          </a:xfrm>
          <a:prstGeom prst="rect">
            <a:avLst/>
          </a:prstGeom>
        </p:spPr>
      </p:pic>
      <p:pic>
        <p:nvPicPr>
          <p:cNvPr id="12" name="Picture 11" descr="Screen Shot 2017-02-01 at 3.52.11 PM.png">
            <a:extLst>
              <a:ext uri="{FF2B5EF4-FFF2-40B4-BE49-F238E27FC236}">
                <a16:creationId xmlns:a16="http://schemas.microsoft.com/office/drawing/2014/main" id="{2464E6DA-F944-A443-9658-3D41BFD997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1227" y="0"/>
            <a:ext cx="8530097" cy="4881966"/>
          </a:xfrm>
          <a:prstGeom prst="rect">
            <a:avLst/>
          </a:prstGeom>
        </p:spPr>
      </p:pic>
      <p:sp>
        <p:nvSpPr>
          <p:cNvPr id="16" name="Shape 384">
            <a:extLst>
              <a:ext uri="{FF2B5EF4-FFF2-40B4-BE49-F238E27FC236}">
                <a16:creationId xmlns:a16="http://schemas.microsoft.com/office/drawing/2014/main" id="{AE37D97B-3F6E-9342-B499-E480AE7B86BC}"/>
              </a:ext>
            </a:extLst>
          </p:cNvPr>
          <p:cNvSpPr txBox="1">
            <a:spLocks/>
          </p:cNvSpPr>
          <p:nvPr/>
        </p:nvSpPr>
        <p:spPr>
          <a:xfrm>
            <a:off x="190473" y="286070"/>
            <a:ext cx="2105256"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dirty="0">
                <a:solidFill>
                  <a:srgbClr val="FFFFFF"/>
                </a:solidFill>
                <a:latin typeface="Titillium Web"/>
                <a:ea typeface="Titillium Web"/>
                <a:cs typeface="Titillium Web"/>
                <a:sym typeface="Titillium Web"/>
              </a:rPr>
              <a:t>Supporting Discovery</a:t>
            </a:r>
            <a:endParaRPr lang="en" sz="2200" dirty="0">
              <a:solidFill>
                <a:srgbClr val="FFFFFF"/>
              </a:solidFill>
              <a:latin typeface="Titillium Web"/>
              <a:ea typeface="Titillium Web"/>
              <a:cs typeface="Titillium Web"/>
              <a:sym typeface="Titillium Web"/>
            </a:endParaRPr>
          </a:p>
        </p:txBody>
      </p:sp>
    </p:spTree>
    <p:extLst>
      <p:ext uri="{BB962C8B-B14F-4D97-AF65-F5344CB8AC3E}">
        <p14:creationId xmlns:p14="http://schemas.microsoft.com/office/powerpoint/2010/main" val="306790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24" name="Picture 2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0" y="3751799"/>
            <a:ext cx="16603635" cy="1680295"/>
          </a:xfrm>
          <a:prstGeom prst="rect">
            <a:avLst/>
          </a:prstGeom>
        </p:spPr>
      </p:pic>
      <p:sp>
        <p:nvSpPr>
          <p:cNvPr id="5" name="Rectangle 4"/>
          <p:cNvSpPr/>
          <p:nvPr/>
        </p:nvSpPr>
        <p:spPr>
          <a:xfrm>
            <a:off x="0" y="0"/>
            <a:ext cx="9144000" cy="5432094"/>
          </a:xfrm>
          <a:prstGeom prst="rect">
            <a:avLst/>
          </a:prstGeom>
          <a:solidFill>
            <a:srgbClr val="FA385E"/>
          </a:solidFill>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dirty="0"/>
          </a:p>
        </p:txBody>
      </p:sp>
      <p:sp>
        <p:nvSpPr>
          <p:cNvPr id="148" name="Shape 148"/>
          <p:cNvSpPr txBox="1">
            <a:spLocks noGrp="1"/>
          </p:cNvSpPr>
          <p:nvPr>
            <p:ph type="ctrTitle"/>
          </p:nvPr>
        </p:nvSpPr>
        <p:spPr>
          <a:xfrm>
            <a:off x="7567885" y="2626255"/>
            <a:ext cx="1308579" cy="747900"/>
          </a:xfrm>
          <a:prstGeom prst="rect">
            <a:avLst/>
          </a:prstGeom>
        </p:spPr>
        <p:txBody>
          <a:bodyPr lIns="91425" tIns="91425" rIns="91425" bIns="91425" anchor="ctr" anchorCtr="0">
            <a:noAutofit/>
          </a:bodyPr>
          <a:lstStyle/>
          <a:p>
            <a:pPr lvl="0" rtl="0">
              <a:spcBef>
                <a:spcPts val="0"/>
              </a:spcBef>
              <a:buNone/>
            </a:pPr>
            <a:r>
              <a:rPr lang="en" sz="2000" dirty="0">
                <a:solidFill>
                  <a:schemeClr val="bg1">
                    <a:lumMod val="85000"/>
                  </a:schemeClr>
                </a:solidFill>
                <a:latin typeface="Titillium Web"/>
                <a:ea typeface="Titillium Web"/>
                <a:cs typeface="Titillium Web"/>
                <a:sym typeface="Titillium Web"/>
              </a:rPr>
              <a:t>@e_padd</a:t>
            </a:r>
          </a:p>
        </p:txBody>
      </p:sp>
      <p:sp>
        <p:nvSpPr>
          <p:cNvPr id="150" name="Shape 150"/>
          <p:cNvSpPr txBox="1">
            <a:spLocks noGrp="1"/>
          </p:cNvSpPr>
          <p:nvPr>
            <p:ph type="ctrTitle"/>
          </p:nvPr>
        </p:nvSpPr>
        <p:spPr>
          <a:xfrm>
            <a:off x="388383" y="1351001"/>
            <a:ext cx="8316890" cy="1159800"/>
          </a:xfrm>
          <a:prstGeom prst="rect">
            <a:avLst/>
          </a:prstGeom>
        </p:spPr>
        <p:txBody>
          <a:bodyPr lIns="91425" tIns="91425" rIns="91425" bIns="91425" anchor="ctr" anchorCtr="0">
            <a:noAutofit/>
          </a:bodyPr>
          <a:lstStyle/>
          <a:p>
            <a:pPr lvl="0"/>
            <a:r>
              <a:rPr lang="en-US" sz="3300" dirty="0"/>
              <a:t>Appraising and Processing Email of Potential Historical Value with ePADD</a:t>
            </a:r>
            <a:br>
              <a:rPr lang="en-US" sz="3300" dirty="0"/>
            </a:br>
            <a:br>
              <a:rPr lang="en-US" sz="3300" dirty="0"/>
            </a:br>
            <a:r>
              <a:rPr lang="en-US" sz="2000" dirty="0"/>
              <a:t>SAA Research Forum </a:t>
            </a:r>
            <a:r>
              <a:rPr lang="mr-IN" sz="2000" dirty="0"/>
              <a:t>–</a:t>
            </a:r>
            <a:r>
              <a:rPr lang="en-US" sz="2000" dirty="0"/>
              <a:t> 15 August 2018</a:t>
            </a:r>
            <a:br>
              <a:rPr lang="en-US" sz="2000" dirty="0"/>
            </a:br>
            <a:br>
              <a:rPr lang="en-US" sz="2000" dirty="0"/>
            </a:br>
            <a:br>
              <a:rPr lang="en-US" sz="2000" i="1" dirty="0">
                <a:solidFill>
                  <a:schemeClr val="bg1">
                    <a:lumMod val="85000"/>
                  </a:schemeClr>
                </a:solidFill>
                <a:latin typeface="Titillium Web"/>
                <a:ea typeface="Titillium Web"/>
                <a:cs typeface="Titillium Web"/>
                <a:sym typeface="Titillium Web"/>
              </a:rPr>
            </a:br>
            <a:endParaRPr lang="en" sz="2000" i="1" dirty="0">
              <a:solidFill>
                <a:schemeClr val="bg1">
                  <a:lumMod val="85000"/>
                </a:schemeClr>
              </a:solidFill>
            </a:endParaRPr>
          </a:p>
        </p:txBody>
      </p:sp>
      <p:pic>
        <p:nvPicPr>
          <p:cNvPr id="12" name="Picture 11" descr="GEN_Colin_Powell.JPG"/>
          <p:cNvPicPr>
            <a:picLocks/>
          </p:cNvPicPr>
          <p:nvPr/>
        </p:nvPicPr>
        <p:blipFill rotWithShape="1">
          <a:blip r:embed="rId4" cstate="print">
            <a:extLst>
              <a:ext uri="{28A0092B-C50C-407E-A947-70E740481C1C}">
                <a14:useLocalDpi xmlns:a14="http://schemas.microsoft.com/office/drawing/2010/main" val="0"/>
              </a:ext>
            </a:extLst>
          </a:blip>
          <a:srcRect l="3658" t="4649" r="3854" b="5506"/>
          <a:stretch/>
        </p:blipFill>
        <p:spPr>
          <a:xfrm>
            <a:off x="2542957" y="3877747"/>
            <a:ext cx="871077" cy="1097280"/>
          </a:xfrm>
          <a:prstGeom prst="rect">
            <a:avLst/>
          </a:prstGeom>
        </p:spPr>
      </p:pic>
      <p:pic>
        <p:nvPicPr>
          <p:cNvPr id="13" name="Picture 12" descr="Hillary_Clinton_official_Secretary_of_State_portrait_crop.jpg"/>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7080075" y="3868270"/>
            <a:ext cx="863480" cy="1097280"/>
          </a:xfrm>
          <a:prstGeom prst="rect">
            <a:avLst/>
          </a:prstGeom>
        </p:spPr>
      </p:pic>
      <p:pic>
        <p:nvPicPr>
          <p:cNvPr id="16" name="Picture 15" descr="url.jpg"/>
          <p:cNvPicPr>
            <a:picLocks/>
          </p:cNvPicPr>
          <p:nvPr/>
        </p:nvPicPr>
        <p:blipFill rotWithShape="1">
          <a:blip r:embed="rId6">
            <a:extLst>
              <a:ext uri="{28A0092B-C50C-407E-A947-70E740481C1C}">
                <a14:useLocalDpi xmlns:a14="http://schemas.microsoft.com/office/drawing/2010/main" val="0"/>
              </a:ext>
            </a:extLst>
          </a:blip>
          <a:srcRect b="4773"/>
          <a:stretch/>
        </p:blipFill>
        <p:spPr>
          <a:xfrm>
            <a:off x="1737521" y="3877747"/>
            <a:ext cx="818265" cy="1097280"/>
          </a:xfrm>
          <a:prstGeom prst="rect">
            <a:avLst/>
          </a:prstGeom>
        </p:spPr>
      </p:pic>
      <p:pic>
        <p:nvPicPr>
          <p:cNvPr id="17" name="Picture 16" descr="url.jpg"/>
          <p:cNvPicPr>
            <a:picLocks/>
          </p:cNvPicPr>
          <p:nvPr/>
        </p:nvPicPr>
        <p:blipFill>
          <a:blip r:embed="rId7">
            <a:extLst>
              <a:ext uri="{28A0092B-C50C-407E-A947-70E740481C1C}">
                <a14:useLocalDpi xmlns:a14="http://schemas.microsoft.com/office/drawing/2010/main" val="0"/>
              </a:ext>
            </a:extLst>
          </a:blip>
          <a:stretch>
            <a:fillRect/>
          </a:stretch>
        </p:blipFill>
        <p:spPr>
          <a:xfrm>
            <a:off x="68590" y="3877747"/>
            <a:ext cx="890599" cy="1097280"/>
          </a:xfrm>
          <a:prstGeom prst="rect">
            <a:avLst/>
          </a:prstGeom>
        </p:spPr>
      </p:pic>
      <p:pic>
        <p:nvPicPr>
          <p:cNvPr id="18" name="Picture 17" descr="url.jpg"/>
          <p:cNvPicPr>
            <a:picLocks/>
          </p:cNvPicPr>
          <p:nvPr/>
        </p:nvPicPr>
        <p:blipFill rotWithShape="1">
          <a:blip r:embed="rId8">
            <a:extLst>
              <a:ext uri="{28A0092B-C50C-407E-A947-70E740481C1C}">
                <a14:useLocalDpi xmlns:a14="http://schemas.microsoft.com/office/drawing/2010/main" val="0"/>
              </a:ext>
            </a:extLst>
          </a:blip>
          <a:srcRect t="2289"/>
          <a:stretch/>
        </p:blipFill>
        <p:spPr>
          <a:xfrm>
            <a:off x="4207148" y="3868270"/>
            <a:ext cx="1101133" cy="1097280"/>
          </a:xfrm>
          <a:prstGeom prst="rect">
            <a:avLst/>
          </a:prstGeom>
        </p:spPr>
      </p:pic>
      <p:pic>
        <p:nvPicPr>
          <p:cNvPr id="19" name="Picture 18" descr="search.jpg"/>
          <p:cNvPicPr>
            <a:picLocks/>
          </p:cNvPicPr>
          <p:nvPr/>
        </p:nvPicPr>
        <p:blipFill rotWithShape="1">
          <a:blip r:embed="rId9">
            <a:extLst>
              <a:ext uri="{28A0092B-C50C-407E-A947-70E740481C1C}">
                <a14:useLocalDpi xmlns:a14="http://schemas.microsoft.com/office/drawing/2010/main" val="0"/>
              </a:ext>
            </a:extLst>
          </a:blip>
          <a:srcRect l="9383" r="8610"/>
          <a:stretch/>
        </p:blipFill>
        <p:spPr>
          <a:xfrm>
            <a:off x="934547" y="3877747"/>
            <a:ext cx="802974" cy="1097280"/>
          </a:xfrm>
          <a:prstGeom prst="rect">
            <a:avLst/>
          </a:prstGeom>
        </p:spPr>
      </p:pic>
      <p:pic>
        <p:nvPicPr>
          <p:cNvPr id="20" name="Picture 19" descr="url.jpg"/>
          <p:cNvPicPr>
            <a:picLocks/>
          </p:cNvPicPr>
          <p:nvPr/>
        </p:nvPicPr>
        <p:blipFill rotWithShape="1">
          <a:blip r:embed="rId10">
            <a:extLst>
              <a:ext uri="{28A0092B-C50C-407E-A947-70E740481C1C}">
                <a14:useLocalDpi xmlns:a14="http://schemas.microsoft.com/office/drawing/2010/main" val="0"/>
              </a:ext>
            </a:extLst>
          </a:blip>
          <a:srcRect/>
          <a:stretch/>
        </p:blipFill>
        <p:spPr>
          <a:xfrm>
            <a:off x="6370244" y="3866202"/>
            <a:ext cx="709831" cy="1097280"/>
          </a:xfrm>
          <a:prstGeom prst="rect">
            <a:avLst/>
          </a:prstGeom>
        </p:spPr>
      </p:pic>
      <p:pic>
        <p:nvPicPr>
          <p:cNvPr id="21" name="Picture 20"/>
          <p:cNvPicPr>
            <a:picLocks/>
          </p:cNvPicPr>
          <p:nvPr/>
        </p:nvPicPr>
        <p:blipFill rotWithShape="1">
          <a:blip r:embed="rId11"/>
          <a:srcRect b="9773"/>
          <a:stretch/>
        </p:blipFill>
        <p:spPr>
          <a:xfrm>
            <a:off x="3401205" y="3868270"/>
            <a:ext cx="805943" cy="1097280"/>
          </a:xfrm>
          <a:prstGeom prst="rect">
            <a:avLst/>
          </a:prstGeom>
        </p:spPr>
      </p:pic>
      <p:pic>
        <p:nvPicPr>
          <p:cNvPr id="22" name="Picture 21" descr="images.jpg"/>
          <p:cNvPicPr>
            <a:picLocks/>
          </p:cNvPicPr>
          <p:nvPr/>
        </p:nvPicPr>
        <p:blipFill>
          <a:blip r:embed="rId12">
            <a:extLst>
              <a:ext uri="{28A0092B-C50C-407E-A947-70E740481C1C}">
                <a14:useLocalDpi xmlns:a14="http://schemas.microsoft.com/office/drawing/2010/main" val="0"/>
              </a:ext>
            </a:extLst>
          </a:blip>
          <a:stretch>
            <a:fillRect/>
          </a:stretch>
        </p:blipFill>
        <p:spPr>
          <a:xfrm>
            <a:off x="5295452" y="3868270"/>
            <a:ext cx="1087621" cy="1097280"/>
          </a:xfrm>
          <a:prstGeom prst="rect">
            <a:avLst/>
          </a:prstGeom>
        </p:spPr>
      </p:pic>
      <p:pic>
        <p:nvPicPr>
          <p:cNvPr id="23" name="Picture 22" descr="IMG_0982.JPG"/>
          <p:cNvPicPr>
            <a:picLocks/>
          </p:cNvPicPr>
          <p:nvPr/>
        </p:nvPicPr>
        <p:blipFill>
          <a:blip r:embed="rId13">
            <a:extLst>
              <a:ext uri="{28A0092B-C50C-407E-A947-70E740481C1C}">
                <a14:useLocalDpi xmlns:a14="http://schemas.microsoft.com/office/drawing/2010/main" val="0"/>
              </a:ext>
            </a:extLst>
          </a:blip>
          <a:stretch>
            <a:fillRect/>
          </a:stretch>
        </p:blipFill>
        <p:spPr>
          <a:xfrm>
            <a:off x="7943555" y="3878787"/>
            <a:ext cx="1126676" cy="1097280"/>
          </a:xfrm>
          <a:prstGeom prst="rect">
            <a:avLst/>
          </a:prstGeom>
        </p:spPr>
      </p:pic>
      <p:pic>
        <p:nvPicPr>
          <p:cNvPr id="2" name="Picture 1" descr="ePADD 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013958" y="361133"/>
            <a:ext cx="725950" cy="724139"/>
          </a:xfrm>
          <a:prstGeom prst="rect">
            <a:avLst/>
          </a:prstGeom>
        </p:spPr>
      </p:pic>
    </p:spTree>
    <p:extLst>
      <p:ext uri="{BB962C8B-B14F-4D97-AF65-F5344CB8AC3E}">
        <p14:creationId xmlns:p14="http://schemas.microsoft.com/office/powerpoint/2010/main" val="228929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txBox="1">
            <a:spLocks noGrp="1"/>
          </p:cNvSpPr>
          <p:nvPr>
            <p:ph type="ctrTitle" idx="4294967295"/>
          </p:nvPr>
        </p:nvSpPr>
        <p:spPr>
          <a:xfrm>
            <a:off x="99474" y="1141664"/>
            <a:ext cx="2093475" cy="598200"/>
          </a:xfrm>
          <a:prstGeom prst="rect">
            <a:avLst/>
          </a:prstGeom>
        </p:spPr>
        <p:txBody>
          <a:bodyPr lIns="91425" tIns="91425" rIns="91425" bIns="91425" anchor="t" anchorCtr="0">
            <a:noAutofit/>
          </a:bodyPr>
          <a:lstStyle/>
          <a:p>
            <a:pPr lvl="0">
              <a:spcBef>
                <a:spcPts val="0"/>
              </a:spcBef>
              <a:buNone/>
            </a:pPr>
            <a:br>
              <a:rPr lang="en-US" sz="2200" dirty="0">
                <a:solidFill>
                  <a:srgbClr val="FFFFFF"/>
                </a:solidFill>
                <a:latin typeface="Titillium Web"/>
                <a:ea typeface="Titillium Web"/>
                <a:cs typeface="Titillium Web"/>
                <a:sym typeface="Titillium Web"/>
              </a:rPr>
            </a:br>
            <a:endParaRPr lang="en" sz="2200" dirty="0">
              <a:solidFill>
                <a:srgbClr val="FFFFFF"/>
              </a:solidFill>
              <a:latin typeface="Titillium Web"/>
              <a:ea typeface="Titillium Web"/>
              <a:cs typeface="Titillium Web"/>
              <a:sym typeface="Titillium Web"/>
            </a:endParaRPr>
          </a:p>
        </p:txBody>
      </p:sp>
      <p:pic>
        <p:nvPicPr>
          <p:cNvPr id="4" name="Picture 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5910" y="0"/>
            <a:ext cx="18885058" cy="1911176"/>
          </a:xfrm>
          <a:prstGeom prst="rect">
            <a:avLst/>
          </a:prstGeom>
        </p:spPr>
      </p:pic>
      <p:pic>
        <p:nvPicPr>
          <p:cNvPr id="5" name="Picture 4"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1667468"/>
            <a:ext cx="16603635" cy="1680295"/>
          </a:xfrm>
          <a:prstGeom prst="rect">
            <a:avLst/>
          </a:prstGeom>
        </p:spPr>
      </p:pic>
      <p:pic>
        <p:nvPicPr>
          <p:cNvPr id="7" name="Picture 6"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5729" y="3360590"/>
            <a:ext cx="16603635" cy="1680295"/>
          </a:xfrm>
          <a:prstGeom prst="rect">
            <a:avLst/>
          </a:prstGeom>
        </p:spPr>
      </p:pic>
      <p:pic>
        <p:nvPicPr>
          <p:cNvPr id="8" name="Picture 7"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3334936"/>
            <a:ext cx="19518810" cy="1975312"/>
          </a:xfrm>
          <a:prstGeom prst="rect">
            <a:avLst/>
          </a:prstGeom>
        </p:spPr>
      </p:pic>
      <p:sp>
        <p:nvSpPr>
          <p:cNvPr id="13" name="Shape 384">
            <a:extLst>
              <a:ext uri="{FF2B5EF4-FFF2-40B4-BE49-F238E27FC236}">
                <a16:creationId xmlns:a16="http://schemas.microsoft.com/office/drawing/2014/main" id="{B41190D5-175A-7646-B055-118EDC30B7F5}"/>
              </a:ext>
            </a:extLst>
          </p:cNvPr>
          <p:cNvSpPr txBox="1">
            <a:spLocks/>
          </p:cNvSpPr>
          <p:nvPr/>
        </p:nvSpPr>
        <p:spPr>
          <a:xfrm>
            <a:off x="190473" y="286070"/>
            <a:ext cx="2105256"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dirty="0">
                <a:solidFill>
                  <a:srgbClr val="FFFFFF"/>
                </a:solidFill>
                <a:latin typeface="Titillium Web"/>
                <a:ea typeface="Titillium Web"/>
                <a:cs typeface="Titillium Web"/>
                <a:sym typeface="Titillium Web"/>
              </a:rPr>
              <a:t>Supporting Discovery</a:t>
            </a:r>
            <a:endParaRPr lang="en" sz="2200" dirty="0">
              <a:solidFill>
                <a:srgbClr val="FFFFFF"/>
              </a:solidFill>
              <a:latin typeface="Titillium Web"/>
              <a:ea typeface="Titillium Web"/>
              <a:cs typeface="Titillium Web"/>
              <a:sym typeface="Titillium Web"/>
            </a:endParaRPr>
          </a:p>
        </p:txBody>
      </p:sp>
      <p:pic>
        <p:nvPicPr>
          <p:cNvPr id="3" name="Picture 2">
            <a:extLst>
              <a:ext uri="{FF2B5EF4-FFF2-40B4-BE49-F238E27FC236}">
                <a16:creationId xmlns:a16="http://schemas.microsoft.com/office/drawing/2014/main" id="{221AC972-5E71-4B45-8BFC-D3E839954507}"/>
              </a:ext>
            </a:extLst>
          </p:cNvPr>
          <p:cNvPicPr>
            <a:picLocks noChangeAspect="1"/>
          </p:cNvPicPr>
          <p:nvPr/>
        </p:nvPicPr>
        <p:blipFill rotWithShape="1">
          <a:blip r:embed="rId4"/>
          <a:srcRect b="90451"/>
          <a:stretch/>
        </p:blipFill>
        <p:spPr>
          <a:xfrm>
            <a:off x="2311227" y="51306"/>
            <a:ext cx="8407083" cy="491135"/>
          </a:xfrm>
          <a:prstGeom prst="rect">
            <a:avLst/>
          </a:prstGeom>
        </p:spPr>
      </p:pic>
      <p:pic>
        <p:nvPicPr>
          <p:cNvPr id="16" name="Picture 15">
            <a:extLst>
              <a:ext uri="{FF2B5EF4-FFF2-40B4-BE49-F238E27FC236}">
                <a16:creationId xmlns:a16="http://schemas.microsoft.com/office/drawing/2014/main" id="{F121C78A-1833-7943-8280-51AD81AFB9BC}"/>
              </a:ext>
            </a:extLst>
          </p:cNvPr>
          <p:cNvPicPr>
            <a:picLocks noChangeAspect="1"/>
          </p:cNvPicPr>
          <p:nvPr/>
        </p:nvPicPr>
        <p:blipFill rotWithShape="1">
          <a:blip r:embed="rId4"/>
          <a:srcRect l="11289" t="13269"/>
          <a:stretch/>
        </p:blipFill>
        <p:spPr>
          <a:xfrm>
            <a:off x="2510726" y="593747"/>
            <a:ext cx="7457958" cy="4460996"/>
          </a:xfrm>
          <a:prstGeom prst="rect">
            <a:avLst/>
          </a:prstGeom>
        </p:spPr>
      </p:pic>
    </p:spTree>
    <p:extLst>
      <p:ext uri="{BB962C8B-B14F-4D97-AF65-F5344CB8AC3E}">
        <p14:creationId xmlns:p14="http://schemas.microsoft.com/office/powerpoint/2010/main" val="230835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txBox="1">
            <a:spLocks noGrp="1"/>
          </p:cNvSpPr>
          <p:nvPr>
            <p:ph type="ctrTitle" idx="4294967295"/>
          </p:nvPr>
        </p:nvSpPr>
        <p:spPr>
          <a:xfrm>
            <a:off x="99474" y="1141664"/>
            <a:ext cx="2093475" cy="598200"/>
          </a:xfrm>
          <a:prstGeom prst="rect">
            <a:avLst/>
          </a:prstGeom>
        </p:spPr>
        <p:txBody>
          <a:bodyPr lIns="91425" tIns="91425" rIns="91425" bIns="91425" anchor="t" anchorCtr="0">
            <a:noAutofit/>
          </a:bodyPr>
          <a:lstStyle/>
          <a:p>
            <a:pPr lvl="0">
              <a:spcBef>
                <a:spcPts val="0"/>
              </a:spcBef>
              <a:buNone/>
            </a:pPr>
            <a:br>
              <a:rPr lang="en-US" sz="2200" dirty="0">
                <a:solidFill>
                  <a:srgbClr val="FFFFFF"/>
                </a:solidFill>
                <a:latin typeface="Titillium Web"/>
                <a:ea typeface="Titillium Web"/>
                <a:cs typeface="Titillium Web"/>
                <a:sym typeface="Titillium Web"/>
              </a:rPr>
            </a:br>
            <a:endParaRPr lang="en" sz="2200" dirty="0">
              <a:solidFill>
                <a:srgbClr val="FFFFFF"/>
              </a:solidFill>
              <a:latin typeface="Titillium Web"/>
              <a:ea typeface="Titillium Web"/>
              <a:cs typeface="Titillium Web"/>
              <a:sym typeface="Titillium Web"/>
            </a:endParaRPr>
          </a:p>
        </p:txBody>
      </p:sp>
      <p:pic>
        <p:nvPicPr>
          <p:cNvPr id="4" name="Picture 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5910" y="0"/>
            <a:ext cx="18885058" cy="1911176"/>
          </a:xfrm>
          <a:prstGeom prst="rect">
            <a:avLst/>
          </a:prstGeom>
        </p:spPr>
      </p:pic>
      <p:pic>
        <p:nvPicPr>
          <p:cNvPr id="5" name="Picture 4"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1667468"/>
            <a:ext cx="16603635" cy="1680295"/>
          </a:xfrm>
          <a:prstGeom prst="rect">
            <a:avLst/>
          </a:prstGeom>
        </p:spPr>
      </p:pic>
      <p:pic>
        <p:nvPicPr>
          <p:cNvPr id="7" name="Picture 6"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5729" y="3360590"/>
            <a:ext cx="16603635" cy="1680295"/>
          </a:xfrm>
          <a:prstGeom prst="rect">
            <a:avLst/>
          </a:prstGeom>
        </p:spPr>
      </p:pic>
      <p:pic>
        <p:nvPicPr>
          <p:cNvPr id="8" name="Picture 7"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3334936"/>
            <a:ext cx="19518810" cy="1975312"/>
          </a:xfrm>
          <a:prstGeom prst="rect">
            <a:avLst/>
          </a:prstGeom>
        </p:spPr>
      </p:pic>
      <p:pic>
        <p:nvPicPr>
          <p:cNvPr id="16" name="Picture 15" descr="Delivery.png">
            <a:extLst>
              <a:ext uri="{FF2B5EF4-FFF2-40B4-BE49-F238E27FC236}">
                <a16:creationId xmlns:a16="http://schemas.microsoft.com/office/drawing/2014/main" id="{AF6CD393-B019-DB48-98C3-48536CCD49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384" y="27885"/>
            <a:ext cx="8988396" cy="5013000"/>
          </a:xfrm>
          <a:prstGeom prst="rect">
            <a:avLst/>
          </a:prstGeom>
        </p:spPr>
      </p:pic>
      <p:sp>
        <p:nvSpPr>
          <p:cNvPr id="13" name="Shape 384">
            <a:extLst>
              <a:ext uri="{FF2B5EF4-FFF2-40B4-BE49-F238E27FC236}">
                <a16:creationId xmlns:a16="http://schemas.microsoft.com/office/drawing/2014/main" id="{5C7F0C62-D4EC-414B-8113-AC964668D202}"/>
              </a:ext>
            </a:extLst>
          </p:cNvPr>
          <p:cNvSpPr txBox="1">
            <a:spLocks/>
          </p:cNvSpPr>
          <p:nvPr/>
        </p:nvSpPr>
        <p:spPr>
          <a:xfrm>
            <a:off x="174975" y="286070"/>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dirty="0">
                <a:solidFill>
                  <a:srgbClr val="FFFFFF"/>
                </a:solidFill>
                <a:latin typeface="Titillium Web"/>
                <a:ea typeface="Titillium Web"/>
                <a:cs typeface="Titillium Web"/>
                <a:sym typeface="Titillium Web"/>
              </a:rPr>
              <a:t>Supporting Access</a:t>
            </a:r>
            <a:endParaRPr lang="en" sz="2200" dirty="0">
              <a:solidFill>
                <a:srgbClr val="FFFFFF"/>
              </a:solidFill>
              <a:latin typeface="Titillium Web"/>
              <a:ea typeface="Titillium Web"/>
              <a:cs typeface="Titillium Web"/>
              <a:sym typeface="Titillium Web"/>
            </a:endParaRPr>
          </a:p>
        </p:txBody>
      </p:sp>
    </p:spTree>
    <p:extLst>
      <p:ext uri="{BB962C8B-B14F-4D97-AF65-F5344CB8AC3E}">
        <p14:creationId xmlns:p14="http://schemas.microsoft.com/office/powerpoint/2010/main" val="2226026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txBox="1">
            <a:spLocks noGrp="1"/>
          </p:cNvSpPr>
          <p:nvPr>
            <p:ph type="ctrTitle" idx="4294967295"/>
          </p:nvPr>
        </p:nvSpPr>
        <p:spPr>
          <a:xfrm>
            <a:off x="94550" y="1368368"/>
            <a:ext cx="2093475" cy="598200"/>
          </a:xfrm>
          <a:prstGeom prst="rect">
            <a:avLst/>
          </a:prstGeom>
        </p:spPr>
        <p:txBody>
          <a:bodyPr lIns="91425" tIns="91425" rIns="91425" bIns="91425" anchor="t" anchorCtr="0">
            <a:noAutofit/>
          </a:bodyPr>
          <a:lstStyle/>
          <a:p>
            <a:pPr lvl="0">
              <a:spcBef>
                <a:spcPts val="0"/>
              </a:spcBef>
              <a:buNone/>
            </a:pPr>
            <a:r>
              <a:rPr lang="en-US" sz="2200" dirty="0">
                <a:solidFill>
                  <a:srgbClr val="FFFFFF"/>
                </a:solidFill>
                <a:latin typeface="Titillium Web"/>
                <a:ea typeface="Titillium Web"/>
                <a:cs typeface="Titillium Web"/>
                <a:sym typeface="Titillium Web"/>
              </a:rPr>
              <a:t>* = new for v6</a:t>
            </a:r>
            <a:endParaRPr lang="en" sz="2200" dirty="0">
              <a:solidFill>
                <a:srgbClr val="FFFFFF"/>
              </a:solidFill>
              <a:latin typeface="Titillium Web"/>
              <a:ea typeface="Titillium Web"/>
              <a:cs typeface="Titillium Web"/>
              <a:sym typeface="Titillium Web"/>
            </a:endParaRPr>
          </a:p>
        </p:txBody>
      </p:sp>
      <p:pic>
        <p:nvPicPr>
          <p:cNvPr id="4" name="Picture 3"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5910" y="0"/>
            <a:ext cx="18885058" cy="1911176"/>
          </a:xfrm>
          <a:prstGeom prst="rect">
            <a:avLst/>
          </a:prstGeom>
        </p:spPr>
      </p:pic>
      <p:pic>
        <p:nvPicPr>
          <p:cNvPr id="5" name="Picture 4"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1667468"/>
            <a:ext cx="16603635" cy="1680295"/>
          </a:xfrm>
          <a:prstGeom prst="rect">
            <a:avLst/>
          </a:prstGeom>
        </p:spPr>
      </p:pic>
      <p:pic>
        <p:nvPicPr>
          <p:cNvPr id="7" name="Picture 6"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95729" y="3360590"/>
            <a:ext cx="16603635" cy="1680295"/>
          </a:xfrm>
          <a:prstGeom prst="rect">
            <a:avLst/>
          </a:prstGeom>
        </p:spPr>
      </p:pic>
      <p:pic>
        <p:nvPicPr>
          <p:cNvPr id="8" name="Picture 7"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2280231" y="3334936"/>
            <a:ext cx="19518810" cy="1975312"/>
          </a:xfrm>
          <a:prstGeom prst="rect">
            <a:avLst/>
          </a:prstGeom>
        </p:spPr>
      </p:pic>
      <p:sp>
        <p:nvSpPr>
          <p:cNvPr id="9" name="Shape 175">
            <a:extLst>
              <a:ext uri="{FF2B5EF4-FFF2-40B4-BE49-F238E27FC236}">
                <a16:creationId xmlns:a16="http://schemas.microsoft.com/office/drawing/2014/main" id="{FB8FD7EF-FA52-BC4C-B0C7-C154195EEDAF}"/>
              </a:ext>
            </a:extLst>
          </p:cNvPr>
          <p:cNvSpPr txBox="1">
            <a:spLocks/>
          </p:cNvSpPr>
          <p:nvPr/>
        </p:nvSpPr>
        <p:spPr>
          <a:xfrm>
            <a:off x="2677449" y="0"/>
            <a:ext cx="7055486" cy="1598863"/>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pPr marL="342900" indent="-342900">
              <a:buFont typeface="Arial" panose="020B0604020202020204" pitchFamily="34" charset="0"/>
              <a:buChar char="•"/>
            </a:pPr>
            <a:endParaRPr lang="en-US" sz="2200" dirty="0">
              <a:solidFill>
                <a:schemeClr val="tx1"/>
              </a:solidFill>
              <a:latin typeface="Titillium Web"/>
              <a:ea typeface="Titillium Web"/>
              <a:cs typeface="Titillium Web"/>
              <a:sym typeface="Titillium Web"/>
            </a:endParaRP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Fine-grained named entities as CSV *</a:t>
            </a: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Messages as TXT for topic modeling *</a:t>
            </a: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Headers as CSV for network analysis *</a:t>
            </a:r>
          </a:p>
          <a:p>
            <a:pPr marL="342900" indent="-342900">
              <a:buFont typeface="Arial" panose="020B0604020202020204" pitchFamily="34" charset="0"/>
              <a:buChar char="•"/>
            </a:pPr>
            <a:r>
              <a:rPr lang="en-US" sz="2200" dirty="0">
                <a:solidFill>
                  <a:schemeClr val="tx1"/>
                </a:solidFill>
                <a:latin typeface="Titillium Web"/>
                <a:ea typeface="Titillium Web"/>
                <a:cs typeface="Titillium Web"/>
                <a:sym typeface="Titillium Web"/>
              </a:rPr>
              <a:t>Attachments (including an option to </a:t>
            </a:r>
            <a:br>
              <a:rPr lang="en-US" sz="2200" dirty="0">
                <a:solidFill>
                  <a:schemeClr val="tx1"/>
                </a:solidFill>
                <a:latin typeface="Titillium Web"/>
                <a:ea typeface="Titillium Web"/>
                <a:cs typeface="Titillium Web"/>
                <a:sym typeface="Titillium Web"/>
              </a:rPr>
            </a:br>
            <a:r>
              <a:rPr lang="en-US" sz="2200" dirty="0">
                <a:solidFill>
                  <a:schemeClr val="tx1"/>
                </a:solidFill>
                <a:latin typeface="Titillium Web"/>
                <a:ea typeface="Titillium Web"/>
                <a:cs typeface="Titillium Web"/>
                <a:sym typeface="Titillium Web"/>
              </a:rPr>
              <a:t>export just those attachments </a:t>
            </a:r>
            <a:r>
              <a:rPr lang="en-US" sz="2200" dirty="0" err="1">
                <a:solidFill>
                  <a:schemeClr val="tx1"/>
                </a:solidFill>
                <a:latin typeface="Titillium Web"/>
                <a:ea typeface="Titillium Web"/>
                <a:cs typeface="Titillium Web"/>
                <a:sym typeface="Titillium Web"/>
              </a:rPr>
              <a:t>ePADD</a:t>
            </a:r>
            <a:br>
              <a:rPr lang="en-US" sz="2200" dirty="0">
                <a:solidFill>
                  <a:schemeClr val="tx1"/>
                </a:solidFill>
                <a:latin typeface="Titillium Web"/>
                <a:ea typeface="Titillium Web"/>
                <a:cs typeface="Titillium Web"/>
                <a:sym typeface="Titillium Web"/>
              </a:rPr>
            </a:br>
            <a:r>
              <a:rPr lang="en-US" sz="2200" dirty="0">
                <a:solidFill>
                  <a:schemeClr val="tx1"/>
                </a:solidFill>
                <a:latin typeface="Titillium Web"/>
                <a:ea typeface="Titillium Web"/>
                <a:cs typeface="Titillium Web"/>
                <a:sym typeface="Titillium Web"/>
              </a:rPr>
              <a:t>is unable to index)</a:t>
            </a:r>
          </a:p>
          <a:p>
            <a:pPr marL="342900" indent="-342900">
              <a:buFont typeface="Arial" panose="020B0604020202020204" pitchFamily="34" charset="0"/>
              <a:buChar char="•"/>
            </a:pPr>
            <a:endParaRPr lang="en-US" sz="2200" dirty="0">
              <a:solidFill>
                <a:schemeClr val="tx1"/>
              </a:solidFill>
              <a:latin typeface="Titillium Web"/>
              <a:ea typeface="Titillium Web"/>
              <a:cs typeface="Titillium Web"/>
              <a:sym typeface="Titillium Web"/>
            </a:endParaRPr>
          </a:p>
          <a:p>
            <a:pPr marL="342900" indent="-342900">
              <a:buFont typeface="Arial" panose="020B0604020202020204" pitchFamily="34" charset="0"/>
              <a:buChar char="•"/>
            </a:pPr>
            <a:endParaRPr lang="en-US" sz="2200" dirty="0">
              <a:solidFill>
                <a:schemeClr val="tx1"/>
              </a:solidFill>
              <a:latin typeface="Titillium Web"/>
              <a:ea typeface="Titillium Web"/>
              <a:cs typeface="Titillium Web"/>
              <a:sym typeface="Titillium Web"/>
            </a:endParaRPr>
          </a:p>
          <a:p>
            <a:endParaRPr lang="en-US" sz="2200" dirty="0">
              <a:solidFill>
                <a:schemeClr val="tx1"/>
              </a:solidFill>
              <a:latin typeface="Titillium Web"/>
              <a:ea typeface="Titillium Web"/>
              <a:cs typeface="Titillium Web"/>
              <a:sym typeface="Titillium Web"/>
            </a:endParaRPr>
          </a:p>
        </p:txBody>
      </p:sp>
      <p:sp>
        <p:nvSpPr>
          <p:cNvPr id="13" name="Shape 384">
            <a:extLst>
              <a:ext uri="{FF2B5EF4-FFF2-40B4-BE49-F238E27FC236}">
                <a16:creationId xmlns:a16="http://schemas.microsoft.com/office/drawing/2014/main" id="{6F0A9E7A-58F6-F542-813D-5F31708DD3E0}"/>
              </a:ext>
            </a:extLst>
          </p:cNvPr>
          <p:cNvSpPr txBox="1">
            <a:spLocks/>
          </p:cNvSpPr>
          <p:nvPr/>
        </p:nvSpPr>
        <p:spPr>
          <a:xfrm>
            <a:off x="174975" y="286070"/>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dirty="0">
                <a:solidFill>
                  <a:srgbClr val="FFFFFF"/>
                </a:solidFill>
                <a:latin typeface="Titillium Web"/>
                <a:ea typeface="Titillium Web"/>
                <a:cs typeface="Titillium Web"/>
                <a:sym typeface="Titillium Web"/>
              </a:rPr>
              <a:t>Supporting Access</a:t>
            </a:r>
            <a:endParaRPr lang="en" sz="2200" dirty="0">
              <a:solidFill>
                <a:srgbClr val="FFFFFF"/>
              </a:solidFill>
              <a:latin typeface="Titillium Web"/>
              <a:ea typeface="Titillium Web"/>
              <a:cs typeface="Titillium Web"/>
              <a:sym typeface="Titillium Web"/>
            </a:endParaRPr>
          </a:p>
        </p:txBody>
      </p:sp>
    </p:spTree>
    <p:extLst>
      <p:ext uri="{BB962C8B-B14F-4D97-AF65-F5344CB8AC3E}">
        <p14:creationId xmlns:p14="http://schemas.microsoft.com/office/powerpoint/2010/main" val="4219092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ctrTitle"/>
          </p:nvPr>
        </p:nvSpPr>
        <p:spPr>
          <a:xfrm>
            <a:off x="826350" y="1519225"/>
            <a:ext cx="7874700" cy="1159800"/>
          </a:xfrm>
          <a:prstGeom prst="rect">
            <a:avLst/>
          </a:prstGeom>
        </p:spPr>
        <p:txBody>
          <a:bodyPr lIns="91425" tIns="91425" rIns="91425" bIns="91425" anchor="t" anchorCtr="0">
            <a:noAutofit/>
          </a:bodyPr>
          <a:lstStyle/>
          <a:p>
            <a:pPr lvl="0" rtl="0">
              <a:spcBef>
                <a:spcPts val="0"/>
              </a:spcBef>
              <a:buNone/>
            </a:pPr>
            <a:endParaRPr dirty="0">
              <a:latin typeface="Titillium Web"/>
              <a:ea typeface="Titillium Web"/>
              <a:cs typeface="Titillium Web"/>
              <a:sym typeface="Titillium Web"/>
            </a:endParaRPr>
          </a:p>
          <a:p>
            <a:pPr lvl="0" rtl="0">
              <a:spcBef>
                <a:spcPts val="0"/>
              </a:spcBef>
              <a:buNone/>
            </a:pPr>
            <a:r>
              <a:rPr lang="en-US" dirty="0">
                <a:latin typeface="Titillium Web"/>
                <a:ea typeface="Titillium Web"/>
                <a:cs typeface="Titillium Web"/>
                <a:sym typeface="Titillium Web"/>
              </a:rPr>
              <a:t>What’s Next</a:t>
            </a:r>
            <a:endParaRPr lang="en" dirty="0"/>
          </a:p>
        </p:txBody>
      </p:sp>
      <p:pic>
        <p:nvPicPr>
          <p:cNvPr id="15" name="Picture 14"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0" y="3731126"/>
            <a:ext cx="16603635" cy="1952534"/>
          </a:xfrm>
          <a:prstGeom prst="rect">
            <a:avLst/>
          </a:prstGeom>
        </p:spPr>
      </p:pic>
      <p:grpSp>
        <p:nvGrpSpPr>
          <p:cNvPr id="16" name="Shape 528"/>
          <p:cNvGrpSpPr/>
          <p:nvPr/>
        </p:nvGrpSpPr>
        <p:grpSpPr>
          <a:xfrm>
            <a:off x="6495866" y="1036231"/>
            <a:ext cx="1826228" cy="1998820"/>
            <a:chOff x="6643075" y="4309650"/>
            <a:chExt cx="407950" cy="456675"/>
          </a:xfrm>
        </p:grpSpPr>
        <p:sp>
          <p:nvSpPr>
            <p:cNvPr id="17" name="Shape 529"/>
            <p:cNvSpPr/>
            <p:nvPr/>
          </p:nvSpPr>
          <p:spPr>
            <a:xfrm>
              <a:off x="6643075" y="4698125"/>
              <a:ext cx="407950" cy="14625"/>
            </a:xfrm>
            <a:custGeom>
              <a:avLst/>
              <a:gdLst/>
              <a:ahLst/>
              <a:cxnLst/>
              <a:rect l="0" t="0" r="0" b="0"/>
              <a:pathLst>
                <a:path w="16318" h="585" fill="none" extrusionOk="0">
                  <a:moveTo>
                    <a:pt x="16318" y="0"/>
                  </a:moveTo>
                  <a:lnTo>
                    <a:pt x="16318" y="0"/>
                  </a:lnTo>
                  <a:lnTo>
                    <a:pt x="16074" y="24"/>
                  </a:lnTo>
                  <a:lnTo>
                    <a:pt x="15879" y="73"/>
                  </a:lnTo>
                  <a:lnTo>
                    <a:pt x="15709" y="146"/>
                  </a:lnTo>
                  <a:lnTo>
                    <a:pt x="15538" y="244"/>
                  </a:lnTo>
                  <a:lnTo>
                    <a:pt x="15538" y="244"/>
                  </a:lnTo>
                  <a:lnTo>
                    <a:pt x="15319" y="365"/>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5"/>
                  </a:lnTo>
                  <a:lnTo>
                    <a:pt x="13030" y="244"/>
                  </a:lnTo>
                  <a:lnTo>
                    <a:pt x="13030" y="244"/>
                  </a:lnTo>
                  <a:lnTo>
                    <a:pt x="12859" y="146"/>
                  </a:lnTo>
                  <a:lnTo>
                    <a:pt x="12689" y="73"/>
                  </a:lnTo>
                  <a:lnTo>
                    <a:pt x="12494" y="24"/>
                  </a:lnTo>
                  <a:lnTo>
                    <a:pt x="12251" y="0"/>
                  </a:lnTo>
                  <a:lnTo>
                    <a:pt x="12251" y="0"/>
                  </a:lnTo>
                  <a:lnTo>
                    <a:pt x="11983" y="24"/>
                  </a:lnTo>
                  <a:lnTo>
                    <a:pt x="11788" y="73"/>
                  </a:lnTo>
                  <a:lnTo>
                    <a:pt x="11617" y="146"/>
                  </a:lnTo>
                  <a:lnTo>
                    <a:pt x="11471" y="244"/>
                  </a:lnTo>
                  <a:lnTo>
                    <a:pt x="11471" y="244"/>
                  </a:lnTo>
                  <a:lnTo>
                    <a:pt x="11228" y="365"/>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5"/>
                  </a:lnTo>
                  <a:lnTo>
                    <a:pt x="8938" y="244"/>
                  </a:lnTo>
                  <a:lnTo>
                    <a:pt x="8938" y="244"/>
                  </a:lnTo>
                  <a:lnTo>
                    <a:pt x="8768" y="146"/>
                  </a:lnTo>
                  <a:lnTo>
                    <a:pt x="8597" y="73"/>
                  </a:lnTo>
                  <a:lnTo>
                    <a:pt x="8402" y="24"/>
                  </a:lnTo>
                  <a:lnTo>
                    <a:pt x="8159" y="0"/>
                  </a:lnTo>
                  <a:lnTo>
                    <a:pt x="8159" y="0"/>
                  </a:lnTo>
                  <a:lnTo>
                    <a:pt x="7915" y="24"/>
                  </a:lnTo>
                  <a:lnTo>
                    <a:pt x="7721" y="73"/>
                  </a:lnTo>
                  <a:lnTo>
                    <a:pt x="7550" y="146"/>
                  </a:lnTo>
                  <a:lnTo>
                    <a:pt x="7380" y="244"/>
                  </a:lnTo>
                  <a:lnTo>
                    <a:pt x="7380" y="244"/>
                  </a:lnTo>
                  <a:lnTo>
                    <a:pt x="7160" y="365"/>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5"/>
                  </a:lnTo>
                  <a:lnTo>
                    <a:pt x="4847" y="244"/>
                  </a:lnTo>
                  <a:lnTo>
                    <a:pt x="4847" y="244"/>
                  </a:lnTo>
                  <a:lnTo>
                    <a:pt x="4676" y="146"/>
                  </a:lnTo>
                  <a:lnTo>
                    <a:pt x="4530" y="73"/>
                  </a:lnTo>
                  <a:lnTo>
                    <a:pt x="4335" y="24"/>
                  </a:lnTo>
                  <a:lnTo>
                    <a:pt x="4067" y="0"/>
                  </a:lnTo>
                  <a:lnTo>
                    <a:pt x="4067" y="0"/>
                  </a:lnTo>
                  <a:lnTo>
                    <a:pt x="3824" y="24"/>
                  </a:lnTo>
                  <a:lnTo>
                    <a:pt x="3629" y="73"/>
                  </a:lnTo>
                  <a:lnTo>
                    <a:pt x="3458" y="146"/>
                  </a:lnTo>
                  <a:lnTo>
                    <a:pt x="3288" y="244"/>
                  </a:lnTo>
                  <a:lnTo>
                    <a:pt x="3288" y="244"/>
                  </a:lnTo>
                  <a:lnTo>
                    <a:pt x="3069" y="365"/>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5"/>
                  </a:lnTo>
                  <a:lnTo>
                    <a:pt x="779" y="244"/>
                  </a:lnTo>
                  <a:lnTo>
                    <a:pt x="779" y="244"/>
                  </a:lnTo>
                  <a:lnTo>
                    <a:pt x="609" y="146"/>
                  </a:lnTo>
                  <a:lnTo>
                    <a:pt x="438" y="73"/>
                  </a:lnTo>
                  <a:lnTo>
                    <a:pt x="244" y="24"/>
                  </a:lnTo>
                  <a:lnTo>
                    <a:pt x="0" y="0"/>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530"/>
            <p:cNvSpPr/>
            <p:nvPr/>
          </p:nvSpPr>
          <p:spPr>
            <a:xfrm>
              <a:off x="6643075" y="4727350"/>
              <a:ext cx="407950" cy="14625"/>
            </a:xfrm>
            <a:custGeom>
              <a:avLst/>
              <a:gdLst/>
              <a:ahLst/>
              <a:cxnLst/>
              <a:rect l="0" t="0" r="0" b="0"/>
              <a:pathLst>
                <a:path w="16318" h="585" fill="none" extrusionOk="0">
                  <a:moveTo>
                    <a:pt x="0" y="0"/>
                  </a:moveTo>
                  <a:lnTo>
                    <a:pt x="0" y="0"/>
                  </a:lnTo>
                  <a:lnTo>
                    <a:pt x="219" y="24"/>
                  </a:lnTo>
                  <a:lnTo>
                    <a:pt x="414" y="49"/>
                  </a:lnTo>
                  <a:lnTo>
                    <a:pt x="609" y="73"/>
                  </a:lnTo>
                  <a:lnTo>
                    <a:pt x="755" y="122"/>
                  </a:lnTo>
                  <a:lnTo>
                    <a:pt x="1023" y="244"/>
                  </a:lnTo>
                  <a:lnTo>
                    <a:pt x="1266" y="365"/>
                  </a:lnTo>
                  <a:lnTo>
                    <a:pt x="1266" y="365"/>
                  </a:lnTo>
                  <a:lnTo>
                    <a:pt x="1413" y="463"/>
                  </a:lnTo>
                  <a:lnTo>
                    <a:pt x="1583" y="536"/>
                  </a:lnTo>
                  <a:lnTo>
                    <a:pt x="1778" y="585"/>
                  </a:lnTo>
                  <a:lnTo>
                    <a:pt x="2046" y="585"/>
                  </a:lnTo>
                  <a:lnTo>
                    <a:pt x="2046" y="585"/>
                  </a:lnTo>
                  <a:lnTo>
                    <a:pt x="2289" y="585"/>
                  </a:lnTo>
                  <a:lnTo>
                    <a:pt x="2484" y="536"/>
                  </a:lnTo>
                  <a:lnTo>
                    <a:pt x="2655" y="463"/>
                  </a:lnTo>
                  <a:lnTo>
                    <a:pt x="2801" y="365"/>
                  </a:lnTo>
                  <a:lnTo>
                    <a:pt x="2801" y="365"/>
                  </a:lnTo>
                  <a:lnTo>
                    <a:pt x="3044" y="244"/>
                  </a:lnTo>
                  <a:lnTo>
                    <a:pt x="3312" y="122"/>
                  </a:lnTo>
                  <a:lnTo>
                    <a:pt x="3458" y="73"/>
                  </a:lnTo>
                  <a:lnTo>
                    <a:pt x="3653" y="49"/>
                  </a:lnTo>
                  <a:lnTo>
                    <a:pt x="3848" y="24"/>
                  </a:lnTo>
                  <a:lnTo>
                    <a:pt x="4067" y="0"/>
                  </a:lnTo>
                  <a:lnTo>
                    <a:pt x="4067" y="0"/>
                  </a:lnTo>
                  <a:lnTo>
                    <a:pt x="4311" y="24"/>
                  </a:lnTo>
                  <a:lnTo>
                    <a:pt x="4506" y="49"/>
                  </a:lnTo>
                  <a:lnTo>
                    <a:pt x="4676" y="73"/>
                  </a:lnTo>
                  <a:lnTo>
                    <a:pt x="4847" y="122"/>
                  </a:lnTo>
                  <a:lnTo>
                    <a:pt x="5115" y="244"/>
                  </a:lnTo>
                  <a:lnTo>
                    <a:pt x="5334" y="365"/>
                  </a:lnTo>
                  <a:lnTo>
                    <a:pt x="5334" y="365"/>
                  </a:lnTo>
                  <a:lnTo>
                    <a:pt x="5504" y="463"/>
                  </a:lnTo>
                  <a:lnTo>
                    <a:pt x="5675" y="536"/>
                  </a:lnTo>
                  <a:lnTo>
                    <a:pt x="5870" y="585"/>
                  </a:lnTo>
                  <a:lnTo>
                    <a:pt x="6113" y="585"/>
                  </a:lnTo>
                  <a:lnTo>
                    <a:pt x="6113" y="585"/>
                  </a:lnTo>
                  <a:lnTo>
                    <a:pt x="6357" y="585"/>
                  </a:lnTo>
                  <a:lnTo>
                    <a:pt x="6551" y="536"/>
                  </a:lnTo>
                  <a:lnTo>
                    <a:pt x="6722" y="463"/>
                  </a:lnTo>
                  <a:lnTo>
                    <a:pt x="6892" y="365"/>
                  </a:lnTo>
                  <a:lnTo>
                    <a:pt x="6892" y="365"/>
                  </a:lnTo>
                  <a:lnTo>
                    <a:pt x="7112" y="244"/>
                  </a:lnTo>
                  <a:lnTo>
                    <a:pt x="7380" y="122"/>
                  </a:lnTo>
                  <a:lnTo>
                    <a:pt x="7550" y="73"/>
                  </a:lnTo>
                  <a:lnTo>
                    <a:pt x="7721" y="49"/>
                  </a:lnTo>
                  <a:lnTo>
                    <a:pt x="7940" y="24"/>
                  </a:lnTo>
                  <a:lnTo>
                    <a:pt x="8159" y="0"/>
                  </a:lnTo>
                  <a:lnTo>
                    <a:pt x="8159" y="0"/>
                  </a:lnTo>
                  <a:lnTo>
                    <a:pt x="8378" y="24"/>
                  </a:lnTo>
                  <a:lnTo>
                    <a:pt x="8597" y="49"/>
                  </a:lnTo>
                  <a:lnTo>
                    <a:pt x="8768" y="73"/>
                  </a:lnTo>
                  <a:lnTo>
                    <a:pt x="8914" y="122"/>
                  </a:lnTo>
                  <a:lnTo>
                    <a:pt x="9206" y="244"/>
                  </a:lnTo>
                  <a:lnTo>
                    <a:pt x="9425" y="365"/>
                  </a:lnTo>
                  <a:lnTo>
                    <a:pt x="9425" y="365"/>
                  </a:lnTo>
                  <a:lnTo>
                    <a:pt x="9596" y="463"/>
                  </a:lnTo>
                  <a:lnTo>
                    <a:pt x="9766" y="536"/>
                  </a:lnTo>
                  <a:lnTo>
                    <a:pt x="9961" y="585"/>
                  </a:lnTo>
                  <a:lnTo>
                    <a:pt x="10205" y="585"/>
                  </a:lnTo>
                  <a:lnTo>
                    <a:pt x="10205" y="585"/>
                  </a:lnTo>
                  <a:lnTo>
                    <a:pt x="10448" y="585"/>
                  </a:lnTo>
                  <a:lnTo>
                    <a:pt x="10643" y="536"/>
                  </a:lnTo>
                  <a:lnTo>
                    <a:pt x="10814" y="463"/>
                  </a:lnTo>
                  <a:lnTo>
                    <a:pt x="10984" y="365"/>
                  </a:lnTo>
                  <a:lnTo>
                    <a:pt x="10984" y="365"/>
                  </a:lnTo>
                  <a:lnTo>
                    <a:pt x="11203" y="244"/>
                  </a:lnTo>
                  <a:lnTo>
                    <a:pt x="11471" y="122"/>
                  </a:lnTo>
                  <a:lnTo>
                    <a:pt x="11642" y="73"/>
                  </a:lnTo>
                  <a:lnTo>
                    <a:pt x="11812" y="49"/>
                  </a:lnTo>
                  <a:lnTo>
                    <a:pt x="12007" y="24"/>
                  </a:lnTo>
                  <a:lnTo>
                    <a:pt x="12251" y="0"/>
                  </a:lnTo>
                  <a:lnTo>
                    <a:pt x="12251" y="0"/>
                  </a:lnTo>
                  <a:lnTo>
                    <a:pt x="12470" y="24"/>
                  </a:lnTo>
                  <a:lnTo>
                    <a:pt x="12665" y="49"/>
                  </a:lnTo>
                  <a:lnTo>
                    <a:pt x="12859" y="73"/>
                  </a:lnTo>
                  <a:lnTo>
                    <a:pt x="13006" y="122"/>
                  </a:lnTo>
                  <a:lnTo>
                    <a:pt x="13273" y="244"/>
                  </a:lnTo>
                  <a:lnTo>
                    <a:pt x="13493" y="365"/>
                  </a:lnTo>
                  <a:lnTo>
                    <a:pt x="13493" y="365"/>
                  </a:lnTo>
                  <a:lnTo>
                    <a:pt x="13663" y="463"/>
                  </a:lnTo>
                  <a:lnTo>
                    <a:pt x="13834" y="536"/>
                  </a:lnTo>
                  <a:lnTo>
                    <a:pt x="14028" y="585"/>
                  </a:lnTo>
                  <a:lnTo>
                    <a:pt x="14272" y="585"/>
                  </a:lnTo>
                  <a:lnTo>
                    <a:pt x="14272" y="585"/>
                  </a:lnTo>
                  <a:lnTo>
                    <a:pt x="14540" y="585"/>
                  </a:lnTo>
                  <a:lnTo>
                    <a:pt x="14735" y="536"/>
                  </a:lnTo>
                  <a:lnTo>
                    <a:pt x="14905" y="463"/>
                  </a:lnTo>
                  <a:lnTo>
                    <a:pt x="15051" y="365"/>
                  </a:lnTo>
                  <a:lnTo>
                    <a:pt x="15051" y="365"/>
                  </a:lnTo>
                  <a:lnTo>
                    <a:pt x="15295" y="244"/>
                  </a:lnTo>
                  <a:lnTo>
                    <a:pt x="15563" y="122"/>
                  </a:lnTo>
                  <a:lnTo>
                    <a:pt x="15709" y="73"/>
                  </a:lnTo>
                  <a:lnTo>
                    <a:pt x="15904" y="49"/>
                  </a:lnTo>
                  <a:lnTo>
                    <a:pt x="16099" y="24"/>
                  </a:lnTo>
                  <a:lnTo>
                    <a:pt x="16318" y="0"/>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531"/>
            <p:cNvSpPr/>
            <p:nvPr/>
          </p:nvSpPr>
          <p:spPr>
            <a:xfrm>
              <a:off x="6643075" y="4751700"/>
              <a:ext cx="407950" cy="14625"/>
            </a:xfrm>
            <a:custGeom>
              <a:avLst/>
              <a:gdLst/>
              <a:ahLst/>
              <a:cxnLst/>
              <a:rect l="0" t="0" r="0" b="0"/>
              <a:pathLst>
                <a:path w="16318" h="585" fill="none" extrusionOk="0">
                  <a:moveTo>
                    <a:pt x="16318" y="0"/>
                  </a:moveTo>
                  <a:lnTo>
                    <a:pt x="16318" y="0"/>
                  </a:lnTo>
                  <a:lnTo>
                    <a:pt x="16074" y="25"/>
                  </a:lnTo>
                  <a:lnTo>
                    <a:pt x="15879" y="73"/>
                  </a:lnTo>
                  <a:lnTo>
                    <a:pt x="15709" y="146"/>
                  </a:lnTo>
                  <a:lnTo>
                    <a:pt x="15538" y="244"/>
                  </a:lnTo>
                  <a:lnTo>
                    <a:pt x="15538" y="244"/>
                  </a:lnTo>
                  <a:lnTo>
                    <a:pt x="15319" y="366"/>
                  </a:lnTo>
                  <a:lnTo>
                    <a:pt x="15051" y="487"/>
                  </a:lnTo>
                  <a:lnTo>
                    <a:pt x="14881" y="536"/>
                  </a:lnTo>
                  <a:lnTo>
                    <a:pt x="14710" y="560"/>
                  </a:lnTo>
                  <a:lnTo>
                    <a:pt x="14516" y="585"/>
                  </a:lnTo>
                  <a:lnTo>
                    <a:pt x="14272" y="585"/>
                  </a:lnTo>
                  <a:lnTo>
                    <a:pt x="14272" y="585"/>
                  </a:lnTo>
                  <a:lnTo>
                    <a:pt x="14053" y="585"/>
                  </a:lnTo>
                  <a:lnTo>
                    <a:pt x="13858" y="560"/>
                  </a:lnTo>
                  <a:lnTo>
                    <a:pt x="13687" y="536"/>
                  </a:lnTo>
                  <a:lnTo>
                    <a:pt x="13517" y="487"/>
                  </a:lnTo>
                  <a:lnTo>
                    <a:pt x="13249" y="366"/>
                  </a:lnTo>
                  <a:lnTo>
                    <a:pt x="13030" y="244"/>
                  </a:lnTo>
                  <a:lnTo>
                    <a:pt x="13030" y="244"/>
                  </a:lnTo>
                  <a:lnTo>
                    <a:pt x="12859" y="146"/>
                  </a:lnTo>
                  <a:lnTo>
                    <a:pt x="12689" y="73"/>
                  </a:lnTo>
                  <a:lnTo>
                    <a:pt x="12494" y="25"/>
                  </a:lnTo>
                  <a:lnTo>
                    <a:pt x="12251" y="0"/>
                  </a:lnTo>
                  <a:lnTo>
                    <a:pt x="12251" y="0"/>
                  </a:lnTo>
                  <a:lnTo>
                    <a:pt x="11983" y="25"/>
                  </a:lnTo>
                  <a:lnTo>
                    <a:pt x="11788" y="73"/>
                  </a:lnTo>
                  <a:lnTo>
                    <a:pt x="11617" y="146"/>
                  </a:lnTo>
                  <a:lnTo>
                    <a:pt x="11471" y="244"/>
                  </a:lnTo>
                  <a:lnTo>
                    <a:pt x="11471" y="244"/>
                  </a:lnTo>
                  <a:lnTo>
                    <a:pt x="11228" y="366"/>
                  </a:lnTo>
                  <a:lnTo>
                    <a:pt x="10960" y="487"/>
                  </a:lnTo>
                  <a:lnTo>
                    <a:pt x="10814" y="536"/>
                  </a:lnTo>
                  <a:lnTo>
                    <a:pt x="10619" y="560"/>
                  </a:lnTo>
                  <a:lnTo>
                    <a:pt x="10424" y="585"/>
                  </a:lnTo>
                  <a:lnTo>
                    <a:pt x="10205" y="585"/>
                  </a:lnTo>
                  <a:lnTo>
                    <a:pt x="10205" y="585"/>
                  </a:lnTo>
                  <a:lnTo>
                    <a:pt x="9961" y="585"/>
                  </a:lnTo>
                  <a:lnTo>
                    <a:pt x="9766" y="560"/>
                  </a:lnTo>
                  <a:lnTo>
                    <a:pt x="9596" y="536"/>
                  </a:lnTo>
                  <a:lnTo>
                    <a:pt x="9425" y="487"/>
                  </a:lnTo>
                  <a:lnTo>
                    <a:pt x="9157" y="366"/>
                  </a:lnTo>
                  <a:lnTo>
                    <a:pt x="8938" y="244"/>
                  </a:lnTo>
                  <a:lnTo>
                    <a:pt x="8938" y="244"/>
                  </a:lnTo>
                  <a:lnTo>
                    <a:pt x="8768" y="146"/>
                  </a:lnTo>
                  <a:lnTo>
                    <a:pt x="8597" y="73"/>
                  </a:lnTo>
                  <a:lnTo>
                    <a:pt x="8402" y="25"/>
                  </a:lnTo>
                  <a:lnTo>
                    <a:pt x="8159" y="0"/>
                  </a:lnTo>
                  <a:lnTo>
                    <a:pt x="8159" y="0"/>
                  </a:lnTo>
                  <a:lnTo>
                    <a:pt x="7915" y="25"/>
                  </a:lnTo>
                  <a:lnTo>
                    <a:pt x="7721" y="73"/>
                  </a:lnTo>
                  <a:lnTo>
                    <a:pt x="7550" y="146"/>
                  </a:lnTo>
                  <a:lnTo>
                    <a:pt x="7380" y="244"/>
                  </a:lnTo>
                  <a:lnTo>
                    <a:pt x="7380" y="244"/>
                  </a:lnTo>
                  <a:lnTo>
                    <a:pt x="7160" y="366"/>
                  </a:lnTo>
                  <a:lnTo>
                    <a:pt x="6892" y="487"/>
                  </a:lnTo>
                  <a:lnTo>
                    <a:pt x="6722" y="536"/>
                  </a:lnTo>
                  <a:lnTo>
                    <a:pt x="6551" y="560"/>
                  </a:lnTo>
                  <a:lnTo>
                    <a:pt x="6332" y="585"/>
                  </a:lnTo>
                  <a:lnTo>
                    <a:pt x="6113" y="585"/>
                  </a:lnTo>
                  <a:lnTo>
                    <a:pt x="6113" y="585"/>
                  </a:lnTo>
                  <a:lnTo>
                    <a:pt x="5894" y="585"/>
                  </a:lnTo>
                  <a:lnTo>
                    <a:pt x="5699" y="560"/>
                  </a:lnTo>
                  <a:lnTo>
                    <a:pt x="5504" y="536"/>
                  </a:lnTo>
                  <a:lnTo>
                    <a:pt x="5358" y="487"/>
                  </a:lnTo>
                  <a:lnTo>
                    <a:pt x="5090" y="366"/>
                  </a:lnTo>
                  <a:lnTo>
                    <a:pt x="4847" y="244"/>
                  </a:lnTo>
                  <a:lnTo>
                    <a:pt x="4847" y="244"/>
                  </a:lnTo>
                  <a:lnTo>
                    <a:pt x="4676" y="146"/>
                  </a:lnTo>
                  <a:lnTo>
                    <a:pt x="4530" y="73"/>
                  </a:lnTo>
                  <a:lnTo>
                    <a:pt x="4335" y="25"/>
                  </a:lnTo>
                  <a:lnTo>
                    <a:pt x="4067" y="0"/>
                  </a:lnTo>
                  <a:lnTo>
                    <a:pt x="4067" y="0"/>
                  </a:lnTo>
                  <a:lnTo>
                    <a:pt x="3824" y="25"/>
                  </a:lnTo>
                  <a:lnTo>
                    <a:pt x="3629" y="73"/>
                  </a:lnTo>
                  <a:lnTo>
                    <a:pt x="3458" y="146"/>
                  </a:lnTo>
                  <a:lnTo>
                    <a:pt x="3288" y="244"/>
                  </a:lnTo>
                  <a:lnTo>
                    <a:pt x="3288" y="244"/>
                  </a:lnTo>
                  <a:lnTo>
                    <a:pt x="3069" y="366"/>
                  </a:lnTo>
                  <a:lnTo>
                    <a:pt x="2801" y="487"/>
                  </a:lnTo>
                  <a:lnTo>
                    <a:pt x="2630" y="536"/>
                  </a:lnTo>
                  <a:lnTo>
                    <a:pt x="2460" y="560"/>
                  </a:lnTo>
                  <a:lnTo>
                    <a:pt x="2265" y="585"/>
                  </a:lnTo>
                  <a:lnTo>
                    <a:pt x="2046" y="585"/>
                  </a:lnTo>
                  <a:lnTo>
                    <a:pt x="2046" y="585"/>
                  </a:lnTo>
                  <a:lnTo>
                    <a:pt x="1802" y="585"/>
                  </a:lnTo>
                  <a:lnTo>
                    <a:pt x="1607" y="560"/>
                  </a:lnTo>
                  <a:lnTo>
                    <a:pt x="1437" y="536"/>
                  </a:lnTo>
                  <a:lnTo>
                    <a:pt x="1266" y="487"/>
                  </a:lnTo>
                  <a:lnTo>
                    <a:pt x="999" y="366"/>
                  </a:lnTo>
                  <a:lnTo>
                    <a:pt x="779" y="244"/>
                  </a:lnTo>
                  <a:lnTo>
                    <a:pt x="779" y="244"/>
                  </a:lnTo>
                  <a:lnTo>
                    <a:pt x="609" y="146"/>
                  </a:lnTo>
                  <a:lnTo>
                    <a:pt x="438" y="73"/>
                  </a:lnTo>
                  <a:lnTo>
                    <a:pt x="244" y="25"/>
                  </a:lnTo>
                  <a:lnTo>
                    <a:pt x="0" y="0"/>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532"/>
            <p:cNvSpPr/>
            <p:nvPr/>
          </p:nvSpPr>
          <p:spPr>
            <a:xfrm>
              <a:off x="6672900" y="4309650"/>
              <a:ext cx="348900" cy="376300"/>
            </a:xfrm>
            <a:custGeom>
              <a:avLst/>
              <a:gdLst/>
              <a:ahLst/>
              <a:cxnLst/>
              <a:rect l="0" t="0" r="0" b="0"/>
              <a:pathLst>
                <a:path w="13956" h="15052" fill="none" extrusionOk="0">
                  <a:moveTo>
                    <a:pt x="13347" y="6747"/>
                  </a:moveTo>
                  <a:lnTo>
                    <a:pt x="12470" y="6406"/>
                  </a:lnTo>
                  <a:lnTo>
                    <a:pt x="12470" y="3532"/>
                  </a:lnTo>
                  <a:lnTo>
                    <a:pt x="10790" y="3532"/>
                  </a:lnTo>
                  <a:lnTo>
                    <a:pt x="10790" y="2022"/>
                  </a:lnTo>
                  <a:lnTo>
                    <a:pt x="8427" y="2022"/>
                  </a:lnTo>
                  <a:lnTo>
                    <a:pt x="8427" y="1"/>
                  </a:lnTo>
                  <a:lnTo>
                    <a:pt x="6966" y="1"/>
                  </a:lnTo>
                  <a:lnTo>
                    <a:pt x="5505" y="1"/>
                  </a:lnTo>
                  <a:lnTo>
                    <a:pt x="5505" y="2022"/>
                  </a:lnTo>
                  <a:lnTo>
                    <a:pt x="3142" y="2022"/>
                  </a:lnTo>
                  <a:lnTo>
                    <a:pt x="3142" y="3532"/>
                  </a:lnTo>
                  <a:lnTo>
                    <a:pt x="1462" y="3532"/>
                  </a:lnTo>
                  <a:lnTo>
                    <a:pt x="1462" y="6406"/>
                  </a:lnTo>
                  <a:lnTo>
                    <a:pt x="585" y="6747"/>
                  </a:lnTo>
                  <a:lnTo>
                    <a:pt x="585" y="6747"/>
                  </a:lnTo>
                  <a:lnTo>
                    <a:pt x="414" y="6844"/>
                  </a:lnTo>
                  <a:lnTo>
                    <a:pt x="268" y="6966"/>
                  </a:lnTo>
                  <a:lnTo>
                    <a:pt x="147" y="7112"/>
                  </a:lnTo>
                  <a:lnTo>
                    <a:pt x="49" y="7258"/>
                  </a:lnTo>
                  <a:lnTo>
                    <a:pt x="0" y="7404"/>
                  </a:lnTo>
                  <a:lnTo>
                    <a:pt x="0" y="7575"/>
                  </a:lnTo>
                  <a:lnTo>
                    <a:pt x="0" y="7770"/>
                  </a:lnTo>
                  <a:lnTo>
                    <a:pt x="73" y="7965"/>
                  </a:lnTo>
                  <a:lnTo>
                    <a:pt x="1510" y="11277"/>
                  </a:lnTo>
                  <a:lnTo>
                    <a:pt x="1510" y="14833"/>
                  </a:lnTo>
                  <a:lnTo>
                    <a:pt x="1510" y="14833"/>
                  </a:lnTo>
                  <a:lnTo>
                    <a:pt x="1754" y="14711"/>
                  </a:lnTo>
                  <a:lnTo>
                    <a:pt x="2046" y="14589"/>
                  </a:lnTo>
                  <a:lnTo>
                    <a:pt x="2241" y="14540"/>
                  </a:lnTo>
                  <a:lnTo>
                    <a:pt x="2436" y="14516"/>
                  </a:lnTo>
                  <a:lnTo>
                    <a:pt x="2655" y="14492"/>
                  </a:lnTo>
                  <a:lnTo>
                    <a:pt x="2874" y="14467"/>
                  </a:lnTo>
                  <a:lnTo>
                    <a:pt x="2874" y="14467"/>
                  </a:lnTo>
                  <a:lnTo>
                    <a:pt x="3167" y="14492"/>
                  </a:lnTo>
                  <a:lnTo>
                    <a:pt x="3410" y="14516"/>
                  </a:lnTo>
                  <a:lnTo>
                    <a:pt x="3629" y="14565"/>
                  </a:lnTo>
                  <a:lnTo>
                    <a:pt x="3824" y="14638"/>
                  </a:lnTo>
                  <a:lnTo>
                    <a:pt x="4141" y="14760"/>
                  </a:lnTo>
                  <a:lnTo>
                    <a:pt x="4384" y="14906"/>
                  </a:lnTo>
                  <a:lnTo>
                    <a:pt x="4384" y="14906"/>
                  </a:lnTo>
                  <a:lnTo>
                    <a:pt x="4530" y="14979"/>
                  </a:lnTo>
                  <a:lnTo>
                    <a:pt x="4628" y="15028"/>
                  </a:lnTo>
                  <a:lnTo>
                    <a:pt x="4774" y="15052"/>
                  </a:lnTo>
                  <a:lnTo>
                    <a:pt x="4920" y="15052"/>
                  </a:lnTo>
                  <a:lnTo>
                    <a:pt x="4920" y="15052"/>
                  </a:lnTo>
                  <a:lnTo>
                    <a:pt x="5091" y="15052"/>
                  </a:lnTo>
                  <a:lnTo>
                    <a:pt x="5212" y="15028"/>
                  </a:lnTo>
                  <a:lnTo>
                    <a:pt x="5334" y="14979"/>
                  </a:lnTo>
                  <a:lnTo>
                    <a:pt x="5456" y="14906"/>
                  </a:lnTo>
                  <a:lnTo>
                    <a:pt x="5456" y="14906"/>
                  </a:lnTo>
                  <a:lnTo>
                    <a:pt x="5724" y="14760"/>
                  </a:lnTo>
                  <a:lnTo>
                    <a:pt x="6040" y="14638"/>
                  </a:lnTo>
                  <a:lnTo>
                    <a:pt x="6235" y="14565"/>
                  </a:lnTo>
                  <a:lnTo>
                    <a:pt x="6454" y="14516"/>
                  </a:lnTo>
                  <a:lnTo>
                    <a:pt x="6698" y="14492"/>
                  </a:lnTo>
                  <a:lnTo>
                    <a:pt x="6966" y="14467"/>
                  </a:lnTo>
                  <a:lnTo>
                    <a:pt x="6966" y="14467"/>
                  </a:lnTo>
                  <a:lnTo>
                    <a:pt x="7234" y="14492"/>
                  </a:lnTo>
                  <a:lnTo>
                    <a:pt x="7477" y="14516"/>
                  </a:lnTo>
                  <a:lnTo>
                    <a:pt x="7697" y="14565"/>
                  </a:lnTo>
                  <a:lnTo>
                    <a:pt x="7891" y="14638"/>
                  </a:lnTo>
                  <a:lnTo>
                    <a:pt x="8232" y="14760"/>
                  </a:lnTo>
                  <a:lnTo>
                    <a:pt x="8476" y="14906"/>
                  </a:lnTo>
                  <a:lnTo>
                    <a:pt x="8476" y="14906"/>
                  </a:lnTo>
                  <a:lnTo>
                    <a:pt x="8598" y="14979"/>
                  </a:lnTo>
                  <a:lnTo>
                    <a:pt x="8719" y="15028"/>
                  </a:lnTo>
                  <a:lnTo>
                    <a:pt x="8841" y="15052"/>
                  </a:lnTo>
                  <a:lnTo>
                    <a:pt x="9012" y="15052"/>
                  </a:lnTo>
                  <a:lnTo>
                    <a:pt x="9012" y="15052"/>
                  </a:lnTo>
                  <a:lnTo>
                    <a:pt x="9158" y="15052"/>
                  </a:lnTo>
                  <a:lnTo>
                    <a:pt x="9304" y="15028"/>
                  </a:lnTo>
                  <a:lnTo>
                    <a:pt x="9401" y="14979"/>
                  </a:lnTo>
                  <a:lnTo>
                    <a:pt x="9548" y="14906"/>
                  </a:lnTo>
                  <a:lnTo>
                    <a:pt x="9548" y="14906"/>
                  </a:lnTo>
                  <a:lnTo>
                    <a:pt x="9791" y="14760"/>
                  </a:lnTo>
                  <a:lnTo>
                    <a:pt x="10108" y="14638"/>
                  </a:lnTo>
                  <a:lnTo>
                    <a:pt x="10303" y="14565"/>
                  </a:lnTo>
                  <a:lnTo>
                    <a:pt x="10522" y="14516"/>
                  </a:lnTo>
                  <a:lnTo>
                    <a:pt x="10765" y="14492"/>
                  </a:lnTo>
                  <a:lnTo>
                    <a:pt x="11058" y="14467"/>
                  </a:lnTo>
                  <a:lnTo>
                    <a:pt x="11058" y="14467"/>
                  </a:lnTo>
                  <a:lnTo>
                    <a:pt x="11277" y="14492"/>
                  </a:lnTo>
                  <a:lnTo>
                    <a:pt x="11496" y="14516"/>
                  </a:lnTo>
                  <a:lnTo>
                    <a:pt x="11691" y="14540"/>
                  </a:lnTo>
                  <a:lnTo>
                    <a:pt x="11886" y="14589"/>
                  </a:lnTo>
                  <a:lnTo>
                    <a:pt x="12178" y="14711"/>
                  </a:lnTo>
                  <a:lnTo>
                    <a:pt x="12421" y="14833"/>
                  </a:lnTo>
                  <a:lnTo>
                    <a:pt x="12421" y="11277"/>
                  </a:lnTo>
                  <a:lnTo>
                    <a:pt x="13858" y="7965"/>
                  </a:lnTo>
                  <a:lnTo>
                    <a:pt x="13858" y="7965"/>
                  </a:lnTo>
                  <a:lnTo>
                    <a:pt x="13931" y="7770"/>
                  </a:lnTo>
                  <a:lnTo>
                    <a:pt x="13956" y="7575"/>
                  </a:lnTo>
                  <a:lnTo>
                    <a:pt x="13931" y="7404"/>
                  </a:lnTo>
                  <a:lnTo>
                    <a:pt x="13883" y="7258"/>
                  </a:lnTo>
                  <a:lnTo>
                    <a:pt x="13785" y="7112"/>
                  </a:lnTo>
                  <a:lnTo>
                    <a:pt x="13664" y="6966"/>
                  </a:lnTo>
                  <a:lnTo>
                    <a:pt x="13517" y="6844"/>
                  </a:lnTo>
                  <a:lnTo>
                    <a:pt x="13347" y="6747"/>
                  </a:lnTo>
                  <a:lnTo>
                    <a:pt x="13347" y="6747"/>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533"/>
            <p:cNvSpPr/>
            <p:nvPr/>
          </p:nvSpPr>
          <p:spPr>
            <a:xfrm>
              <a:off x="6805625" y="4452725"/>
              <a:ext cx="15850" cy="28050"/>
            </a:xfrm>
            <a:custGeom>
              <a:avLst/>
              <a:gdLst/>
              <a:ahLst/>
              <a:cxnLst/>
              <a:rect l="0" t="0" r="0" b="0"/>
              <a:pathLst>
                <a:path w="634" h="1122" fill="none" extrusionOk="0">
                  <a:moveTo>
                    <a:pt x="317" y="1121"/>
                  </a:moveTo>
                  <a:lnTo>
                    <a:pt x="317" y="1121"/>
                  </a:lnTo>
                  <a:lnTo>
                    <a:pt x="244" y="1097"/>
                  </a:lnTo>
                  <a:lnTo>
                    <a:pt x="196" y="1073"/>
                  </a:lnTo>
                  <a:lnTo>
                    <a:pt x="123" y="1024"/>
                  </a:lnTo>
                  <a:lnTo>
                    <a:pt x="74" y="951"/>
                  </a:lnTo>
                  <a:lnTo>
                    <a:pt x="25" y="780"/>
                  </a:lnTo>
                  <a:lnTo>
                    <a:pt x="1" y="561"/>
                  </a:lnTo>
                  <a:lnTo>
                    <a:pt x="1" y="561"/>
                  </a:lnTo>
                  <a:lnTo>
                    <a:pt x="25" y="342"/>
                  </a:lnTo>
                  <a:lnTo>
                    <a:pt x="74" y="147"/>
                  </a:lnTo>
                  <a:lnTo>
                    <a:pt x="123" y="98"/>
                  </a:lnTo>
                  <a:lnTo>
                    <a:pt x="196" y="25"/>
                  </a:lnTo>
                  <a:lnTo>
                    <a:pt x="244" y="1"/>
                  </a:lnTo>
                  <a:lnTo>
                    <a:pt x="317" y="1"/>
                  </a:lnTo>
                  <a:lnTo>
                    <a:pt x="317" y="1"/>
                  </a:lnTo>
                  <a:lnTo>
                    <a:pt x="366" y="1"/>
                  </a:lnTo>
                  <a:lnTo>
                    <a:pt x="439" y="25"/>
                  </a:lnTo>
                  <a:lnTo>
                    <a:pt x="488" y="98"/>
                  </a:lnTo>
                  <a:lnTo>
                    <a:pt x="537" y="147"/>
                  </a:lnTo>
                  <a:lnTo>
                    <a:pt x="610" y="342"/>
                  </a:lnTo>
                  <a:lnTo>
                    <a:pt x="634" y="561"/>
                  </a:lnTo>
                  <a:lnTo>
                    <a:pt x="634" y="561"/>
                  </a:lnTo>
                  <a:lnTo>
                    <a:pt x="610" y="780"/>
                  </a:lnTo>
                  <a:lnTo>
                    <a:pt x="537" y="951"/>
                  </a:lnTo>
                  <a:lnTo>
                    <a:pt x="488" y="1024"/>
                  </a:lnTo>
                  <a:lnTo>
                    <a:pt x="439" y="1073"/>
                  </a:lnTo>
                  <a:lnTo>
                    <a:pt x="366" y="1097"/>
                  </a:lnTo>
                  <a:lnTo>
                    <a:pt x="317" y="1121"/>
                  </a:lnTo>
                  <a:lnTo>
                    <a:pt x="317" y="1121"/>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534"/>
            <p:cNvSpPr/>
            <p:nvPr/>
          </p:nvSpPr>
          <p:spPr>
            <a:xfrm>
              <a:off x="6872600" y="4452725"/>
              <a:ext cx="15875" cy="28050"/>
            </a:xfrm>
            <a:custGeom>
              <a:avLst/>
              <a:gdLst/>
              <a:ahLst/>
              <a:cxnLst/>
              <a:rect l="0" t="0" r="0" b="0"/>
              <a:pathLst>
                <a:path w="635" h="1122" fill="none" extrusionOk="0">
                  <a:moveTo>
                    <a:pt x="317" y="1121"/>
                  </a:moveTo>
                  <a:lnTo>
                    <a:pt x="317" y="1121"/>
                  </a:lnTo>
                  <a:lnTo>
                    <a:pt x="269" y="1097"/>
                  </a:lnTo>
                  <a:lnTo>
                    <a:pt x="196" y="1073"/>
                  </a:lnTo>
                  <a:lnTo>
                    <a:pt x="147" y="1024"/>
                  </a:lnTo>
                  <a:lnTo>
                    <a:pt x="98" y="951"/>
                  </a:lnTo>
                  <a:lnTo>
                    <a:pt x="25" y="780"/>
                  </a:lnTo>
                  <a:lnTo>
                    <a:pt x="1" y="561"/>
                  </a:lnTo>
                  <a:lnTo>
                    <a:pt x="1" y="561"/>
                  </a:lnTo>
                  <a:lnTo>
                    <a:pt x="25" y="342"/>
                  </a:lnTo>
                  <a:lnTo>
                    <a:pt x="98" y="147"/>
                  </a:lnTo>
                  <a:lnTo>
                    <a:pt x="147" y="98"/>
                  </a:lnTo>
                  <a:lnTo>
                    <a:pt x="196" y="25"/>
                  </a:lnTo>
                  <a:lnTo>
                    <a:pt x="269" y="1"/>
                  </a:lnTo>
                  <a:lnTo>
                    <a:pt x="317" y="1"/>
                  </a:lnTo>
                  <a:lnTo>
                    <a:pt x="317" y="1"/>
                  </a:lnTo>
                  <a:lnTo>
                    <a:pt x="390" y="1"/>
                  </a:lnTo>
                  <a:lnTo>
                    <a:pt x="464" y="25"/>
                  </a:lnTo>
                  <a:lnTo>
                    <a:pt x="512" y="98"/>
                  </a:lnTo>
                  <a:lnTo>
                    <a:pt x="561" y="147"/>
                  </a:lnTo>
                  <a:lnTo>
                    <a:pt x="610" y="342"/>
                  </a:lnTo>
                  <a:lnTo>
                    <a:pt x="634" y="561"/>
                  </a:lnTo>
                  <a:lnTo>
                    <a:pt x="634" y="561"/>
                  </a:lnTo>
                  <a:lnTo>
                    <a:pt x="610" y="780"/>
                  </a:lnTo>
                  <a:lnTo>
                    <a:pt x="561" y="951"/>
                  </a:lnTo>
                  <a:lnTo>
                    <a:pt x="512" y="1024"/>
                  </a:lnTo>
                  <a:lnTo>
                    <a:pt x="464" y="1073"/>
                  </a:lnTo>
                  <a:lnTo>
                    <a:pt x="390" y="1097"/>
                  </a:lnTo>
                  <a:lnTo>
                    <a:pt x="317" y="1121"/>
                  </a:lnTo>
                  <a:lnTo>
                    <a:pt x="317" y="1121"/>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709425" y="4414975"/>
              <a:ext cx="275250" cy="54825"/>
            </a:xfrm>
            <a:custGeom>
              <a:avLst/>
              <a:gdLst/>
              <a:ahLst/>
              <a:cxnLst/>
              <a:rect l="0" t="0" r="0" b="0"/>
              <a:pathLst>
                <a:path w="11010" h="2193" fill="none" extrusionOk="0">
                  <a:moveTo>
                    <a:pt x="11009" y="2193"/>
                  </a:moveTo>
                  <a:lnTo>
                    <a:pt x="5505" y="1"/>
                  </a:lnTo>
                  <a:lnTo>
                    <a:pt x="1" y="2193"/>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733175" y="4382725"/>
              <a:ext cx="227750" cy="37150"/>
            </a:xfrm>
            <a:custGeom>
              <a:avLst/>
              <a:gdLst/>
              <a:ahLst/>
              <a:cxnLst/>
              <a:rect l="0" t="0" r="0" b="0"/>
              <a:pathLst>
                <a:path w="9110" h="1486" fill="none" extrusionOk="0">
                  <a:moveTo>
                    <a:pt x="1" y="1486"/>
                  </a:moveTo>
                  <a:lnTo>
                    <a:pt x="1681" y="1486"/>
                  </a:lnTo>
                  <a:lnTo>
                    <a:pt x="1681" y="0"/>
                  </a:lnTo>
                  <a:lnTo>
                    <a:pt x="4555" y="0"/>
                  </a:lnTo>
                  <a:lnTo>
                    <a:pt x="7429" y="0"/>
                  </a:lnTo>
                  <a:lnTo>
                    <a:pt x="7429" y="1486"/>
                  </a:lnTo>
                  <a:lnTo>
                    <a:pt x="9109" y="1486"/>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47025" y="4414975"/>
              <a:ext cx="25" cy="145550"/>
            </a:xfrm>
            <a:custGeom>
              <a:avLst/>
              <a:gdLst/>
              <a:ahLst/>
              <a:cxnLst/>
              <a:rect l="0" t="0" r="0" b="0"/>
              <a:pathLst>
                <a:path w="1" h="5822" fill="none" extrusionOk="0">
                  <a:moveTo>
                    <a:pt x="1" y="1"/>
                  </a:moveTo>
                  <a:lnTo>
                    <a:pt x="1" y="5822"/>
                  </a:lnTo>
                </a:path>
              </a:pathLst>
            </a:custGeom>
            <a:noFill/>
            <a:ln w="19050" cap="rnd" cmpd="sng">
              <a:solidFill>
                <a:schemeClr val="bg1"/>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2987088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2" name="Rectangle 1"/>
          <p:cNvSpPr/>
          <p:nvPr/>
        </p:nvSpPr>
        <p:spPr>
          <a:xfrm>
            <a:off x="2294194" y="0"/>
            <a:ext cx="6849806" cy="5143500"/>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2" name="Shape 582"/>
          <p:cNvSpPr txBox="1">
            <a:spLocks noGrp="1"/>
          </p:cNvSpPr>
          <p:nvPr>
            <p:ph type="title" idx="4294967295"/>
          </p:nvPr>
        </p:nvSpPr>
        <p:spPr>
          <a:xfrm>
            <a:off x="147053" y="491750"/>
            <a:ext cx="2147141" cy="1380000"/>
          </a:xfrm>
          <a:prstGeom prst="rect">
            <a:avLst/>
          </a:prstGeom>
        </p:spPr>
        <p:txBody>
          <a:bodyPr lIns="91425" tIns="91425" rIns="91425" bIns="91425" anchor="t" anchorCtr="0">
            <a:noAutofit/>
          </a:bodyPr>
          <a:lstStyle/>
          <a:p>
            <a:pPr lvl="0"/>
            <a:r>
              <a:rPr lang="en-US" sz="4000" dirty="0">
                <a:solidFill>
                  <a:schemeClr val="bg1"/>
                </a:solidFill>
                <a:latin typeface="Titillium Web"/>
                <a:ea typeface="Titillium Web"/>
                <a:cs typeface="Titillium Web"/>
                <a:sym typeface="Titillium Web"/>
              </a:rPr>
              <a:t>Thanks! </a:t>
            </a:r>
            <a:br>
              <a:rPr lang="en-US" sz="4000" dirty="0">
                <a:solidFill>
                  <a:srgbClr val="FFFFFF"/>
                </a:solidFill>
              </a:rPr>
            </a:br>
            <a:br>
              <a:rPr lang="en-US" sz="4000" dirty="0">
                <a:solidFill>
                  <a:srgbClr val="FFFFFF"/>
                </a:solidFill>
              </a:rPr>
            </a:br>
            <a:r>
              <a:rPr lang="en-US" sz="4000" dirty="0">
                <a:solidFill>
                  <a:srgbClr val="FFFFFF"/>
                </a:solidFill>
              </a:rPr>
              <a:t>
</a:t>
            </a:r>
            <a:endParaRPr lang="en" sz="4000" dirty="0">
              <a:solidFill>
                <a:srgbClr val="000000"/>
              </a:solidFill>
              <a:latin typeface="Titillium Web"/>
              <a:ea typeface="Titillium Web"/>
              <a:cs typeface="Titillium Web"/>
              <a:sym typeface="Titillium Web"/>
            </a:endParaRPr>
          </a:p>
        </p:txBody>
      </p:sp>
      <p:sp>
        <p:nvSpPr>
          <p:cNvPr id="583" name="Shape 583"/>
          <p:cNvSpPr txBox="1"/>
          <p:nvPr/>
        </p:nvSpPr>
        <p:spPr>
          <a:xfrm>
            <a:off x="2465250" y="1299425"/>
            <a:ext cx="6289200" cy="3765900"/>
          </a:xfrm>
          <a:prstGeom prst="rect">
            <a:avLst/>
          </a:prstGeom>
          <a:noFill/>
          <a:ln>
            <a:noFill/>
          </a:ln>
        </p:spPr>
        <p:txBody>
          <a:bodyPr lIns="91425" tIns="91425" rIns="91425" bIns="91425" anchor="ctr" anchorCtr="0">
            <a:noAutofit/>
          </a:bodyPr>
          <a:lstStyle/>
          <a:p>
            <a:pPr lvl="1" indent="152400" rtl="0">
              <a:lnSpc>
                <a:spcPct val="119000"/>
              </a:lnSpc>
              <a:spcBef>
                <a:spcPts val="0"/>
              </a:spcBef>
              <a:buNone/>
            </a:pPr>
            <a:r>
              <a:rPr lang="en" sz="2400" dirty="0">
                <a:solidFill>
                  <a:schemeClr val="dk1"/>
                </a:solidFill>
                <a:latin typeface="Titillium Web"/>
                <a:ea typeface="Titillium Web"/>
                <a:cs typeface="Titillium Web"/>
                <a:sym typeface="Titillium Web"/>
              </a:rPr>
              <a:t>Visit  </a:t>
            </a:r>
            <a:r>
              <a:rPr lang="en" sz="2400" b="1" dirty="0">
                <a:solidFill>
                  <a:srgbClr val="18508D"/>
                </a:solidFill>
                <a:latin typeface="Titillium Web"/>
                <a:ea typeface="Titillium Web"/>
                <a:cs typeface="Titillium Web"/>
                <a:sym typeface="Titillium Web"/>
              </a:rPr>
              <a:t>library.stanford.edu/projects/epadd</a:t>
            </a:r>
            <a:endParaRPr lang="en-US" sz="2400" b="1" dirty="0">
              <a:solidFill>
                <a:srgbClr val="18508D"/>
              </a:solidFill>
              <a:latin typeface="Titillium Web"/>
              <a:ea typeface="Titillium Web"/>
              <a:cs typeface="Titillium Web"/>
              <a:sym typeface="Titillium Web"/>
            </a:endParaRPr>
          </a:p>
          <a:p>
            <a:pPr lvl="1" indent="152400" rtl="0">
              <a:lnSpc>
                <a:spcPct val="119000"/>
              </a:lnSpc>
              <a:spcBef>
                <a:spcPts val="0"/>
              </a:spcBef>
              <a:buNone/>
            </a:pPr>
            <a:r>
              <a:rPr lang="en" sz="2400" dirty="0">
                <a:solidFill>
                  <a:schemeClr val="dk1"/>
                </a:solidFill>
                <a:latin typeface="Titillium Web"/>
                <a:ea typeface="Titillium Web"/>
                <a:cs typeface="Titillium Web"/>
                <a:sym typeface="Titillium Web"/>
              </a:rPr>
              <a:t>Follow  </a:t>
            </a:r>
            <a:r>
              <a:rPr lang="en" sz="2400" b="1" dirty="0">
                <a:solidFill>
                  <a:srgbClr val="18508D"/>
                </a:solidFill>
                <a:latin typeface="Titillium Web"/>
                <a:ea typeface="Titillium Web"/>
                <a:cs typeface="Titillium Web"/>
                <a:sym typeface="Titillium Web"/>
              </a:rPr>
              <a:t>@e_padd</a:t>
            </a:r>
            <a:endParaRPr lang="en-US" sz="2400" b="1" dirty="0">
              <a:solidFill>
                <a:srgbClr val="18508D"/>
              </a:solidFill>
              <a:latin typeface="Titillium Web"/>
              <a:ea typeface="Titillium Web"/>
              <a:cs typeface="Titillium Web"/>
              <a:sym typeface="Titillium Web"/>
            </a:endParaRPr>
          </a:p>
          <a:p>
            <a:pPr lvl="1" indent="152400" rtl="0">
              <a:lnSpc>
                <a:spcPct val="119000"/>
              </a:lnSpc>
              <a:spcBef>
                <a:spcPts val="0"/>
              </a:spcBef>
              <a:buNone/>
            </a:pPr>
            <a:r>
              <a:rPr lang="en" sz="2400" dirty="0">
                <a:solidFill>
                  <a:schemeClr val="dk1"/>
                </a:solidFill>
                <a:latin typeface="Titillium Web"/>
                <a:ea typeface="Titillium Web"/>
                <a:cs typeface="Titillium Web"/>
                <a:sym typeface="Titillium Web"/>
              </a:rPr>
              <a:t>Watch  </a:t>
            </a:r>
            <a:r>
              <a:rPr lang="en" sz="2400" b="1" dirty="0">
                <a:solidFill>
                  <a:srgbClr val="18508D"/>
                </a:solidFill>
                <a:latin typeface="Titillium Web"/>
                <a:ea typeface="Titillium Web"/>
                <a:cs typeface="Titillium Web"/>
                <a:sym typeface="Titillium Web"/>
              </a:rPr>
              <a:t>youtu.be/vu1Oi8TiGiU</a:t>
            </a:r>
            <a:endParaRPr lang="en-US" sz="2400" b="1" dirty="0">
              <a:solidFill>
                <a:srgbClr val="18508D"/>
              </a:solidFill>
              <a:latin typeface="Titillium Web"/>
              <a:ea typeface="Titillium Web"/>
              <a:cs typeface="Titillium Web"/>
              <a:sym typeface="Titillium Web"/>
            </a:endParaRPr>
          </a:p>
          <a:p>
            <a:pPr lvl="1" indent="152400" rtl="0">
              <a:lnSpc>
                <a:spcPct val="119000"/>
              </a:lnSpc>
              <a:spcBef>
                <a:spcPts val="0"/>
              </a:spcBef>
              <a:buNone/>
            </a:pPr>
            <a:r>
              <a:rPr lang="en" sz="2400" dirty="0">
                <a:solidFill>
                  <a:schemeClr val="dk1"/>
                </a:solidFill>
                <a:latin typeface="Titillium Web"/>
                <a:ea typeface="Titillium Web"/>
                <a:cs typeface="Titillium Web"/>
                <a:sym typeface="Titillium Web"/>
              </a:rPr>
              <a:t>Receive  </a:t>
            </a:r>
            <a:r>
              <a:rPr lang="en" sz="2400" b="1" dirty="0">
                <a:solidFill>
                  <a:srgbClr val="18508D"/>
                </a:solidFill>
                <a:latin typeface="Titillium Web"/>
                <a:ea typeface="Titillium Web"/>
                <a:cs typeface="Titillium Web"/>
                <a:sym typeface="Titillium Web"/>
              </a:rPr>
              <a:t>epadd_list@stanford.lists.edu</a:t>
            </a:r>
            <a:endParaRPr lang="en-US" sz="2400" b="1" dirty="0">
              <a:solidFill>
                <a:srgbClr val="18508D"/>
              </a:solidFill>
              <a:latin typeface="Titillium Web"/>
              <a:ea typeface="Titillium Web"/>
              <a:cs typeface="Titillium Web"/>
              <a:sym typeface="Titillium Web"/>
            </a:endParaRPr>
          </a:p>
          <a:p>
            <a:pPr lvl="1" indent="152400" rtl="0">
              <a:lnSpc>
                <a:spcPct val="119000"/>
              </a:lnSpc>
              <a:spcBef>
                <a:spcPts val="0"/>
              </a:spcBef>
              <a:buNone/>
            </a:pPr>
            <a:r>
              <a:rPr lang="en-US" sz="2400" dirty="0">
                <a:solidFill>
                  <a:schemeClr val="dk1"/>
                </a:solidFill>
                <a:latin typeface="Titillium Web"/>
                <a:ea typeface="Titillium Web"/>
                <a:cs typeface="Titillium Web"/>
                <a:sym typeface="Titillium Web"/>
              </a:rPr>
              <a:t>Download / Contribute  </a:t>
            </a:r>
            <a:r>
              <a:rPr lang="en-US" sz="2400" b="1" dirty="0" err="1">
                <a:solidFill>
                  <a:srgbClr val="18508D"/>
                </a:solidFill>
                <a:latin typeface="Titillium Web"/>
                <a:ea typeface="Titillium Web"/>
                <a:cs typeface="Titillium Web"/>
                <a:sym typeface="Titillium Web"/>
              </a:rPr>
              <a:t>github.com</a:t>
            </a:r>
            <a:r>
              <a:rPr lang="en-US" sz="2400" b="1" dirty="0">
                <a:solidFill>
                  <a:srgbClr val="18508D"/>
                </a:solidFill>
                <a:latin typeface="Titillium Web"/>
                <a:ea typeface="Titillium Web"/>
                <a:cs typeface="Titillium Web"/>
                <a:sym typeface="Titillium Web"/>
              </a:rPr>
              <a:t>/</a:t>
            </a:r>
            <a:r>
              <a:rPr lang="en-US" sz="2400" b="1" dirty="0" err="1">
                <a:solidFill>
                  <a:srgbClr val="18508D"/>
                </a:solidFill>
                <a:latin typeface="Titillium Web"/>
                <a:ea typeface="Titillium Web"/>
                <a:cs typeface="Titillium Web"/>
                <a:sym typeface="Titillium Web"/>
              </a:rPr>
              <a:t>epadd</a:t>
            </a:r>
            <a:r>
              <a:rPr lang="en-US" sz="2400" b="1" dirty="0">
                <a:solidFill>
                  <a:srgbClr val="18508D"/>
                </a:solidFill>
                <a:latin typeface="Titillium Web"/>
                <a:ea typeface="Titillium Web"/>
                <a:cs typeface="Titillium Web"/>
                <a:sym typeface="Titillium Web"/>
              </a:rPr>
              <a:t> </a:t>
            </a:r>
          </a:p>
          <a:p>
            <a:pPr lvl="1" indent="152400" rtl="0">
              <a:lnSpc>
                <a:spcPct val="119000"/>
              </a:lnSpc>
              <a:spcBef>
                <a:spcPts val="0"/>
              </a:spcBef>
              <a:buNone/>
            </a:pPr>
            <a:r>
              <a:rPr lang="en-US" sz="2400" dirty="0">
                <a:solidFill>
                  <a:schemeClr val="tx1"/>
                </a:solidFill>
                <a:latin typeface="Titillium Web"/>
                <a:ea typeface="Titillium Web"/>
                <a:cs typeface="Titillium Web"/>
                <a:sym typeface="Titillium Web"/>
              </a:rPr>
              <a:t>Participate  </a:t>
            </a:r>
            <a:r>
              <a:rPr lang="en-US" sz="2400" b="1" dirty="0" err="1">
                <a:solidFill>
                  <a:srgbClr val="18508D"/>
                </a:solidFill>
                <a:latin typeface="Titillium Web"/>
                <a:ea typeface="Titillium Web"/>
                <a:cs typeface="Titillium Web"/>
                <a:sym typeface="Titillium Web"/>
              </a:rPr>
              <a:t>epadd.nimeyo.com</a:t>
            </a:r>
            <a:endParaRPr lang="en-US" sz="2400" dirty="0">
              <a:solidFill>
                <a:srgbClr val="18508D"/>
              </a:solidFill>
              <a:latin typeface="Titillium Web"/>
              <a:ea typeface="Titillium Web"/>
              <a:cs typeface="Titillium Web"/>
              <a:sym typeface="Titillium Web"/>
            </a:endParaRPr>
          </a:p>
          <a:p>
            <a:pPr lvl="1" indent="152400" rtl="0">
              <a:lnSpc>
                <a:spcPct val="119000"/>
              </a:lnSpc>
              <a:spcBef>
                <a:spcPts val="0"/>
              </a:spcBef>
              <a:buNone/>
            </a:pPr>
            <a:r>
              <a:rPr lang="en" sz="2400" dirty="0">
                <a:solidFill>
                  <a:schemeClr val="dk1"/>
                </a:solidFill>
                <a:latin typeface="Titillium Web"/>
                <a:ea typeface="Titillium Web"/>
                <a:cs typeface="Titillium Web"/>
                <a:sym typeface="Titillium Web"/>
              </a:rPr>
              <a:t>Reach  </a:t>
            </a:r>
            <a:r>
              <a:rPr lang="en" sz="2400" b="1" dirty="0">
                <a:solidFill>
                  <a:srgbClr val="18508D"/>
                </a:solidFill>
                <a:latin typeface="Titillium Web"/>
                <a:ea typeface="Titillium Web"/>
                <a:cs typeface="Titillium Web"/>
                <a:sym typeface="Titillium Web"/>
              </a:rPr>
              <a:t>epadd_project@stanford.edu</a:t>
            </a:r>
          </a:p>
        </p:txBody>
      </p:sp>
      <p:pic>
        <p:nvPicPr>
          <p:cNvPr id="584" name="Shape 584"/>
          <p:cNvPicPr preferRelativeResize="0"/>
          <p:nvPr/>
        </p:nvPicPr>
        <p:blipFill>
          <a:blip r:embed="rId3">
            <a:alphaModFix/>
          </a:blip>
          <a:stretch>
            <a:fillRect/>
          </a:stretch>
        </p:blipFill>
        <p:spPr>
          <a:xfrm>
            <a:off x="7156889" y="306787"/>
            <a:ext cx="1597561" cy="99263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768225" y="424746"/>
            <a:ext cx="3688200" cy="857400"/>
          </a:xfrm>
          <a:prstGeom prst="rect">
            <a:avLst/>
          </a:prstGeom>
        </p:spPr>
        <p:txBody>
          <a:bodyPr lIns="91425" tIns="91425" rIns="91425" bIns="91425" anchor="t" anchorCtr="0">
            <a:noAutofit/>
          </a:bodyPr>
          <a:lstStyle/>
          <a:p>
            <a:pPr lvl="0" rtl="0">
              <a:spcBef>
                <a:spcPts val="0"/>
              </a:spcBef>
              <a:buNone/>
            </a:pPr>
            <a:r>
              <a:rPr lang="en" sz="2600" dirty="0">
                <a:latin typeface="Titillium Web"/>
                <a:ea typeface="Titillium Web"/>
                <a:cs typeface="Titillium Web"/>
                <a:sym typeface="Titillium Web"/>
              </a:rPr>
              <a:t>Free</a:t>
            </a:r>
            <a:r>
              <a:rPr lang="en-US" sz="2600" dirty="0">
                <a:latin typeface="Titillium Web"/>
                <a:ea typeface="Titillium Web"/>
                <a:cs typeface="Titillium Web"/>
                <a:sym typeface="Titillium Web"/>
              </a:rPr>
              <a:t> &amp; </a:t>
            </a:r>
            <a:r>
              <a:rPr lang="en" sz="2600" dirty="0">
                <a:latin typeface="Titillium Web"/>
                <a:ea typeface="Titillium Web"/>
                <a:cs typeface="Titillium Web"/>
                <a:sym typeface="Titillium Web"/>
              </a:rPr>
              <a:t>Open Source </a:t>
            </a:r>
            <a:r>
              <a:rPr lang="en" sz="2600" dirty="0">
                <a:solidFill>
                  <a:schemeClr val="bg1"/>
                </a:solidFill>
                <a:latin typeface="Titillium Web"/>
                <a:ea typeface="Titillium Web"/>
                <a:cs typeface="Titillium Web"/>
                <a:sym typeface="Titillium Web"/>
              </a:rPr>
              <a:t>Software</a:t>
            </a:r>
          </a:p>
        </p:txBody>
      </p:sp>
      <p:sp>
        <p:nvSpPr>
          <p:cNvPr id="175" name="Shape 175"/>
          <p:cNvSpPr txBox="1">
            <a:spLocks noGrp="1"/>
          </p:cNvSpPr>
          <p:nvPr>
            <p:ph type="body" idx="4294967295"/>
          </p:nvPr>
        </p:nvSpPr>
        <p:spPr>
          <a:xfrm>
            <a:off x="554182" y="1731689"/>
            <a:ext cx="3696973" cy="1598863"/>
          </a:xfrm>
          <a:prstGeom prst="rect">
            <a:avLst/>
          </a:prstGeom>
        </p:spPr>
        <p:txBody>
          <a:bodyPr lIns="91425" tIns="91425" rIns="91425" bIns="91425" anchor="t" anchorCtr="0">
            <a:noAutofit/>
          </a:bodyPr>
          <a:lstStyle/>
          <a:p>
            <a:pPr lvl="0"/>
            <a:r>
              <a:rPr lang="en-US" sz="2200" dirty="0">
                <a:solidFill>
                  <a:srgbClr val="FFFFFF"/>
                </a:solidFill>
                <a:latin typeface="Titillium Web"/>
                <a:ea typeface="Titillium Web"/>
                <a:cs typeface="Titillium Web"/>
                <a:sym typeface="Titillium Web"/>
              </a:rPr>
              <a:t>Incorporates machine learning, automated metadata extraction, and natural language processing</a:t>
            </a:r>
          </a:p>
          <a:p>
            <a:pPr lvl="0"/>
            <a:r>
              <a:rPr lang="en-US" sz="2200" dirty="0">
                <a:solidFill>
                  <a:srgbClr val="FFFFFF"/>
                </a:solidFill>
                <a:latin typeface="Titillium Web"/>
                <a:ea typeface="Titillium Web"/>
                <a:cs typeface="Titillium Web"/>
                <a:sym typeface="Titillium Web"/>
              </a:rPr>
              <a:t>Supports screening, discovery, and access for email</a:t>
            </a:r>
          </a:p>
        </p:txBody>
      </p:sp>
      <p:pic>
        <p:nvPicPr>
          <p:cNvPr id="176" name="Shape 176"/>
          <p:cNvPicPr preferRelativeResize="0"/>
          <p:nvPr/>
        </p:nvPicPr>
        <p:blipFill>
          <a:blip r:embed="rId3">
            <a:alphaModFix/>
          </a:blip>
          <a:stretch>
            <a:fillRect/>
          </a:stretch>
        </p:blipFill>
        <p:spPr>
          <a:xfrm>
            <a:off x="4581999" y="0"/>
            <a:ext cx="4514574" cy="2716463"/>
          </a:xfrm>
          <a:prstGeom prst="rect">
            <a:avLst/>
          </a:prstGeom>
          <a:noFill/>
          <a:ln>
            <a:noFill/>
          </a:ln>
        </p:spPr>
      </p:pic>
      <p:pic>
        <p:nvPicPr>
          <p:cNvPr id="5" name="Picture 4" descr="Screen Shot 2017-02-01 at 3.48.06 PM.png"/>
          <p:cNvPicPr>
            <a:picLocks noChangeAspect="1"/>
          </p:cNvPicPr>
          <p:nvPr/>
        </p:nvPicPr>
        <p:blipFill rotWithShape="1">
          <a:blip r:embed="rId4">
            <a:extLst>
              <a:ext uri="{28A0092B-C50C-407E-A947-70E740481C1C}">
                <a14:useLocalDpi xmlns:a14="http://schemas.microsoft.com/office/drawing/2010/main" val="0"/>
              </a:ext>
            </a:extLst>
          </a:blip>
          <a:srcRect t="82334"/>
          <a:stretch/>
        </p:blipFill>
        <p:spPr>
          <a:xfrm>
            <a:off x="4581999" y="2650473"/>
            <a:ext cx="4514574" cy="2687197"/>
          </a:xfrm>
          <a:prstGeom prst="rect">
            <a:avLst/>
          </a:prstGeom>
        </p:spPr>
      </p:pic>
    </p:spTree>
    <p:extLst>
      <p:ext uri="{BB962C8B-B14F-4D97-AF65-F5344CB8AC3E}">
        <p14:creationId xmlns:p14="http://schemas.microsoft.com/office/powerpoint/2010/main" val="187221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pic>
        <p:nvPicPr>
          <p:cNvPr id="11" name="Picture 10" descr="Screen Shot 2017-02-01 at 3.48.06 PM.png"/>
          <p:cNvPicPr>
            <a:picLocks noChangeAspect="1"/>
          </p:cNvPicPr>
          <p:nvPr/>
        </p:nvPicPr>
        <p:blipFill rotWithShape="1">
          <a:blip r:embed="rId3">
            <a:extLst>
              <a:ext uri="{28A0092B-C50C-407E-A947-70E740481C1C}">
                <a14:useLocalDpi xmlns:a14="http://schemas.microsoft.com/office/drawing/2010/main" val="0"/>
              </a:ext>
            </a:extLst>
          </a:blip>
          <a:srcRect t="82334"/>
          <a:stretch/>
        </p:blipFill>
        <p:spPr>
          <a:xfrm>
            <a:off x="-1020" y="2597397"/>
            <a:ext cx="16603635" cy="2687197"/>
          </a:xfrm>
          <a:prstGeom prst="rect">
            <a:avLst/>
          </a:prstGeom>
        </p:spPr>
      </p:pic>
      <p:sp>
        <p:nvSpPr>
          <p:cNvPr id="194" name="Shape 194"/>
          <p:cNvSpPr txBox="1">
            <a:spLocks noGrp="1"/>
          </p:cNvSpPr>
          <p:nvPr>
            <p:ph type="ctrTitle" idx="4294967295"/>
          </p:nvPr>
        </p:nvSpPr>
        <p:spPr>
          <a:xfrm>
            <a:off x="367388" y="543158"/>
            <a:ext cx="9121500" cy="1159800"/>
          </a:xfrm>
          <a:prstGeom prst="rect">
            <a:avLst/>
          </a:prstGeom>
        </p:spPr>
        <p:txBody>
          <a:bodyPr lIns="91425" tIns="91425" rIns="91425" bIns="91425" anchor="t" anchorCtr="0">
            <a:noAutofit/>
          </a:bodyPr>
          <a:lstStyle/>
          <a:p>
            <a:pPr lvl="0" rtl="0">
              <a:spcBef>
                <a:spcPts val="0"/>
              </a:spcBef>
              <a:buNone/>
            </a:pPr>
            <a:r>
              <a:rPr lang="en" sz="9600" dirty="0">
                <a:solidFill>
                  <a:srgbClr val="FFFFFF"/>
                </a:solidFill>
                <a:latin typeface="Titillium Web"/>
                <a:ea typeface="Titillium Web"/>
                <a:cs typeface="Titillium Web"/>
                <a:sym typeface="Titillium Web"/>
              </a:rPr>
              <a:t>ePADD Phase 2</a:t>
            </a:r>
          </a:p>
        </p:txBody>
      </p:sp>
      <p:pic>
        <p:nvPicPr>
          <p:cNvPr id="196" name="Shape 196"/>
          <p:cNvPicPr preferRelativeResize="0"/>
          <p:nvPr/>
        </p:nvPicPr>
        <p:blipFill>
          <a:blip r:embed="rId4">
            <a:alphaModFix/>
          </a:blip>
          <a:stretch>
            <a:fillRect/>
          </a:stretch>
        </p:blipFill>
        <p:spPr>
          <a:xfrm>
            <a:off x="4602674" y="2959307"/>
            <a:ext cx="3853221" cy="1430848"/>
          </a:xfrm>
          <a:prstGeom prst="rect">
            <a:avLst/>
          </a:prstGeom>
          <a:noFill/>
          <a:ln>
            <a:noFill/>
          </a:ln>
        </p:spPr>
      </p:pic>
      <p:sp>
        <p:nvSpPr>
          <p:cNvPr id="15" name="Shape 195">
            <a:extLst>
              <a:ext uri="{FF2B5EF4-FFF2-40B4-BE49-F238E27FC236}">
                <a16:creationId xmlns:a16="http://schemas.microsoft.com/office/drawing/2014/main" id="{0720C580-5458-2740-957E-7D88D3028AFE}"/>
              </a:ext>
            </a:extLst>
          </p:cNvPr>
          <p:cNvSpPr txBox="1">
            <a:spLocks/>
          </p:cNvSpPr>
          <p:nvPr/>
        </p:nvSpPr>
        <p:spPr>
          <a:xfrm>
            <a:off x="5637900" y="4196648"/>
            <a:ext cx="3506100" cy="7848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1600"/>
              </a:spcAft>
              <a:buClr>
                <a:schemeClr val="dk2"/>
              </a:buClr>
              <a:buSzPct val="100000"/>
              <a:buNone/>
              <a:defRPr sz="1800" b="0" i="0" u="none" strike="noStrike" cap="none">
                <a:solidFill>
                  <a:schemeClr val="dk2"/>
                </a:solidFill>
                <a:latin typeface="Arial"/>
                <a:ea typeface="Arial"/>
                <a:cs typeface="Arial"/>
                <a:sym typeface="Arial"/>
              </a:defRPr>
            </a:lvl1pPr>
            <a:lvl2pPr marR="0" lvl="1"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2pPr>
            <a:lvl3pPr marR="0" lvl="2"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3pPr>
            <a:lvl4pPr marR="0" lvl="3"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4pPr>
            <a:lvl5pPr marR="0" lvl="4"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5pPr>
            <a:lvl6pPr marR="0" lvl="5"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6pPr>
            <a:lvl7pPr marR="0" lvl="6"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7pPr>
            <a:lvl8pPr marR="0" lvl="7"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8pPr>
            <a:lvl9pPr marR="0" lvl="8" algn="l" rtl="0">
              <a:lnSpc>
                <a:spcPct val="115000"/>
              </a:lnSpc>
              <a:spcBef>
                <a:spcPts val="0"/>
              </a:spcBef>
              <a:spcAft>
                <a:spcPts val="1600"/>
              </a:spcAft>
              <a:buClr>
                <a:schemeClr val="dk2"/>
              </a:buClr>
              <a:buNone/>
              <a:defRPr sz="1400" b="0" i="0" u="none" strike="noStrike" cap="none">
                <a:solidFill>
                  <a:schemeClr val="dk2"/>
                </a:solidFill>
                <a:latin typeface="Arial"/>
                <a:ea typeface="Arial"/>
                <a:cs typeface="Arial"/>
                <a:sym typeface="Arial"/>
              </a:defRPr>
            </a:lvl9pPr>
          </a:lstStyle>
          <a:p>
            <a:r>
              <a:rPr lang="en" sz="3600" dirty="0">
                <a:solidFill>
                  <a:schemeClr val="bg2"/>
                </a:solidFill>
                <a:latin typeface="Titillium Web"/>
                <a:ea typeface="Titillium Web"/>
                <a:cs typeface="Titillium Web"/>
                <a:sym typeface="Titillium Web"/>
              </a:rPr>
              <a:t>201</a:t>
            </a:r>
            <a:r>
              <a:rPr lang="en-US" sz="3600" dirty="0">
                <a:solidFill>
                  <a:schemeClr val="bg2"/>
                </a:solidFill>
                <a:latin typeface="Titillium Web"/>
                <a:ea typeface="Titillium Web"/>
                <a:cs typeface="Titillium Web"/>
                <a:sym typeface="Titillium Web"/>
              </a:rPr>
              <a:t>5</a:t>
            </a:r>
            <a:r>
              <a:rPr lang="en" sz="3600" dirty="0">
                <a:solidFill>
                  <a:schemeClr val="bg2"/>
                </a:solidFill>
                <a:latin typeface="Titillium Web"/>
                <a:ea typeface="Titillium Web"/>
                <a:cs typeface="Titillium Web"/>
                <a:sym typeface="Titillium Web"/>
              </a:rPr>
              <a:t>-201</a:t>
            </a:r>
            <a:r>
              <a:rPr lang="en-US" sz="3600" dirty="0">
                <a:solidFill>
                  <a:schemeClr val="bg2"/>
                </a:solidFill>
                <a:latin typeface="Titillium Web"/>
                <a:ea typeface="Titillium Web"/>
                <a:cs typeface="Titillium Web"/>
                <a:sym typeface="Titillium Web"/>
              </a:rPr>
              <a:t>8</a:t>
            </a:r>
            <a:endParaRPr lang="en" sz="3600" dirty="0">
              <a:solidFill>
                <a:schemeClr val="bg2"/>
              </a:solidFill>
              <a:latin typeface="Titillium Web"/>
              <a:ea typeface="Titillium Web"/>
              <a:cs typeface="Titillium Web"/>
              <a:sym typeface="Titillium Web"/>
            </a:endParaRPr>
          </a:p>
        </p:txBody>
      </p:sp>
      <p:pic>
        <p:nvPicPr>
          <p:cNvPr id="16" name="Content Placeholder 3">
            <a:extLst>
              <a:ext uri="{FF2B5EF4-FFF2-40B4-BE49-F238E27FC236}">
                <a16:creationId xmlns:a16="http://schemas.microsoft.com/office/drawing/2014/main" id="{F8ECB5C9-2DDB-8343-89F5-A3B1ADB24A88}"/>
              </a:ext>
            </a:extLst>
          </p:cNvPr>
          <p:cNvPicPr>
            <a:picLocks noChangeAspect="1"/>
          </p:cNvPicPr>
          <p:nvPr/>
        </p:nvPicPr>
        <p:blipFill rotWithShape="1">
          <a:blip r:embed="rId5">
            <a:extLst>
              <a:ext uri="{28A0092B-C50C-407E-A947-70E740481C1C}">
                <a14:useLocalDpi xmlns:a14="http://schemas.microsoft.com/office/drawing/2010/main" val="0"/>
              </a:ext>
            </a:extLst>
          </a:blip>
          <a:srcRect t="25855" r="6497" b="3073"/>
          <a:stretch/>
        </p:blipFill>
        <p:spPr>
          <a:xfrm>
            <a:off x="587832" y="2982167"/>
            <a:ext cx="2727434" cy="1917655"/>
          </a:xfrm>
          <a:prstGeom prst="rect">
            <a:avLst/>
          </a:prstGeom>
        </p:spPr>
      </p:pic>
    </p:spTree>
    <p:extLst>
      <p:ext uri="{BB962C8B-B14F-4D97-AF65-F5344CB8AC3E}">
        <p14:creationId xmlns:p14="http://schemas.microsoft.com/office/powerpoint/2010/main" val="3596535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844425" y="422500"/>
            <a:ext cx="3759600" cy="857400"/>
          </a:xfrm>
          <a:prstGeom prst="rect">
            <a:avLst/>
          </a:prstGeom>
        </p:spPr>
        <p:txBody>
          <a:bodyPr lIns="91425" tIns="91425" rIns="91425" bIns="91425" anchor="t" anchorCtr="0">
            <a:noAutofit/>
          </a:bodyPr>
          <a:lstStyle/>
          <a:p>
            <a:pPr lvl="0">
              <a:spcBef>
                <a:spcPts val="0"/>
              </a:spcBef>
              <a:buNone/>
            </a:pPr>
            <a:r>
              <a:rPr lang="en-US" dirty="0">
                <a:latin typeface="Titillium Web"/>
                <a:ea typeface="Titillium Web"/>
                <a:cs typeface="Titillium Web"/>
                <a:sym typeface="Titillium Web"/>
              </a:rPr>
              <a:t>Developed with our</a:t>
            </a:r>
            <a:br>
              <a:rPr lang="en-US" dirty="0">
                <a:latin typeface="Titillium Web"/>
                <a:ea typeface="Titillium Web"/>
                <a:cs typeface="Titillium Web"/>
                <a:sym typeface="Titillium Web"/>
              </a:rPr>
            </a:br>
            <a:r>
              <a:rPr lang="en" dirty="0">
                <a:solidFill>
                  <a:srgbClr val="FF004E"/>
                </a:solidFill>
                <a:latin typeface="Titillium Web"/>
                <a:ea typeface="Titillium Web"/>
                <a:cs typeface="Titillium Web"/>
                <a:sym typeface="Titillium Web"/>
              </a:rPr>
              <a:t>User</a:t>
            </a:r>
            <a:r>
              <a:rPr lang="en-US" dirty="0">
                <a:solidFill>
                  <a:srgbClr val="FF004E"/>
                </a:solidFill>
                <a:latin typeface="Titillium Web"/>
                <a:ea typeface="Titillium Web"/>
                <a:cs typeface="Titillium Web"/>
                <a:sym typeface="Titillium Web"/>
              </a:rPr>
              <a:t> </a:t>
            </a:r>
            <a:r>
              <a:rPr lang="en" dirty="0">
                <a:solidFill>
                  <a:srgbClr val="FF004E"/>
                </a:solidFill>
                <a:latin typeface="Titillium Web"/>
                <a:ea typeface="Titillium Web"/>
                <a:cs typeface="Titillium Web"/>
                <a:sym typeface="Titillium Web"/>
              </a:rPr>
              <a:t>Community, including:</a:t>
            </a:r>
          </a:p>
        </p:txBody>
      </p:sp>
      <p:sp>
        <p:nvSpPr>
          <p:cNvPr id="262" name="Shape 262"/>
          <p:cNvSpPr txBox="1">
            <a:spLocks noGrp="1"/>
          </p:cNvSpPr>
          <p:nvPr>
            <p:ph type="body" idx="1"/>
          </p:nvPr>
        </p:nvSpPr>
        <p:spPr>
          <a:xfrm>
            <a:off x="658826" y="1757143"/>
            <a:ext cx="2480700" cy="3315300"/>
          </a:xfrm>
          <a:prstGeom prst="rect">
            <a:avLst/>
          </a:prstGeom>
        </p:spPr>
        <p:txBody>
          <a:bodyPr lIns="91425" tIns="91425" rIns="91425" bIns="91425" anchor="t" anchorCtr="0">
            <a:noAutofit/>
          </a:bodyPr>
          <a:lstStyle/>
          <a:p>
            <a:pPr lvl="0">
              <a:spcBef>
                <a:spcPts val="0"/>
              </a:spcBef>
              <a:buNone/>
            </a:pPr>
            <a:endParaRPr b="1" dirty="0"/>
          </a:p>
          <a:p>
            <a:pPr lvl="0">
              <a:spcBef>
                <a:spcPts val="0"/>
              </a:spcBef>
              <a:buNone/>
            </a:pPr>
            <a:r>
              <a:rPr lang="en-US" dirty="0">
                <a:solidFill>
                  <a:srgbClr val="000000"/>
                </a:solidFill>
                <a:latin typeface="Titillium Web"/>
                <a:ea typeface="Titillium Web"/>
                <a:cs typeface="Titillium Web"/>
                <a:sym typeface="Titillium Web"/>
              </a:rPr>
              <a:t>British Library</a:t>
            </a:r>
            <a:br>
              <a:rPr lang="en-US" dirty="0">
                <a:solidFill>
                  <a:srgbClr val="000000"/>
                </a:solidFill>
                <a:latin typeface="Titillium Web"/>
                <a:ea typeface="Titillium Web"/>
                <a:cs typeface="Titillium Web"/>
                <a:sym typeface="Titillium Web"/>
              </a:rPr>
            </a:br>
            <a:r>
              <a:rPr lang="en-US" dirty="0">
                <a:solidFill>
                  <a:srgbClr val="000000"/>
                </a:solidFill>
                <a:latin typeface="Titillium Web"/>
                <a:ea typeface="Titillium Web"/>
                <a:cs typeface="Titillium Web"/>
                <a:sym typeface="Titillium Web"/>
              </a:rPr>
              <a:t>Brown University</a:t>
            </a:r>
            <a:br>
              <a:rPr lang="en-US"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California Inst. of Technology</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Center for Jewish History</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Columbia University</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Duke University</a:t>
            </a:r>
            <a:br>
              <a:rPr lang="en-US" dirty="0">
                <a:solidFill>
                  <a:srgbClr val="000000"/>
                </a:solidFill>
                <a:latin typeface="Titillium Web"/>
                <a:ea typeface="Titillium Web"/>
                <a:cs typeface="Titillium Web"/>
                <a:sym typeface="Titillium Web"/>
              </a:rPr>
            </a:br>
            <a:r>
              <a:rPr lang="en-US" dirty="0">
                <a:solidFill>
                  <a:srgbClr val="000000"/>
                </a:solidFill>
                <a:latin typeface="Titillium Web"/>
                <a:ea typeface="Titillium Web"/>
                <a:cs typeface="Titillium Web"/>
                <a:sym typeface="Titillium Web"/>
              </a:rPr>
              <a:t>Emory University</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Fordham University</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Getty Research Institute</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Harvard University</a:t>
            </a:r>
            <a:br>
              <a:rPr lang="en" dirty="0">
                <a:solidFill>
                  <a:srgbClr val="000000"/>
                </a:solidFill>
                <a:latin typeface="Titillium Web"/>
                <a:ea typeface="Titillium Web"/>
                <a:cs typeface="Titillium Web"/>
                <a:sym typeface="Titillium Web"/>
              </a:rPr>
            </a:br>
            <a:br>
              <a:rPr lang="en" dirty="0">
                <a:solidFill>
                  <a:srgbClr val="000000"/>
                </a:solidFill>
                <a:latin typeface="Titillium Web"/>
                <a:ea typeface="Titillium Web"/>
                <a:cs typeface="Titillium Web"/>
                <a:sym typeface="Titillium Web"/>
              </a:rPr>
            </a:br>
            <a:br>
              <a:rPr lang="en" dirty="0">
                <a:solidFill>
                  <a:srgbClr val="000000"/>
                </a:solidFill>
                <a:latin typeface="Titillium Web"/>
                <a:ea typeface="Titillium Web"/>
                <a:cs typeface="Titillium Web"/>
                <a:sym typeface="Titillium Web"/>
              </a:rPr>
            </a:br>
            <a:endParaRPr lang="en" dirty="0">
              <a:solidFill>
                <a:srgbClr val="000000"/>
              </a:solidFill>
              <a:latin typeface="Titillium Web"/>
              <a:ea typeface="Titillium Web"/>
              <a:cs typeface="Titillium Web"/>
              <a:sym typeface="Titillium Web"/>
            </a:endParaRPr>
          </a:p>
        </p:txBody>
      </p:sp>
      <p:sp>
        <p:nvSpPr>
          <p:cNvPr id="263" name="Shape 263"/>
          <p:cNvSpPr txBox="1">
            <a:spLocks noGrp="1"/>
          </p:cNvSpPr>
          <p:nvPr>
            <p:ph type="body" idx="2"/>
          </p:nvPr>
        </p:nvSpPr>
        <p:spPr>
          <a:xfrm>
            <a:off x="3292000" y="1757143"/>
            <a:ext cx="2373000" cy="3315300"/>
          </a:xfrm>
          <a:prstGeom prst="rect">
            <a:avLst/>
          </a:prstGeom>
        </p:spPr>
        <p:txBody>
          <a:bodyPr lIns="91425" tIns="91425" rIns="91425" bIns="91425" anchor="t" anchorCtr="0">
            <a:noAutofit/>
          </a:bodyPr>
          <a:lstStyle/>
          <a:p>
            <a:pPr lvl="0" rtl="0">
              <a:spcBef>
                <a:spcPts val="0"/>
              </a:spcBef>
              <a:buNone/>
            </a:pPr>
            <a:endParaRPr b="1" dirty="0"/>
          </a:p>
          <a:p>
            <a:pPr lvl="0"/>
            <a:r>
              <a:rPr lang="en" dirty="0">
                <a:solidFill>
                  <a:srgbClr val="000000"/>
                </a:solidFill>
                <a:latin typeface="Titillium Web"/>
                <a:ea typeface="Titillium Web"/>
                <a:cs typeface="Titillium Web"/>
                <a:sym typeface="Titillium Web"/>
              </a:rPr>
              <a:t>Indiana University</a:t>
            </a:r>
            <a:r>
              <a:rPr lang="en-US" dirty="0">
                <a:solidFill>
                  <a:srgbClr val="000000"/>
                </a:solidFill>
                <a:latin typeface="Titillium Web"/>
                <a:ea typeface="Titillium Web"/>
                <a:cs typeface="Titillium Web"/>
                <a:sym typeface="Titillium Web"/>
              </a:rPr>
              <a:t> - </a:t>
            </a:r>
            <a:r>
              <a:rPr lang="en" dirty="0">
                <a:solidFill>
                  <a:srgbClr val="000000"/>
                </a:solidFill>
                <a:latin typeface="Titillium Web"/>
                <a:ea typeface="Titillium Web"/>
                <a:cs typeface="Titillium Web"/>
                <a:sym typeface="Titillium Web"/>
              </a:rPr>
              <a:t>P</a:t>
            </a:r>
            <a:r>
              <a:rPr lang="en-US" dirty="0">
                <a:solidFill>
                  <a:srgbClr val="000000"/>
                </a:solidFill>
                <a:latin typeface="Titillium Web"/>
                <a:ea typeface="Titillium Web"/>
                <a:cs typeface="Titillium Web"/>
                <a:sym typeface="Titillium Web"/>
              </a:rPr>
              <a:t>UI </a:t>
            </a:r>
            <a:br>
              <a:rPr lang="en-US"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Museum of Modern Art</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National Library of NZ</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New York Philharmonic</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New York University</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Princeton University</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Rockefeller Archive Center</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Royal Lib of Copenhagen</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Smith College</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Stanford University</a:t>
            </a:r>
            <a:br>
              <a:rPr lang="en" dirty="0">
                <a:solidFill>
                  <a:srgbClr val="000000"/>
                </a:solidFill>
                <a:latin typeface="Titillium Web"/>
                <a:ea typeface="Titillium Web"/>
                <a:cs typeface="Titillium Web"/>
                <a:sym typeface="Titillium Web"/>
              </a:rPr>
            </a:br>
            <a:endParaRPr lang="en" dirty="0">
              <a:solidFill>
                <a:srgbClr val="000000"/>
              </a:solidFill>
              <a:latin typeface="Titillium Web"/>
              <a:ea typeface="Titillium Web"/>
              <a:cs typeface="Titillium Web"/>
              <a:sym typeface="Titillium Web"/>
            </a:endParaRPr>
          </a:p>
        </p:txBody>
      </p:sp>
      <p:sp>
        <p:nvSpPr>
          <p:cNvPr id="264" name="Shape 264"/>
          <p:cNvSpPr txBox="1">
            <a:spLocks noGrp="1"/>
          </p:cNvSpPr>
          <p:nvPr>
            <p:ph type="body" idx="3"/>
          </p:nvPr>
        </p:nvSpPr>
        <p:spPr>
          <a:xfrm>
            <a:off x="5664875" y="1757143"/>
            <a:ext cx="3311700" cy="3315300"/>
          </a:xfrm>
          <a:prstGeom prst="rect">
            <a:avLst/>
          </a:prstGeom>
        </p:spPr>
        <p:txBody>
          <a:bodyPr lIns="91425" tIns="91425" rIns="91425" bIns="91425" anchor="t" anchorCtr="0">
            <a:noAutofit/>
          </a:bodyPr>
          <a:lstStyle/>
          <a:p>
            <a:pPr lvl="0" rtl="0">
              <a:spcBef>
                <a:spcPts val="0"/>
              </a:spcBef>
              <a:buNone/>
            </a:pPr>
            <a:endParaRPr b="1" dirty="0"/>
          </a:p>
          <a:p>
            <a:pPr lvl="0" rtl="0">
              <a:spcBef>
                <a:spcPts val="0"/>
              </a:spcBef>
              <a:buNone/>
            </a:pPr>
            <a:r>
              <a:rPr lang="en" dirty="0">
                <a:solidFill>
                  <a:srgbClr val="000000"/>
                </a:solidFill>
                <a:latin typeface="Titillium Web"/>
                <a:ea typeface="Titillium Web"/>
                <a:cs typeface="Titillium Web"/>
                <a:sym typeface="Titillium Web"/>
              </a:rPr>
              <a:t>University of California, Berkeley</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University of California, Irvine</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University of California, Los Angeles</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University of Copenhagen, Denmark</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University of Illinois - UI</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University of Minnesota</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University of Southern California</a:t>
            </a:r>
            <a:br>
              <a:rPr lang="en-US" dirty="0">
                <a:solidFill>
                  <a:srgbClr val="000000"/>
                </a:solidFill>
                <a:latin typeface="Titillium Web"/>
                <a:ea typeface="Titillium Web"/>
                <a:cs typeface="Titillium Web"/>
                <a:sym typeface="Titillium Web"/>
              </a:rPr>
            </a:br>
            <a:r>
              <a:rPr lang="en-US" dirty="0">
                <a:solidFill>
                  <a:srgbClr val="000000"/>
                </a:solidFill>
                <a:latin typeface="Titillium Web"/>
                <a:ea typeface="Titillium Web"/>
                <a:cs typeface="Titillium Web"/>
                <a:sym typeface="Titillium Web"/>
              </a:rPr>
              <a:t>University of Texas at Austin</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University of Virginia</a:t>
            </a:r>
            <a:br>
              <a:rPr lang="en" dirty="0">
                <a:solidFill>
                  <a:srgbClr val="000000"/>
                </a:solidFill>
                <a:latin typeface="Titillium Web"/>
                <a:ea typeface="Titillium Web"/>
                <a:cs typeface="Titillium Web"/>
                <a:sym typeface="Titillium Web"/>
              </a:rPr>
            </a:br>
            <a:r>
              <a:rPr lang="en" dirty="0">
                <a:solidFill>
                  <a:srgbClr val="000000"/>
                </a:solidFill>
                <a:latin typeface="Titillium Web"/>
                <a:ea typeface="Titillium Web"/>
                <a:cs typeface="Titillium Web"/>
                <a:sym typeface="Titillium Web"/>
              </a:rPr>
              <a:t>Wildlife Conservation Society</a:t>
            </a:r>
            <a:br>
              <a:rPr lang="en" dirty="0">
                <a:solidFill>
                  <a:srgbClr val="000000"/>
                </a:solidFill>
                <a:latin typeface="Titillium Web"/>
                <a:ea typeface="Titillium Web"/>
                <a:cs typeface="Titillium Web"/>
                <a:sym typeface="Titillium Web"/>
              </a:rPr>
            </a:br>
            <a:endParaRPr lang="en" dirty="0">
              <a:solidFill>
                <a:srgbClr val="000000"/>
              </a:solidFill>
              <a:latin typeface="Titillium Web"/>
              <a:ea typeface="Titillium Web"/>
              <a:cs typeface="Titillium Web"/>
              <a:sym typeface="Titillium Web"/>
            </a:endParaRPr>
          </a:p>
          <a:p>
            <a:pPr lvl="0">
              <a:spcBef>
                <a:spcPts val="0"/>
              </a:spcBef>
              <a:buNone/>
            </a:pPr>
            <a:endParaRPr dirty="0">
              <a:latin typeface="Titillium Web"/>
              <a:ea typeface="Titillium Web"/>
              <a:cs typeface="Titillium Web"/>
              <a:sym typeface="Titillium Web"/>
            </a:endParaRPr>
          </a:p>
        </p:txBody>
      </p:sp>
      <p:sp>
        <p:nvSpPr>
          <p:cNvPr id="265" name="Shape 265"/>
          <p:cNvSpPr/>
          <p:nvPr/>
        </p:nvSpPr>
        <p:spPr>
          <a:xfrm>
            <a:off x="4819925" y="415899"/>
            <a:ext cx="4081938" cy="1346956"/>
          </a:xfrm>
          <a:custGeom>
            <a:avLst/>
            <a:gdLst/>
            <a:ahLst/>
            <a:cxnLst/>
            <a:rect l="0" t="0" r="0" b="0"/>
            <a:pathLst>
              <a:path w="285750" h="136125" extrusionOk="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tx1">
              <a:lumMod val="50000"/>
              <a:lumOff val="50000"/>
            </a:schemeClr>
          </a:solidFill>
          <a:ln w="9525" cap="flat" cmpd="sng">
            <a:solidFill>
              <a:schemeClr val="lt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extLst>
      <p:ext uri="{BB962C8B-B14F-4D97-AF65-F5344CB8AC3E}">
        <p14:creationId xmlns:p14="http://schemas.microsoft.com/office/powerpoint/2010/main" val="1719047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0"/>
            <a:ext cx="9144000" cy="8056507"/>
          </a:xfrm>
          <a:prstGeom prst="rect">
            <a:avLst/>
          </a:prstGeom>
        </p:spPr>
      </p:pic>
      <p:pic>
        <p:nvPicPr>
          <p:cNvPr id="10" name="Picture 9">
            <a:extLst>
              <a:ext uri="{FF2B5EF4-FFF2-40B4-BE49-F238E27FC236}">
                <a16:creationId xmlns:a16="http://schemas.microsoft.com/office/drawing/2014/main" id="{61F179CD-7294-704F-A778-02D81609DE8C}"/>
              </a:ext>
            </a:extLst>
          </p:cNvPr>
          <p:cNvPicPr>
            <a:picLocks noChangeAspect="1"/>
          </p:cNvPicPr>
          <p:nvPr/>
        </p:nvPicPr>
        <p:blipFill>
          <a:blip r:embed="rId4"/>
          <a:stretch>
            <a:fillRect/>
          </a:stretch>
        </p:blipFill>
        <p:spPr>
          <a:xfrm>
            <a:off x="5342382" y="0"/>
            <a:ext cx="3801618" cy="1839906"/>
          </a:xfrm>
          <a:prstGeom prst="rect">
            <a:avLst/>
          </a:prstGeom>
          <a:ln>
            <a:solidFill>
              <a:schemeClr val="bg2">
                <a:lumMod val="90000"/>
              </a:schemeClr>
            </a:solidFill>
          </a:ln>
        </p:spPr>
      </p:pic>
    </p:spTree>
    <p:extLst>
      <p:ext uri="{BB962C8B-B14F-4D97-AF65-F5344CB8AC3E}">
        <p14:creationId xmlns:p14="http://schemas.microsoft.com/office/powerpoint/2010/main" val="175448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4" name="Shape 384"/>
          <p:cNvSpPr txBox="1">
            <a:spLocks noGrp="1"/>
          </p:cNvSpPr>
          <p:nvPr>
            <p:ph type="ctrTitle" idx="4294967295"/>
          </p:nvPr>
        </p:nvSpPr>
        <p:spPr>
          <a:xfrm>
            <a:off x="159477" y="156392"/>
            <a:ext cx="1918500" cy="598200"/>
          </a:xfrm>
          <a:prstGeom prst="rect">
            <a:avLst/>
          </a:prstGeom>
        </p:spPr>
        <p:txBody>
          <a:bodyPr lIns="91425" tIns="91425" rIns="91425" bIns="91425" anchor="t" anchorCtr="0">
            <a:noAutofit/>
          </a:bodyPr>
          <a:lstStyle/>
          <a:p>
            <a:pPr lvl="0">
              <a:spcBef>
                <a:spcPts val="0"/>
              </a:spcBef>
              <a:buNone/>
            </a:pPr>
            <a:r>
              <a:rPr lang="en-US" dirty="0">
                <a:solidFill>
                  <a:srgbClr val="FFFFFF"/>
                </a:solidFill>
                <a:latin typeface="Titillium Web"/>
                <a:ea typeface="Titillium Web"/>
                <a:cs typeface="Titillium Web"/>
                <a:sym typeface="Titillium Web"/>
              </a:rPr>
              <a:t>Browsing</a:t>
            </a:r>
            <a:br>
              <a:rPr lang="en" dirty="0">
                <a:solidFill>
                  <a:srgbClr val="FFFFFF"/>
                </a:solidFill>
                <a:latin typeface="Titillium Web"/>
                <a:ea typeface="Titillium Web"/>
                <a:cs typeface="Titillium Web"/>
                <a:sym typeface="Titillium Web"/>
              </a:rPr>
            </a:br>
            <a:br>
              <a:rPr lang="en" dirty="0">
                <a:solidFill>
                  <a:srgbClr val="FFFFFF"/>
                </a:solidFill>
                <a:latin typeface="Titillium Web"/>
                <a:ea typeface="Titillium Web"/>
                <a:cs typeface="Titillium Web"/>
                <a:sym typeface="Titillium Web"/>
              </a:rPr>
            </a:br>
            <a:endParaRPr lang="en" dirty="0">
              <a:solidFill>
                <a:srgbClr val="FFFFFF"/>
              </a:solidFill>
              <a:latin typeface="Titillium Web"/>
              <a:ea typeface="Titillium Web"/>
              <a:cs typeface="Titillium Web"/>
              <a:sym typeface="Titillium Web"/>
            </a:endParaRPr>
          </a:p>
        </p:txBody>
      </p:sp>
      <p:pic>
        <p:nvPicPr>
          <p:cNvPr id="2" name="Picture 1" descr="Screen Shot 2017-09-03 at 7.18.33 PM.png"/>
          <p:cNvPicPr>
            <a:picLocks noChangeAspect="1"/>
          </p:cNvPicPr>
          <p:nvPr/>
        </p:nvPicPr>
        <p:blipFill rotWithShape="1">
          <a:blip r:embed="rId3">
            <a:extLst>
              <a:ext uri="{28A0092B-C50C-407E-A947-70E740481C1C}">
                <a14:useLocalDpi xmlns:a14="http://schemas.microsoft.com/office/drawing/2010/main" val="0"/>
              </a:ext>
            </a:extLst>
          </a:blip>
          <a:srcRect r="25376" b="82143"/>
          <a:stretch/>
        </p:blipFill>
        <p:spPr>
          <a:xfrm>
            <a:off x="2309253" y="1"/>
            <a:ext cx="6834747" cy="910982"/>
          </a:xfrm>
          <a:prstGeom prst="rect">
            <a:avLst/>
          </a:prstGeom>
        </p:spPr>
      </p:pic>
      <p:pic>
        <p:nvPicPr>
          <p:cNvPr id="5" name="Picture 4" descr="Screen Shot 2017-02-01 at 3.48.06 PM.png"/>
          <p:cNvPicPr>
            <a:picLocks noChangeAspect="1"/>
          </p:cNvPicPr>
          <p:nvPr/>
        </p:nvPicPr>
        <p:blipFill rotWithShape="1">
          <a:blip r:embed="rId4">
            <a:extLst>
              <a:ext uri="{28A0092B-C50C-407E-A947-70E740481C1C}">
                <a14:useLocalDpi xmlns:a14="http://schemas.microsoft.com/office/drawing/2010/main" val="0"/>
              </a:ext>
            </a:extLst>
          </a:blip>
          <a:srcRect t="82334"/>
          <a:stretch/>
        </p:blipFill>
        <p:spPr>
          <a:xfrm>
            <a:off x="2308558" y="898156"/>
            <a:ext cx="16603635" cy="1680295"/>
          </a:xfrm>
          <a:prstGeom prst="rect">
            <a:avLst/>
          </a:prstGeom>
        </p:spPr>
      </p:pic>
      <p:pic>
        <p:nvPicPr>
          <p:cNvPr id="6" name="Picture 5" descr="Screen Shot 2017-02-01 at 3.48.06 PM.png"/>
          <p:cNvPicPr>
            <a:picLocks noChangeAspect="1"/>
          </p:cNvPicPr>
          <p:nvPr/>
        </p:nvPicPr>
        <p:blipFill rotWithShape="1">
          <a:blip r:embed="rId4">
            <a:extLst>
              <a:ext uri="{28A0092B-C50C-407E-A947-70E740481C1C}">
                <a14:useLocalDpi xmlns:a14="http://schemas.microsoft.com/office/drawing/2010/main" val="0"/>
              </a:ext>
            </a:extLst>
          </a:blip>
          <a:srcRect t="82334"/>
          <a:stretch/>
        </p:blipFill>
        <p:spPr>
          <a:xfrm>
            <a:off x="2308558" y="2424242"/>
            <a:ext cx="16603635" cy="1680295"/>
          </a:xfrm>
          <a:prstGeom prst="rect">
            <a:avLst/>
          </a:prstGeom>
        </p:spPr>
      </p:pic>
      <p:pic>
        <p:nvPicPr>
          <p:cNvPr id="7" name="Picture 6" descr="Screen Shot 2017-02-01 at 3.48.06 PM.png"/>
          <p:cNvPicPr>
            <a:picLocks noChangeAspect="1"/>
          </p:cNvPicPr>
          <p:nvPr/>
        </p:nvPicPr>
        <p:blipFill rotWithShape="1">
          <a:blip r:embed="rId4">
            <a:extLst>
              <a:ext uri="{28A0092B-C50C-407E-A947-70E740481C1C}">
                <a14:useLocalDpi xmlns:a14="http://schemas.microsoft.com/office/drawing/2010/main" val="0"/>
              </a:ext>
            </a:extLst>
          </a:blip>
          <a:srcRect t="82334"/>
          <a:stretch/>
        </p:blipFill>
        <p:spPr>
          <a:xfrm>
            <a:off x="2308558" y="3463205"/>
            <a:ext cx="16603635" cy="1680295"/>
          </a:xfrm>
          <a:prstGeom prst="rect">
            <a:avLst/>
          </a:prstGeom>
        </p:spPr>
      </p:pic>
      <p:pic>
        <p:nvPicPr>
          <p:cNvPr id="12" name="Picture 11" descr="Screen Shot 2017-09-03 at 7.18.33 PM.png"/>
          <p:cNvPicPr>
            <a:picLocks noChangeAspect="1"/>
          </p:cNvPicPr>
          <p:nvPr/>
        </p:nvPicPr>
        <p:blipFill rotWithShape="1">
          <a:blip r:embed="rId3">
            <a:extLst>
              <a:ext uri="{28A0092B-C50C-407E-A947-70E740481C1C}">
                <a14:useLocalDpi xmlns:a14="http://schemas.microsoft.com/office/drawing/2010/main" val="0"/>
              </a:ext>
            </a:extLst>
          </a:blip>
          <a:srcRect l="21422" t="17849" r="21516" b="6345"/>
          <a:stretch/>
        </p:blipFill>
        <p:spPr>
          <a:xfrm>
            <a:off x="3732502" y="1154402"/>
            <a:ext cx="5055488" cy="3740996"/>
          </a:xfrm>
          <a:prstGeom prst="rect">
            <a:avLst/>
          </a:prstGeom>
        </p:spPr>
      </p:pic>
    </p:spTree>
    <p:extLst>
      <p:ext uri="{BB962C8B-B14F-4D97-AF65-F5344CB8AC3E}">
        <p14:creationId xmlns:p14="http://schemas.microsoft.com/office/powerpoint/2010/main" val="2948938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8" name="Picture 7" descr="Screen Shot 2015-08-03 at 10.27.41 AM.png"/>
          <p:cNvPicPr>
            <a:picLocks noChangeAspect="1"/>
          </p:cNvPicPr>
          <p:nvPr/>
        </p:nvPicPr>
        <p:blipFill rotWithShape="1">
          <a:blip r:embed="rId3">
            <a:extLst>
              <a:ext uri="{28A0092B-C50C-407E-A947-70E740481C1C}">
                <a14:useLocalDpi xmlns:a14="http://schemas.microsoft.com/office/drawing/2010/main" val="0"/>
              </a:ext>
            </a:extLst>
          </a:blip>
          <a:srcRect l="6948" t="78245" r="75481" b="1819"/>
          <a:stretch/>
        </p:blipFill>
        <p:spPr>
          <a:xfrm>
            <a:off x="2322081" y="4450857"/>
            <a:ext cx="6809089" cy="897869"/>
          </a:xfrm>
          <a:prstGeom prst="rect">
            <a:avLst/>
          </a:prstGeom>
        </p:spPr>
      </p:pic>
      <p:pic>
        <p:nvPicPr>
          <p:cNvPr id="9" name="Picture 8" descr="Screen Shot 2015-08-03 at 10.27.41 AM.png"/>
          <p:cNvPicPr>
            <a:picLocks noChangeAspect="1"/>
          </p:cNvPicPr>
          <p:nvPr/>
        </p:nvPicPr>
        <p:blipFill rotWithShape="1">
          <a:blip r:embed="rId3">
            <a:extLst>
              <a:ext uri="{28A0092B-C50C-407E-A947-70E740481C1C}">
                <a14:useLocalDpi xmlns:a14="http://schemas.microsoft.com/office/drawing/2010/main" val="0"/>
              </a:ext>
            </a:extLst>
          </a:blip>
          <a:srcRect l="13522" t="8866" b="-3383"/>
          <a:stretch/>
        </p:blipFill>
        <p:spPr>
          <a:xfrm>
            <a:off x="2288273" y="441050"/>
            <a:ext cx="6842897" cy="4907676"/>
          </a:xfrm>
          <a:prstGeom prst="rect">
            <a:avLst/>
          </a:prstGeom>
        </p:spPr>
      </p:pic>
      <p:pic>
        <p:nvPicPr>
          <p:cNvPr id="6" name="Picture 5" descr="Screen Shot 2017-09-03 at 7.18.33 PM.png">
            <a:extLst>
              <a:ext uri="{FF2B5EF4-FFF2-40B4-BE49-F238E27FC236}">
                <a16:creationId xmlns:a16="http://schemas.microsoft.com/office/drawing/2014/main" id="{93CDBB56-671F-6F4A-8593-00E7EBA0233C}"/>
              </a:ext>
            </a:extLst>
          </p:cNvPr>
          <p:cNvPicPr>
            <a:picLocks noChangeAspect="1"/>
          </p:cNvPicPr>
          <p:nvPr/>
        </p:nvPicPr>
        <p:blipFill rotWithShape="1">
          <a:blip r:embed="rId4">
            <a:extLst>
              <a:ext uri="{28A0092B-C50C-407E-A947-70E740481C1C}">
                <a14:useLocalDpi xmlns:a14="http://schemas.microsoft.com/office/drawing/2010/main" val="0"/>
              </a:ext>
            </a:extLst>
          </a:blip>
          <a:srcRect r="25376" b="82143"/>
          <a:stretch/>
        </p:blipFill>
        <p:spPr>
          <a:xfrm>
            <a:off x="2309253" y="0"/>
            <a:ext cx="9302214" cy="1239863"/>
          </a:xfrm>
          <a:prstGeom prst="rect">
            <a:avLst/>
          </a:prstGeom>
        </p:spPr>
      </p:pic>
      <p:sp>
        <p:nvSpPr>
          <p:cNvPr id="12" name="Shape 384">
            <a:extLst>
              <a:ext uri="{FF2B5EF4-FFF2-40B4-BE49-F238E27FC236}">
                <a16:creationId xmlns:a16="http://schemas.microsoft.com/office/drawing/2014/main" id="{18F1CA46-D414-AF49-A5BA-CACC1E1F6E3B}"/>
              </a:ext>
            </a:extLst>
          </p:cNvPr>
          <p:cNvSpPr txBox="1">
            <a:spLocks/>
          </p:cNvSpPr>
          <p:nvPr/>
        </p:nvSpPr>
        <p:spPr>
          <a:xfrm>
            <a:off x="159477" y="156392"/>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solidFill>
                  <a:srgbClr val="FFFFFF"/>
                </a:solidFill>
                <a:latin typeface="Titillium Web"/>
                <a:ea typeface="Titillium Web"/>
                <a:cs typeface="Titillium Web"/>
                <a:sym typeface="Titillium Web"/>
              </a:rPr>
              <a:t>Browsing</a:t>
            </a:r>
            <a:br>
              <a:rPr lang="en">
                <a:solidFill>
                  <a:srgbClr val="FFFFFF"/>
                </a:solidFill>
                <a:latin typeface="Titillium Web"/>
                <a:ea typeface="Titillium Web"/>
                <a:cs typeface="Titillium Web"/>
                <a:sym typeface="Titillium Web"/>
              </a:rPr>
            </a:br>
            <a:br>
              <a:rPr lang="en">
                <a:solidFill>
                  <a:srgbClr val="FFFFFF"/>
                </a:solidFill>
                <a:latin typeface="Titillium Web"/>
                <a:ea typeface="Titillium Web"/>
                <a:cs typeface="Titillium Web"/>
                <a:sym typeface="Titillium Web"/>
              </a:rPr>
            </a:br>
            <a:endParaRPr lang="en" dirty="0">
              <a:solidFill>
                <a:srgbClr val="FFFFFF"/>
              </a:solidFill>
              <a:latin typeface="Titillium Web"/>
              <a:ea typeface="Titillium Web"/>
              <a:cs typeface="Titillium Web"/>
              <a:sym typeface="Titillium Web"/>
            </a:endParaRPr>
          </a:p>
        </p:txBody>
      </p:sp>
      <p:sp>
        <p:nvSpPr>
          <p:cNvPr id="13" name="Shape 384">
            <a:extLst>
              <a:ext uri="{FF2B5EF4-FFF2-40B4-BE49-F238E27FC236}">
                <a16:creationId xmlns:a16="http://schemas.microsoft.com/office/drawing/2014/main" id="{73D1C91C-557F-E842-B50D-5462C6AAD3C7}"/>
              </a:ext>
            </a:extLst>
          </p:cNvPr>
          <p:cNvSpPr txBox="1">
            <a:spLocks/>
          </p:cNvSpPr>
          <p:nvPr/>
        </p:nvSpPr>
        <p:spPr>
          <a:xfrm>
            <a:off x="159477" y="1100058"/>
            <a:ext cx="1918500" cy="4328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000" dirty="0">
                <a:solidFill>
                  <a:srgbClr val="FFFFFF"/>
                </a:solidFill>
                <a:latin typeface="Titillium Web"/>
                <a:ea typeface="Titillium Web"/>
                <a:cs typeface="Titillium Web"/>
                <a:sym typeface="Titillium Web"/>
              </a:rPr>
              <a:t>Correspondents (with resolved names)</a:t>
            </a:r>
          </a:p>
          <a:p>
            <a:endParaRPr lang="en-US" sz="2000" dirty="0">
              <a:solidFill>
                <a:srgbClr val="FFFFFF"/>
              </a:solidFill>
              <a:latin typeface="Titillium Web"/>
              <a:ea typeface="Titillium Web"/>
              <a:cs typeface="Titillium Web"/>
              <a:sym typeface="Titillium Web"/>
            </a:endParaRPr>
          </a:p>
        </p:txBody>
      </p:sp>
    </p:spTree>
    <p:extLst>
      <p:ext uri="{BB962C8B-B14F-4D97-AF65-F5344CB8AC3E}">
        <p14:creationId xmlns:p14="http://schemas.microsoft.com/office/powerpoint/2010/main" val="2370294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6" name="Picture 5" descr="Screen Shot 2016-10-13 at 10.34.59 AM.png"/>
          <p:cNvPicPr>
            <a:picLocks noChangeAspect="1"/>
          </p:cNvPicPr>
          <p:nvPr/>
        </p:nvPicPr>
        <p:blipFill rotWithShape="1">
          <a:blip r:embed="rId3">
            <a:extLst>
              <a:ext uri="{28A0092B-C50C-407E-A947-70E740481C1C}">
                <a14:useLocalDpi xmlns:a14="http://schemas.microsoft.com/office/drawing/2010/main" val="0"/>
              </a:ext>
            </a:extLst>
          </a:blip>
          <a:srcRect t="1565"/>
          <a:stretch/>
        </p:blipFill>
        <p:spPr>
          <a:xfrm>
            <a:off x="2286855" y="0"/>
            <a:ext cx="6857145" cy="3809525"/>
          </a:xfrm>
          <a:prstGeom prst="rect">
            <a:avLst/>
          </a:prstGeom>
        </p:spPr>
      </p:pic>
      <p:pic>
        <p:nvPicPr>
          <p:cNvPr id="4" name="Picture 3" descr="Screen Shot 2017-02-01 at 3.48.06 PM.png"/>
          <p:cNvPicPr>
            <a:picLocks noChangeAspect="1"/>
          </p:cNvPicPr>
          <p:nvPr/>
        </p:nvPicPr>
        <p:blipFill rotWithShape="1">
          <a:blip r:embed="rId4">
            <a:extLst>
              <a:ext uri="{28A0092B-C50C-407E-A947-70E740481C1C}">
                <a14:useLocalDpi xmlns:a14="http://schemas.microsoft.com/office/drawing/2010/main" val="0"/>
              </a:ext>
            </a:extLst>
          </a:blip>
          <a:srcRect t="82334"/>
          <a:stretch/>
        </p:blipFill>
        <p:spPr>
          <a:xfrm>
            <a:off x="2286855" y="3796698"/>
            <a:ext cx="16603635" cy="1680295"/>
          </a:xfrm>
          <a:prstGeom prst="rect">
            <a:avLst/>
          </a:prstGeom>
        </p:spPr>
      </p:pic>
      <p:sp>
        <p:nvSpPr>
          <p:cNvPr id="10" name="Shape 384">
            <a:extLst>
              <a:ext uri="{FF2B5EF4-FFF2-40B4-BE49-F238E27FC236}">
                <a16:creationId xmlns:a16="http://schemas.microsoft.com/office/drawing/2014/main" id="{B501A02A-CF09-5448-B283-5B02A2A37B87}"/>
              </a:ext>
            </a:extLst>
          </p:cNvPr>
          <p:cNvSpPr txBox="1">
            <a:spLocks/>
          </p:cNvSpPr>
          <p:nvPr/>
        </p:nvSpPr>
        <p:spPr>
          <a:xfrm>
            <a:off x="159477" y="156392"/>
            <a:ext cx="1918500" cy="5982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a:solidFill>
                  <a:srgbClr val="FFFFFF"/>
                </a:solidFill>
                <a:latin typeface="Titillium Web"/>
                <a:ea typeface="Titillium Web"/>
                <a:cs typeface="Titillium Web"/>
                <a:sym typeface="Titillium Web"/>
              </a:rPr>
              <a:t>Browsing</a:t>
            </a:r>
            <a:br>
              <a:rPr lang="en">
                <a:solidFill>
                  <a:srgbClr val="FFFFFF"/>
                </a:solidFill>
                <a:latin typeface="Titillium Web"/>
                <a:ea typeface="Titillium Web"/>
                <a:cs typeface="Titillium Web"/>
                <a:sym typeface="Titillium Web"/>
              </a:rPr>
            </a:br>
            <a:br>
              <a:rPr lang="en">
                <a:solidFill>
                  <a:srgbClr val="FFFFFF"/>
                </a:solidFill>
                <a:latin typeface="Titillium Web"/>
                <a:ea typeface="Titillium Web"/>
                <a:cs typeface="Titillium Web"/>
                <a:sym typeface="Titillium Web"/>
              </a:rPr>
            </a:br>
            <a:endParaRPr lang="en" dirty="0">
              <a:solidFill>
                <a:srgbClr val="FFFFFF"/>
              </a:solidFill>
              <a:latin typeface="Titillium Web"/>
              <a:ea typeface="Titillium Web"/>
              <a:cs typeface="Titillium Web"/>
              <a:sym typeface="Titillium Web"/>
            </a:endParaRPr>
          </a:p>
        </p:txBody>
      </p:sp>
      <p:sp>
        <p:nvSpPr>
          <p:cNvPr id="11" name="Shape 384">
            <a:extLst>
              <a:ext uri="{FF2B5EF4-FFF2-40B4-BE49-F238E27FC236}">
                <a16:creationId xmlns:a16="http://schemas.microsoft.com/office/drawing/2014/main" id="{826F934E-834C-4B4F-80C1-854DF1576DDB}"/>
              </a:ext>
            </a:extLst>
          </p:cNvPr>
          <p:cNvSpPr txBox="1">
            <a:spLocks/>
          </p:cNvSpPr>
          <p:nvPr/>
        </p:nvSpPr>
        <p:spPr>
          <a:xfrm>
            <a:off x="159477" y="1100058"/>
            <a:ext cx="1918500" cy="432866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ct val="100000"/>
              <a:buNone/>
              <a:defRPr sz="2800" b="0" i="0" u="none" strike="noStrike" cap="none">
                <a:solidFill>
                  <a:schemeClr val="dk1"/>
                </a:solidFill>
                <a:latin typeface="Arial"/>
                <a:ea typeface="Arial"/>
                <a:cs typeface="Arial"/>
                <a:sym typeface="Aria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r>
              <a:rPr lang="en-US" sz="2000" dirty="0">
                <a:solidFill>
                  <a:srgbClr val="FFFFFF"/>
                </a:solidFill>
                <a:latin typeface="Titillium Web"/>
                <a:ea typeface="Titillium Web"/>
                <a:cs typeface="Titillium Web"/>
                <a:sym typeface="Titillium Web"/>
              </a:rPr>
              <a:t>Correspondents (with resolved names)</a:t>
            </a:r>
          </a:p>
          <a:p>
            <a:endParaRPr lang="en-US" sz="2000" dirty="0">
              <a:solidFill>
                <a:srgbClr val="FFFFFF"/>
              </a:solidFill>
              <a:latin typeface="Titillium Web"/>
              <a:ea typeface="Titillium Web"/>
              <a:cs typeface="Titillium Web"/>
              <a:sym typeface="Titillium Web"/>
            </a:endParaRPr>
          </a:p>
          <a:p>
            <a:r>
              <a:rPr lang="en-US" sz="2000" dirty="0">
                <a:solidFill>
                  <a:srgbClr val="FFFFFF"/>
                </a:solidFill>
                <a:latin typeface="Titillium Web"/>
                <a:ea typeface="Titillium Web"/>
                <a:cs typeface="Titillium Web"/>
                <a:sym typeface="Titillium Web"/>
              </a:rPr>
              <a:t>Fine-grained entities (with hierarchical navigation)</a:t>
            </a:r>
          </a:p>
        </p:txBody>
      </p:sp>
      <p:pic>
        <p:nvPicPr>
          <p:cNvPr id="12" name="Picture 11" descr="Screen Shot 2017-02-01 at 3.17.36 PM.png">
            <a:extLst>
              <a:ext uri="{FF2B5EF4-FFF2-40B4-BE49-F238E27FC236}">
                <a16:creationId xmlns:a16="http://schemas.microsoft.com/office/drawing/2014/main" id="{1D79D120-AE31-FB46-8123-832E5D4AE35A}"/>
              </a:ext>
            </a:extLst>
          </p:cNvPr>
          <p:cNvPicPr>
            <a:picLocks noChangeAspect="1"/>
          </p:cNvPicPr>
          <p:nvPr/>
        </p:nvPicPr>
        <p:blipFill rotWithShape="1">
          <a:blip r:embed="rId5">
            <a:extLst>
              <a:ext uri="{28A0092B-C50C-407E-A947-70E740481C1C}">
                <a14:useLocalDpi xmlns:a14="http://schemas.microsoft.com/office/drawing/2010/main" val="0"/>
              </a:ext>
            </a:extLst>
          </a:blip>
          <a:srcRect l="7956" t="7186" r="10421" b="6276"/>
          <a:stretch/>
        </p:blipFill>
        <p:spPr>
          <a:xfrm>
            <a:off x="2299311" y="3476137"/>
            <a:ext cx="6844689" cy="4032708"/>
          </a:xfrm>
          <a:prstGeom prst="rect">
            <a:avLst/>
          </a:prstGeom>
        </p:spPr>
      </p:pic>
    </p:spTree>
    <p:extLst>
      <p:ext uri="{BB962C8B-B14F-4D97-AF65-F5344CB8AC3E}">
        <p14:creationId xmlns:p14="http://schemas.microsoft.com/office/powerpoint/2010/main" val="2995262478"/>
      </p:ext>
    </p:extLst>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13915</TotalTime>
  <Words>1198</Words>
  <Application>Microsoft Macintosh PowerPoint</Application>
  <PresentationFormat>On-screen Show (16:9)</PresentationFormat>
  <Paragraphs>172</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Titillium Web</vt:lpstr>
      <vt:lpstr>simple-light-2</vt:lpstr>
      <vt:lpstr>@e_padd</vt:lpstr>
      <vt:lpstr>@e_padd</vt:lpstr>
      <vt:lpstr>Free &amp; Open Source Software</vt:lpstr>
      <vt:lpstr>ePADD Phase 2</vt:lpstr>
      <vt:lpstr>Developed with our User Community, including:</vt:lpstr>
      <vt:lpstr>PowerPoint Presentation</vt:lpstr>
      <vt:lpstr>Browsing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 new for v6</vt:lpstr>
      <vt:lpstr>Also new for v6: Modeled integration with Archivematica</vt:lpstr>
      <vt:lpstr> </vt:lpstr>
      <vt:lpstr> </vt:lpstr>
      <vt:lpstr> </vt:lpstr>
      <vt:lpstr> </vt:lpstr>
      <vt:lpstr>* = new for v6</vt:lpstr>
      <vt:lpstr> What’s Next</vt:lpstr>
      <vt:lpstr>Thanks!   
</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@e_padd</dc:title>
  <cp:lastModifiedBy>Microsoft Office User</cp:lastModifiedBy>
  <cp:revision>176</cp:revision>
  <dcterms:modified xsi:type="dcterms:W3CDTF">2018-08-14T16:23:28Z</dcterms:modified>
</cp:coreProperties>
</file>