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7.xml"/><Relationship Id="rId22" Type="http://schemas.openxmlformats.org/officeDocument/2006/relationships/font" Target="fonts/Lato-italic.fntdata"/><Relationship Id="rId10" Type="http://schemas.openxmlformats.org/officeDocument/2006/relationships/slide" Target="slides/slide6.xml"/><Relationship Id="rId21" Type="http://schemas.openxmlformats.org/officeDocument/2006/relationships/font" Target="fonts/Lat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slide" Target="slides/slide1.xml"/><Relationship Id="rId19" Type="http://schemas.openxmlformats.org/officeDocument/2006/relationships/font" Target="fonts/Raleway-boldItalic.fntdata"/><Relationship Id="rId6" Type="http://schemas.openxmlformats.org/officeDocument/2006/relationships/slide" Target="slides/slide2.xml"/><Relationship Id="rId18" Type="http://schemas.openxmlformats.org/officeDocument/2006/relationships/font" Target="fonts/Raleway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c6ddb87d7_0_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3c6ddb87d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8b84ef0f_1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3b8b84ef0f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bd19c9d88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3bd19c9d8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bd19c9d8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3bd19c9d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bd19c9d88_0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3bd19c9d88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b8b84ef0f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g3b8b84ef0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c81c41490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g3c81c4149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c81c41490_0_6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3c81c41490_0_6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36+46+7+11+51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b955b27f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3b955b27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b="0" i="0" sz="4800" u="none" cap="none" strike="noStrik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b="0" i="0" sz="4800" u="none" cap="none" strike="noStrik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b="0" i="0" sz="4800" u="none" cap="none" strike="noStrik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b="0" i="0" sz="4800" u="none" cap="none" strike="noStrik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b="0" i="0" sz="4800" u="none" cap="none" strike="noStrik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b="0" i="0" sz="4800" u="none" cap="none" strike="noStrik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b="0" i="0" sz="4800" u="none" cap="none" strike="noStrik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b="0" i="0" sz="4800" u="none" cap="none" strike="noStrik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b="0" i="0" sz="4800" u="none" cap="none" strike="noStrik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5938246" y="3377550"/>
            <a:ext cx="721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659861" y="3377550"/>
            <a:ext cx="721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1" y="3377550"/>
            <a:ext cx="721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21425" y="3377550"/>
            <a:ext cx="52167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b="0" i="0" sz="30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b="0" i="0" sz="30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github.com/tanseyem/RepoData" TargetMode="External"/><Relationship Id="rId4" Type="http://schemas.openxmlformats.org/officeDocument/2006/relationships/hyperlink" Target="mailto:eira.tansey@uc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i.org/10.1080/01576895.2015.1136226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ata.imls.gov/Museum-Universe-Data-File/Museum-Universe-Data-File-FY-2015-Q3/ku5e-zr2b?_ga=2.19491390.766890092.1524521732-825039837.1524521732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ctrTitle"/>
          </p:nvPr>
        </p:nvSpPr>
        <p:spPr>
          <a:xfrm>
            <a:off x="656771" y="746482"/>
            <a:ext cx="7572830" cy="23931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</a:pPr>
            <a:r>
              <a:rPr b="0" i="0" lang="en-US" sz="4800" u="none" cap="none" strike="noStrik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rPr>
              <a:t>Gathering and documenting archival repository location data</a:t>
            </a:r>
            <a:endParaRPr b="0" i="0" sz="4800" u="none" cap="none" strike="noStrike">
              <a:solidFill>
                <a:srgbClr val="2185C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" name="Google Shape;34;p5"/>
          <p:cNvSpPr txBox="1"/>
          <p:nvPr/>
        </p:nvSpPr>
        <p:spPr>
          <a:xfrm>
            <a:off x="656771" y="3565237"/>
            <a:ext cx="6713847" cy="23931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None/>
            </a:pPr>
            <a:r>
              <a:rPr lang="en-US"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Eira Tansey, University of Cincinnati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None/>
            </a:pPr>
            <a:r>
              <a:t/>
            </a:r>
            <a:endParaRPr sz="180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None/>
            </a:pPr>
            <a:r>
              <a:rPr lang="en-US"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(co-authored with </a:t>
            </a:r>
            <a:r>
              <a:rPr b="0" i="0" lang="en-US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Ben Goldman, Penn State University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None/>
            </a:pPr>
            <a:r>
              <a:rPr b="0" i="0" lang="en-US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Whitney Ray, </a:t>
            </a:r>
            <a:r>
              <a:rPr lang="en-US"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State Archives of North Carolina)</a:t>
            </a:r>
            <a:endParaRPr sz="180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None/>
            </a:pPr>
            <a:r>
              <a:t/>
            </a:r>
            <a:endParaRPr sz="180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None/>
            </a:pPr>
            <a:r>
              <a:rPr lang="en-US"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August 14, 2018</a:t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2807735" y="3275112"/>
            <a:ext cx="352853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type="title"/>
          </p:nvPr>
        </p:nvSpPr>
        <p:spPr>
          <a:xfrm>
            <a:off x="893700" y="274650"/>
            <a:ext cx="7765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</a:pPr>
            <a:r>
              <a:rPr lang="en-US"/>
              <a:t>All Gulf Coast repositories</a:t>
            </a:r>
            <a:endParaRPr b="0" i="0" sz="3600" u="none" cap="none" strike="noStrike">
              <a:solidFill>
                <a:srgbClr val="97ABB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5" name="Google Shape;105;p14"/>
          <p:cNvSpPr txBox="1"/>
          <p:nvPr>
            <p:ph idx="1" type="body"/>
          </p:nvPr>
        </p:nvSpPr>
        <p:spPr>
          <a:xfrm>
            <a:off x="69275" y="1488700"/>
            <a:ext cx="9074700" cy="50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marR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None/>
            </a:pPr>
            <a:r>
              <a:rPr lang="en-US"/>
              <a:t> </a:t>
            </a:r>
            <a:endParaRPr b="0" i="0" u="none" cap="none" strike="noStrike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6" name="Google Shape;106;p14"/>
          <p:cNvPicPr preferRelativeResize="0"/>
          <p:nvPr/>
        </p:nvPicPr>
        <p:blipFill rotWithShape="1">
          <a:blip r:embed="rId3">
            <a:alphaModFix/>
          </a:blip>
          <a:srcRect b="7388" l="5114" r="4354" t="7388"/>
          <a:stretch/>
        </p:blipFill>
        <p:spPr>
          <a:xfrm>
            <a:off x="467588" y="1430475"/>
            <a:ext cx="8278072" cy="519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</a:pPr>
            <a:r>
              <a:rPr lang="en-US"/>
              <a:t>What’s Next</a:t>
            </a:r>
            <a:endParaRPr b="0" i="0" sz="3600" u="none" cap="none" strike="noStrike">
              <a:solidFill>
                <a:srgbClr val="97ABB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554183" y="1831450"/>
            <a:ext cx="8368200" cy="4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r>
              <a:rPr lang="en-US"/>
              <a:t>Currently 25,000 available data points for 35 states plus Washington DC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More states will come online later this year</a:t>
            </a:r>
            <a:endParaRPr/>
          </a:p>
          <a:p>
            <a: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r>
              <a:rPr lang="en-US"/>
              <a:t>Significant potential reuse for this data</a:t>
            </a:r>
            <a:endParaRPr/>
          </a:p>
          <a:p>
            <a: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r>
              <a:rPr lang="en-US"/>
              <a:t>Accessing the data: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https://github.com/tanseyem/RepoData</a:t>
            </a:r>
            <a:r>
              <a:rPr lang="en-US"/>
              <a:t> </a:t>
            </a:r>
            <a:endParaRPr/>
          </a:p>
          <a:p>
            <a: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r>
              <a:rPr lang="en-US"/>
              <a:t>Stewardship of this data for the future is TBD</a:t>
            </a:r>
            <a:endParaRPr/>
          </a:p>
          <a:p>
            <a: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r>
              <a:rPr lang="en-US"/>
              <a:t>If you use it, we’d love to hear from you! 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Contact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eira.tansey@uc.edu</a:t>
            </a:r>
            <a:r>
              <a:rPr lang="en-US"/>
              <a:t> </a:t>
            </a:r>
            <a:endParaRPr/>
          </a:p>
          <a:p>
            <a:pPr indent="0" lvl="0" marL="38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None/>
            </a:pPr>
            <a:r>
              <a:t/>
            </a:r>
            <a:endParaRPr b="0" i="1" sz="2000" u="none" cap="none" strike="noStrike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None/>
            </a:pPr>
            <a:r>
              <a:t/>
            </a:r>
            <a:endParaRPr b="0" i="1" sz="2000" u="none" cap="none" strike="noStrike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None/>
            </a:pPr>
            <a:r>
              <a:t/>
            </a:r>
            <a:endParaRPr b="0" i="0" sz="3000" u="none" cap="none" strike="noStrike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None/>
            </a:pPr>
            <a:r>
              <a:t/>
            </a:r>
            <a:endParaRPr b="0" i="0" sz="3000" u="none" cap="none" strike="noStrike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this all started...</a:t>
            </a:r>
            <a:endParaRPr/>
          </a:p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893700" y="1831450"/>
            <a:ext cx="7330500" cy="47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Which American archival repositories are exposed to the effects of climate change in the coming decades?</a:t>
            </a:r>
            <a:endParaRPr/>
          </a:p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893700" y="274650"/>
            <a:ext cx="6530100" cy="8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Methods</a:t>
            </a:r>
            <a:endParaRPr/>
          </a:p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893700" y="924525"/>
            <a:ext cx="7923600" cy="56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Intersect </a:t>
            </a:r>
            <a:r>
              <a:rPr b="1" lang="en-US"/>
              <a:t>1232</a:t>
            </a:r>
            <a:r>
              <a:rPr lang="en-US"/>
              <a:t> archive locations with environmental data and plausible climate change scenarios</a:t>
            </a:r>
            <a:endParaRPr/>
          </a:p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" name="Google Shape;5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130" y="2556555"/>
            <a:ext cx="6919125" cy="401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893700" y="274650"/>
            <a:ext cx="71760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Major Findings</a:t>
            </a:r>
            <a:endParaRPr/>
          </a:p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564625" y="1527900"/>
            <a:ext cx="8014500" cy="473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30 locations within a 500-year floodplain</a:t>
            </a:r>
            <a:endParaRPr sz="2400"/>
          </a:p>
          <a:p>
            <a: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18 coastal locations that would likely be inundated by 1.8-meter (6 feet) sea level rise</a:t>
            </a:r>
            <a:endParaRPr sz="2400"/>
          </a:p>
          <a:p>
            <a: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84 coastal locations that would likely be inundated by a current category 4 storm surge event if it were a “direct hit” to their coastline</a:t>
            </a:r>
            <a:endParaRPr sz="2400"/>
          </a:p>
          <a:p>
            <a: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219 coastal locations were found to be at some risk of inundation from the combined effects of future sea-level rise and storm surge</a:t>
            </a:r>
            <a:endParaRPr sz="2400"/>
          </a:p>
          <a:p>
            <a: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92 locations may experience a 10-degree or greater annual temperature change by 2100 </a:t>
            </a:r>
            <a:endParaRPr sz="2400"/>
          </a:p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</a:pPr>
            <a:r>
              <a:rPr lang="en-US"/>
              <a:t>But wait, there’s more!</a:t>
            </a:r>
            <a:endParaRPr b="0" i="0" sz="3600" u="none" cap="none" strike="noStrike">
              <a:solidFill>
                <a:srgbClr val="97ABB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554183" y="1417650"/>
            <a:ext cx="8100300" cy="3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r>
              <a:rPr lang="en-US"/>
              <a:t>We have work to do: disaster preparedness, assessment, cooperation, advocacy</a:t>
            </a:r>
            <a:r>
              <a:rPr baseline="30000" lang="en-US"/>
              <a:t>1</a:t>
            </a:r>
            <a:endParaRPr/>
          </a:p>
          <a:p>
            <a: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r>
              <a:rPr lang="en-US"/>
              <a:t>We need more complete data on our repository locations to inform future efforts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/>
              <a:t>Mazurczyk, T., Piekielek, N., Tansey, E. &amp; Goldman, B. (2018). American Archives and Climate Change: Risks and Adaptation. Climate Risk Management, 20(111-125).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https://doi.org/10.1080/01576895.2015.1136226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8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None/>
            </a:pPr>
            <a:r>
              <a:t/>
            </a:r>
            <a:endParaRPr b="0" i="0" sz="3000" u="none" cap="none" strike="noStrike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893700" y="274650"/>
            <a:ext cx="795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</a:pPr>
            <a:r>
              <a:rPr lang="en-US"/>
              <a:t>Where’s the rest of the (Repo)Data?</a:t>
            </a:r>
            <a:endParaRPr b="0" i="0" sz="3600" u="none" cap="none" strike="noStrike">
              <a:solidFill>
                <a:srgbClr val="97ABB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554175" y="1724525"/>
            <a:ext cx="8100300" cy="48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r>
              <a:rPr lang="en-US"/>
              <a:t>Archives don’t have anything comparable to IMLS’s Museum Universe Data File</a:t>
            </a:r>
            <a:r>
              <a:rPr baseline="30000" lang="en-US"/>
              <a:t>1</a:t>
            </a:r>
            <a:endParaRPr baseline="30000"/>
          </a:p>
          <a:p>
            <a: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r>
              <a:rPr lang="en-US"/>
              <a:t>ArchiveGrid data is primarily institutions that have the resources to create and share finding aids online (i.e., well-resourced institutions)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>
                <a:solidFill>
                  <a:schemeClr val="dk2"/>
                </a:solidFill>
              </a:rPr>
              <a:t>Institute of Museum and Library Services (2015). Museum universe data file FY 2015 Q3 [Data file]. Retrieved from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https://data.imls.gov/Museum-Universe-Data-File/Museum-Universe-Data-File-FY-2015-Q3/ku5e-zr2b?_ga=2.19491390.766890092.1524521732-825039837.1524521732 </a:t>
            </a:r>
            <a:r>
              <a:rPr lang="en-US" sz="1800">
                <a:solidFill>
                  <a:schemeClr val="dk2"/>
                </a:solidFill>
              </a:rPr>
              <a:t> </a:t>
            </a:r>
            <a:endParaRPr sz="1800"/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" name="Google Shape;70;p10"/>
          <p:cNvSpPr/>
          <p:nvPr/>
        </p:nvSpPr>
        <p:spPr>
          <a:xfrm>
            <a:off x="4900009" y="83802"/>
            <a:ext cx="881100" cy="190800"/>
          </a:xfrm>
          <a:prstGeom prst="chevron">
            <a:avLst>
              <a:gd fmla="val 50000" name="adj"/>
            </a:avLst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" name="Google Shape;71;p10"/>
          <p:cNvSpPr/>
          <p:nvPr/>
        </p:nvSpPr>
        <p:spPr>
          <a:xfrm>
            <a:off x="3362900" y="83859"/>
            <a:ext cx="942600" cy="190800"/>
          </a:xfrm>
          <a:prstGeom prst="homePlate">
            <a:avLst>
              <a:gd fmla="val 50000" name="adj"/>
            </a:avLst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Goals</a:t>
            </a:r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" name="Google Shape;72;p10"/>
          <p:cNvSpPr/>
          <p:nvPr/>
        </p:nvSpPr>
        <p:spPr>
          <a:xfrm>
            <a:off x="4133580" y="83800"/>
            <a:ext cx="942600" cy="190800"/>
          </a:xfrm>
          <a:prstGeom prst="chevron">
            <a:avLst>
              <a:gd fmla="val 50000" name="adj"/>
            </a:avLst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893700" y="274650"/>
            <a:ext cx="7523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</a:pPr>
            <a:r>
              <a:rPr lang="en-US"/>
              <a:t>Goals</a:t>
            </a:r>
            <a:endParaRPr b="0" i="0" sz="3600" u="none" cap="none" strike="noStrike">
              <a:solidFill>
                <a:srgbClr val="97ABB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554183" y="1831450"/>
            <a:ext cx="8100300" cy="4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r>
              <a:rPr b="0" i="0" lang="en-US" sz="30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Create comprehensive dataset of archival repositories in the United States</a:t>
            </a:r>
            <a:endParaRPr/>
          </a:p>
          <a:p>
            <a: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r>
              <a:rPr b="0" i="0" lang="en-US" sz="30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Categorize archival repositories by address and type</a:t>
            </a:r>
            <a:endParaRPr/>
          </a:p>
          <a:p>
            <a: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r>
              <a:rPr b="0" i="0" lang="en-US" sz="30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Share the data in open, reusable format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None/>
            </a:pPr>
            <a:r>
              <a:t/>
            </a:r>
            <a:endParaRPr b="0" i="0" sz="3000" u="none" cap="none" strike="noStrike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4900009" y="83802"/>
            <a:ext cx="881100" cy="190800"/>
          </a:xfrm>
          <a:prstGeom prst="chevron">
            <a:avLst>
              <a:gd fmla="val 50000" name="adj"/>
            </a:avLst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3362900" y="83859"/>
            <a:ext cx="942600" cy="190800"/>
          </a:xfrm>
          <a:prstGeom prst="homePlate">
            <a:avLst>
              <a:gd fmla="val 50000" name="adj"/>
            </a:avLst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Goals</a:t>
            </a:r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4133580" y="83800"/>
            <a:ext cx="942600" cy="190800"/>
          </a:xfrm>
          <a:prstGeom prst="chevron">
            <a:avLst>
              <a:gd fmla="val 50000" name="adj"/>
            </a:avLst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</a:pPr>
            <a:r>
              <a:rPr lang="en-US"/>
              <a:t>Methods: Data Gathering</a:t>
            </a:r>
            <a:endParaRPr b="0" i="0" sz="3600" u="none" cap="none" strike="noStrike">
              <a:solidFill>
                <a:srgbClr val="97ABB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554183" y="1831450"/>
            <a:ext cx="8368200" cy="4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▷"/>
            </a:pPr>
            <a:r>
              <a:rPr lang="en-US"/>
              <a:t>51 SHRABs and/or State Archives</a:t>
            </a:r>
            <a:endParaRPr/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▷"/>
            </a:pPr>
            <a:r>
              <a:rPr lang="en-US"/>
              <a:t>11 regional archives orgs</a:t>
            </a:r>
            <a:endParaRPr/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▷"/>
            </a:pPr>
            <a:r>
              <a:rPr lang="en-US"/>
              <a:t>7 national archives orgs</a:t>
            </a:r>
            <a:endParaRPr/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▷"/>
            </a:pPr>
            <a:r>
              <a:rPr lang="en-US"/>
              <a:t>46 state-level archives associations</a:t>
            </a:r>
            <a:endParaRPr/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▷"/>
            </a:pPr>
            <a:r>
              <a:rPr lang="en-US"/>
              <a:t>30 metropolitan archives groups</a:t>
            </a:r>
            <a:endParaRPr/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▷"/>
            </a:pPr>
            <a:r>
              <a:rPr lang="en-US"/>
              <a:t>2 individual repositories</a:t>
            </a:r>
            <a:endParaRPr/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▷"/>
            </a:pPr>
            <a:r>
              <a:rPr lang="en-US"/>
              <a:t>4 others</a:t>
            </a:r>
            <a:endParaRPr/>
          </a:p>
        </p:txBody>
      </p:sp>
      <p:sp>
        <p:nvSpPr>
          <p:cNvPr id="88" name="Google Shape;88;p12"/>
          <p:cNvSpPr/>
          <p:nvPr/>
        </p:nvSpPr>
        <p:spPr>
          <a:xfrm>
            <a:off x="4900009" y="83802"/>
            <a:ext cx="881100" cy="190800"/>
          </a:xfrm>
          <a:prstGeom prst="chevron">
            <a:avLst>
              <a:gd fmla="val 50000" name="adj"/>
            </a:avLst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2"/>
          <p:cNvSpPr/>
          <p:nvPr/>
        </p:nvSpPr>
        <p:spPr>
          <a:xfrm>
            <a:off x="3362900" y="83859"/>
            <a:ext cx="942600" cy="190800"/>
          </a:xfrm>
          <a:prstGeom prst="homePlate">
            <a:avLst>
              <a:gd fmla="val 50000" name="adj"/>
            </a:avLst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Google Shape;90;p12"/>
          <p:cNvSpPr/>
          <p:nvPr/>
        </p:nvSpPr>
        <p:spPr>
          <a:xfrm>
            <a:off x="4133580" y="83800"/>
            <a:ext cx="942600" cy="190800"/>
          </a:xfrm>
          <a:prstGeom prst="chevron">
            <a:avLst>
              <a:gd fmla="val 50000" name="adj"/>
            </a:avLst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Methods</a:t>
            </a:r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title"/>
          </p:nvPr>
        </p:nvSpPr>
        <p:spPr>
          <a:xfrm>
            <a:off x="893700" y="274650"/>
            <a:ext cx="6462600" cy="144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</a:pPr>
            <a:r>
              <a:rPr lang="en-US"/>
              <a:t>Findings: Limitations</a:t>
            </a:r>
            <a:endParaRPr b="0" i="0" sz="3600" u="none" cap="none" strike="noStrike">
              <a:solidFill>
                <a:srgbClr val="97ABB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554183" y="1831450"/>
            <a:ext cx="8368200" cy="4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r>
              <a:rPr lang="en-US"/>
              <a:t>Existing data sources</a:t>
            </a:r>
            <a:endParaRPr/>
          </a:p>
          <a:p>
            <a: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r>
              <a:rPr lang="en-US"/>
              <a:t>Data quality was highly variable</a:t>
            </a:r>
            <a:endParaRPr/>
          </a:p>
          <a:p>
            <a: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r>
              <a:rPr lang="en-US"/>
              <a:t>Categorization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Is it an archive?</a:t>
            </a:r>
            <a:endParaRPr/>
          </a:p>
          <a:p>
            <a:pPr indent="-3810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Subject of material, institutional control</a:t>
            </a:r>
            <a:endParaRPr/>
          </a:p>
          <a:p>
            <a: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</a:pPr>
            <a:r>
              <a:rPr lang="en-US"/>
              <a:t>Potential over-representation of some categories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8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None/>
            </a:pPr>
            <a:r>
              <a:t/>
            </a:r>
            <a:endParaRPr b="0" i="0" sz="3000" u="none" cap="none" strike="noStrike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None/>
            </a:pPr>
            <a:r>
              <a:t/>
            </a:r>
            <a:endParaRPr b="0" i="0" sz="3000" u="none" cap="none" strike="noStrike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4900009" y="83802"/>
            <a:ext cx="881100" cy="190800"/>
          </a:xfrm>
          <a:prstGeom prst="chevron">
            <a:avLst>
              <a:gd fmla="val 50000" name="adj"/>
            </a:avLst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Findings</a:t>
            </a:r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3362900" y="83859"/>
            <a:ext cx="942600" cy="190800"/>
          </a:xfrm>
          <a:prstGeom prst="homePlate">
            <a:avLst>
              <a:gd fmla="val 50000" name="adj"/>
            </a:avLst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4133580" y="83800"/>
            <a:ext cx="942600" cy="190800"/>
          </a:xfrm>
          <a:prstGeom prst="chevron">
            <a:avLst>
              <a:gd fmla="val 50000" name="adj"/>
            </a:avLst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