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3"/>
  </p:normalViewPr>
  <p:slideViewPr>
    <p:cSldViewPr snapToGrid="0">
      <p:cViewPr varScale="1">
        <p:scale>
          <a:sx n="98" d="100"/>
          <a:sy n="98" d="100"/>
        </p:scale>
        <p:origin x="264"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304800" algn="l" rtl="0">
              <a:lnSpc>
                <a:spcPct val="115000"/>
              </a:lnSpc>
              <a:spcBef>
                <a:spcPts val="0"/>
              </a:spcBef>
              <a:spcAft>
                <a:spcPts val="0"/>
              </a:spcAft>
              <a:buClr>
                <a:srgbClr val="FF00FF"/>
              </a:buClr>
              <a:buSzPts val="1200"/>
              <a:buChar char="○"/>
            </a:pPr>
            <a:r>
              <a:rPr lang="en" sz="1200">
                <a:solidFill>
                  <a:srgbClr val="FF00FF"/>
                </a:solidFill>
              </a:rPr>
              <a:t>Hello My name is Kristen Korfitzen and I am the reference services manager for the special collections and archives at the University of Denver. </a:t>
            </a:r>
            <a:endParaRPr sz="1200">
              <a:solidFill>
                <a:schemeClr val="dk1"/>
              </a:solidFill>
            </a:endParaRPr>
          </a:p>
          <a:p>
            <a:pPr marL="914400" lvl="1" indent="-304800" algn="l" rtl="0">
              <a:lnSpc>
                <a:spcPct val="115000"/>
              </a:lnSpc>
              <a:spcBef>
                <a:spcPts val="0"/>
              </a:spcBef>
              <a:spcAft>
                <a:spcPts val="0"/>
              </a:spcAft>
              <a:buClr>
                <a:srgbClr val="6AA84F"/>
              </a:buClr>
              <a:buSzPts val="1200"/>
              <a:buChar char="○"/>
            </a:pPr>
            <a:r>
              <a:rPr lang="en" sz="1200">
                <a:solidFill>
                  <a:srgbClr val="6AA84F"/>
                </a:solidFill>
              </a:rPr>
              <a:t>and I am Nathalie Proulx and I am the Archivist for The Dance Archive in Special Collections and Archives at the University of Denver.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df30e478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df30e478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304800" algn="l" rtl="0">
              <a:lnSpc>
                <a:spcPct val="115000"/>
              </a:lnSpc>
              <a:spcBef>
                <a:spcPts val="0"/>
              </a:spcBef>
              <a:spcAft>
                <a:spcPts val="0"/>
              </a:spcAft>
              <a:buClr>
                <a:srgbClr val="6AA84F"/>
              </a:buClr>
              <a:buSzPts val="1200"/>
              <a:buChar char="○"/>
            </a:pPr>
            <a:r>
              <a:rPr lang="en" sz="1200">
                <a:solidFill>
                  <a:srgbClr val="6AA84F"/>
                </a:solidFill>
              </a:rPr>
              <a:t>We are here to talk today about our experienc</a:t>
            </a:r>
            <a:r>
              <a:rPr lang="en" sz="1200">
                <a:solidFill>
                  <a:srgbClr val="6AA84F"/>
                </a:solidFill>
                <a:highlight>
                  <a:srgbClr val="FFFFFF"/>
                </a:highlight>
              </a:rPr>
              <a:t>e of how under described or under processed collections inhibit their use for instruction and exhibit creation.</a:t>
            </a:r>
            <a:endParaRPr sz="1200">
              <a:solidFill>
                <a:srgbClr val="6AA84F"/>
              </a:solidFill>
              <a:highlight>
                <a:srgbClr val="FFFFFF"/>
              </a:highlight>
            </a:endParaRPr>
          </a:p>
          <a:p>
            <a:pPr marL="914400" lvl="1" indent="-304800" algn="l" rtl="0">
              <a:lnSpc>
                <a:spcPct val="115000"/>
              </a:lnSpc>
              <a:spcBef>
                <a:spcPts val="0"/>
              </a:spcBef>
              <a:spcAft>
                <a:spcPts val="0"/>
              </a:spcAft>
              <a:buClr>
                <a:srgbClr val="FF00FF"/>
              </a:buClr>
              <a:buSzPts val="1200"/>
              <a:buChar char="○"/>
            </a:pPr>
            <a:r>
              <a:rPr lang="en" sz="1200">
                <a:solidFill>
                  <a:srgbClr val="FF00FF"/>
                </a:solidFill>
              </a:rPr>
              <a:t>What do we mean by that? When we get requests for instruction sessions or are in the beginning stages of exhibit planning, we want to be able to provide the best experience for patrons that we can. But, We are often working with collections that have been minimally processed. This contributes to a lack of knowledge about our collections, which is embarrassing and not good service. </a:t>
            </a:r>
            <a:endParaRPr sz="1200">
              <a:solidFill>
                <a:srgbClr val="FF00FF"/>
              </a:solidFill>
            </a:endParaRPr>
          </a:p>
          <a:p>
            <a:pPr marL="914400" lvl="1" indent="-304800" algn="l" rtl="0">
              <a:lnSpc>
                <a:spcPct val="115000"/>
              </a:lnSpc>
              <a:spcBef>
                <a:spcPts val="0"/>
              </a:spcBef>
              <a:spcAft>
                <a:spcPts val="0"/>
              </a:spcAft>
              <a:buClr>
                <a:srgbClr val="6AA84F"/>
              </a:buClr>
              <a:buSzPts val="1200"/>
              <a:buChar char="○"/>
            </a:pPr>
            <a:r>
              <a:rPr lang="en" sz="1200">
                <a:solidFill>
                  <a:srgbClr val="6AA84F"/>
                </a:solidFill>
              </a:rPr>
              <a:t>Reprocessing your collections can seem overwhelming. Although time consuming and labor intensive, appraising your collections results in a greater knowledge of what you have. </a:t>
            </a:r>
            <a:endParaRPr sz="1200">
              <a:solidFill>
                <a:srgbClr val="6AA84F"/>
              </a:solidFill>
            </a:endParaRPr>
          </a:p>
          <a:p>
            <a:pPr marL="914400" lvl="1" indent="-304800" algn="l" rtl="0">
              <a:lnSpc>
                <a:spcPct val="115000"/>
              </a:lnSpc>
              <a:spcBef>
                <a:spcPts val="0"/>
              </a:spcBef>
              <a:spcAft>
                <a:spcPts val="0"/>
              </a:spcAft>
              <a:buClr>
                <a:srgbClr val="6AA84F"/>
              </a:buClr>
              <a:buSzPts val="1200"/>
              <a:buChar char="○"/>
            </a:pPr>
            <a:r>
              <a:rPr lang="en" sz="1200">
                <a:solidFill>
                  <a:srgbClr val="6AA84F"/>
                </a:solidFill>
              </a:rPr>
              <a:t>This seems obvious, we know, but we have experienced the shame of calling back boxes and being totally blindsided by what was in them. (by no fault of any of our lovely coworkers at the moment). We have had students find enough “oops” boxes that reworking some of our heavy use collections was necessary sooner rather than later.</a:t>
            </a:r>
            <a:endParaRPr sz="1200">
              <a:solidFill>
                <a:srgbClr val="6AA84F"/>
              </a:solidFill>
            </a:endParaRPr>
          </a:p>
          <a:p>
            <a:pPr marL="914400" lvl="1" indent="-304800" algn="l" rtl="0">
              <a:lnSpc>
                <a:spcPct val="115000"/>
              </a:lnSpc>
              <a:spcBef>
                <a:spcPts val="0"/>
              </a:spcBef>
              <a:spcAft>
                <a:spcPts val="0"/>
              </a:spcAft>
              <a:buClr>
                <a:srgbClr val="FF00FF"/>
              </a:buClr>
              <a:buSzPts val="1200"/>
              <a:buChar char="○"/>
            </a:pPr>
            <a:endParaRPr sz="1200">
              <a:solidFill>
                <a:srgbClr val="FF00FF"/>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df30e478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df30e478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FF00FF"/>
              </a:buClr>
              <a:buSzPts val="1200"/>
              <a:buChar char="●"/>
            </a:pPr>
            <a:r>
              <a:rPr lang="en" sz="1200">
                <a:solidFill>
                  <a:srgbClr val="FF00FF"/>
                </a:solidFill>
              </a:rPr>
              <a:t>To make this process less daunting, we looked back at our instruction requests. what are faculty asking to use?</a:t>
            </a:r>
            <a:endParaRPr sz="1200">
              <a:solidFill>
                <a:srgbClr val="FF00FF"/>
              </a:solidFill>
            </a:endParaRPr>
          </a:p>
          <a:p>
            <a:pPr marL="457200" lvl="0" indent="-304800" algn="l" rtl="0">
              <a:lnSpc>
                <a:spcPct val="115000"/>
              </a:lnSpc>
              <a:spcBef>
                <a:spcPts val="0"/>
              </a:spcBef>
              <a:spcAft>
                <a:spcPts val="0"/>
              </a:spcAft>
              <a:buClr>
                <a:srgbClr val="FF00FF"/>
              </a:buClr>
              <a:buSzPts val="1200"/>
              <a:buChar char="●"/>
            </a:pPr>
            <a:r>
              <a:rPr lang="en" sz="1200">
                <a:solidFill>
                  <a:srgbClr val="FF00FF"/>
                </a:solidFill>
              </a:rPr>
              <a:t>We have worked hard to develop close relationships with our faculty, and as a result we have several repeat courses that we help co-teach. </a:t>
            </a:r>
            <a:endParaRPr sz="1200">
              <a:solidFill>
                <a:srgbClr val="FF00FF"/>
              </a:solidFill>
            </a:endParaRPr>
          </a:p>
          <a:p>
            <a:pPr marL="457200" lvl="0" indent="-304800" algn="l" rtl="0">
              <a:lnSpc>
                <a:spcPct val="115000"/>
              </a:lnSpc>
              <a:spcBef>
                <a:spcPts val="0"/>
              </a:spcBef>
              <a:spcAft>
                <a:spcPts val="0"/>
              </a:spcAft>
              <a:buClr>
                <a:srgbClr val="FF00FF"/>
              </a:buClr>
              <a:buSzPts val="1200"/>
              <a:buChar char="●"/>
            </a:pPr>
            <a:r>
              <a:rPr lang="en" sz="1200">
                <a:solidFill>
                  <a:srgbClr val="FF00FF"/>
                </a:solidFill>
              </a:rPr>
              <a:t>One of our more regular “classes” has a final project which involves creating an exhibit about the student experience at DU. We have hosted this class for the last 3 years and will continue to host it in the future. With our upcoming exhibit on the history of Dance at DU our university collections were a natural place to start appraising </a:t>
            </a:r>
            <a:endParaRPr sz="1200">
              <a:solidFill>
                <a:srgbClr val="FF00FF"/>
              </a:solidFill>
            </a:endParaRPr>
          </a:p>
          <a:p>
            <a:pPr marL="457200" lvl="0" indent="-304800" algn="l" rtl="0">
              <a:lnSpc>
                <a:spcPct val="115000"/>
              </a:lnSpc>
              <a:spcBef>
                <a:spcPts val="0"/>
              </a:spcBef>
              <a:spcAft>
                <a:spcPts val="0"/>
              </a:spcAft>
              <a:buClr>
                <a:srgbClr val="FF00FF"/>
              </a:buClr>
              <a:buSzPts val="1200"/>
              <a:buChar char="●"/>
            </a:pPr>
            <a:r>
              <a:rPr lang="en" sz="1200">
                <a:solidFill>
                  <a:srgbClr val="FF00FF"/>
                </a:solidFill>
              </a:rPr>
              <a:t>We had our student employees create a master list of small university collections (1-3 boxes) that were lacking adequate description and metadata and started with those.</a:t>
            </a:r>
            <a:endParaRPr sz="1200">
              <a:solidFill>
                <a:srgbClr val="FF00FF"/>
              </a:solidFill>
            </a:endParaRPr>
          </a:p>
          <a:p>
            <a:pPr marL="457200" lvl="0" indent="-304800" algn="l" rtl="0">
              <a:lnSpc>
                <a:spcPct val="115000"/>
              </a:lnSpc>
              <a:spcBef>
                <a:spcPts val="0"/>
              </a:spcBef>
              <a:spcAft>
                <a:spcPts val="0"/>
              </a:spcAft>
              <a:buClr>
                <a:srgbClr val="6AA84F"/>
              </a:buClr>
              <a:buSzPts val="1200"/>
              <a:buChar char="●"/>
            </a:pPr>
            <a:r>
              <a:rPr lang="en" sz="1200">
                <a:solidFill>
                  <a:srgbClr val="6AA84F"/>
                </a:solidFill>
              </a:rPr>
              <a:t>We began calling back these collections and literally looking at “what’s in the box.” Sometimes what was physically in the box was not represented correctly in our collection management system, ArchiveSpace. These collections are then flagged to be reprocessed and pertinent information pulled for exhibits and instruction.</a:t>
            </a:r>
            <a:endParaRPr sz="1200">
              <a:solidFill>
                <a:srgbClr val="6AA84F"/>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5e05ccd62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5e05ccd62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93C47D"/>
              </a:buClr>
              <a:buSzPts val="1200"/>
              <a:buChar char="●"/>
            </a:pPr>
            <a:r>
              <a:rPr lang="en" sz="1200" dirty="0">
                <a:solidFill>
                  <a:srgbClr val="93C47D"/>
                </a:solidFill>
              </a:rPr>
              <a:t>Opening boxes works! We have been able to add more description resulting in  these collections becoming more discoverable to students and patrons. </a:t>
            </a:r>
            <a:endParaRPr sz="1200" dirty="0">
              <a:solidFill>
                <a:srgbClr val="93C47D"/>
              </a:solidFill>
            </a:endParaRPr>
          </a:p>
          <a:p>
            <a:pPr marL="914400" lvl="1" indent="-304800" algn="l" rtl="0">
              <a:lnSpc>
                <a:spcPct val="115000"/>
              </a:lnSpc>
              <a:spcBef>
                <a:spcPts val="0"/>
              </a:spcBef>
              <a:spcAft>
                <a:spcPts val="0"/>
              </a:spcAft>
              <a:buClr>
                <a:schemeClr val="dk1"/>
              </a:buClr>
              <a:buSzPts val="1200"/>
              <a:buChar char="○"/>
            </a:pPr>
            <a:r>
              <a:rPr lang="en" sz="1200" dirty="0">
                <a:solidFill>
                  <a:srgbClr val="FF00FF"/>
                </a:solidFill>
              </a:rPr>
              <a:t>Anecdotally, students that were using University Collections to complete research projects this past academic year, found collections that had been worked on during the 1-3 box project using basic search methods</a:t>
            </a:r>
            <a:endParaRPr sz="1200" dirty="0">
              <a:solidFill>
                <a:schemeClr val="dk1"/>
              </a:solidFill>
            </a:endParaRPr>
          </a:p>
          <a:p>
            <a:pPr marL="914400" lvl="1" indent="-304800" algn="l" rtl="0">
              <a:lnSpc>
                <a:spcPct val="115000"/>
              </a:lnSpc>
              <a:spcBef>
                <a:spcPts val="0"/>
              </a:spcBef>
              <a:spcAft>
                <a:spcPts val="0"/>
              </a:spcAft>
              <a:buClr>
                <a:srgbClr val="FF00FF"/>
              </a:buClr>
              <a:buSzPts val="1200"/>
              <a:buChar char="○"/>
            </a:pPr>
            <a:r>
              <a:rPr lang="en" sz="1200" dirty="0">
                <a:solidFill>
                  <a:srgbClr val="FF00FF"/>
                </a:solidFill>
              </a:rPr>
              <a:t>We are in the process of pulling official circulation data for our annual report and expect to see an increase in usage stats for these collections. </a:t>
            </a:r>
            <a:endParaRPr sz="1200" dirty="0">
              <a:solidFill>
                <a:srgbClr val="FF00FF"/>
              </a:solidFill>
            </a:endParaRPr>
          </a:p>
          <a:p>
            <a:pPr marL="914400" lvl="1" indent="-304800" algn="l" rtl="0">
              <a:lnSpc>
                <a:spcPct val="115000"/>
              </a:lnSpc>
              <a:spcBef>
                <a:spcPts val="0"/>
              </a:spcBef>
              <a:spcAft>
                <a:spcPts val="0"/>
              </a:spcAft>
              <a:buClr>
                <a:srgbClr val="FF00FF"/>
              </a:buClr>
              <a:buSzPts val="1200"/>
              <a:buChar char="○"/>
            </a:pPr>
            <a:r>
              <a:rPr lang="en" sz="1200" dirty="0">
                <a:solidFill>
                  <a:srgbClr val="93C47D"/>
                </a:solidFill>
              </a:rPr>
              <a:t>In exhibit preparation, greater description of our collections allows us to pull together research from multiple collections, even if tangentially related to the exhibit topic.</a:t>
            </a:r>
            <a:endParaRPr sz="1200" dirty="0">
              <a:solidFill>
                <a:srgbClr val="93C47D"/>
              </a:solidFill>
            </a:endParaRPr>
          </a:p>
          <a:p>
            <a:pPr marL="1371600" lvl="2" indent="-304800" algn="l" rtl="0">
              <a:lnSpc>
                <a:spcPct val="115000"/>
              </a:lnSpc>
              <a:spcBef>
                <a:spcPts val="0"/>
              </a:spcBef>
              <a:spcAft>
                <a:spcPts val="0"/>
              </a:spcAft>
              <a:buClr>
                <a:srgbClr val="93C47D"/>
              </a:buClr>
              <a:buSzPts val="1200"/>
              <a:buChar char="■"/>
            </a:pPr>
            <a:r>
              <a:rPr lang="en" sz="1200" dirty="0">
                <a:solidFill>
                  <a:srgbClr val="93C47D"/>
                </a:solidFill>
              </a:rPr>
              <a:t>An example of this is our exhibit on the University of Denver Dance Department. This content of this exhibit is being pulled from a large amount of collections from the department itself and individual papers of teachers, choreographers and dancers. Having better processed collections helps make the connections between these materials easier to find.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e05ccd62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e05ccd62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6AA84F"/>
              </a:buClr>
              <a:buSzPts val="1200"/>
              <a:buChar char="●"/>
            </a:pPr>
            <a:r>
              <a:rPr lang="en" sz="1200">
                <a:solidFill>
                  <a:srgbClr val="6AA84F"/>
                </a:solidFill>
              </a:rPr>
              <a:t>It is inevitable as we make more information available to students for their research that they will stumble onto things we’ve missed. Having several multi session classes with the same research area (in this case student life at DU) has helped us further isolate collections to reprocess. We know that most librarians are limited to one shot instruction sessions, but if you are using archives to teach take a look back and see if there are any common subjects you get requests for. </a:t>
            </a:r>
            <a:endParaRPr sz="1200">
              <a:solidFill>
                <a:srgbClr val="6AA84F"/>
              </a:solidFill>
            </a:endParaRPr>
          </a:p>
          <a:p>
            <a:pPr marL="457200" lvl="0" indent="-304800" algn="l" rtl="0">
              <a:lnSpc>
                <a:spcPct val="120000"/>
              </a:lnSpc>
              <a:spcBef>
                <a:spcPts val="0"/>
              </a:spcBef>
              <a:spcAft>
                <a:spcPts val="0"/>
              </a:spcAft>
              <a:buClr>
                <a:srgbClr val="FF00FF"/>
              </a:buClr>
              <a:buSzPts val="1200"/>
              <a:buChar char="●"/>
            </a:pPr>
            <a:r>
              <a:rPr lang="en" sz="1200">
                <a:solidFill>
                  <a:srgbClr val="FF00FF"/>
                </a:solidFill>
                <a:highlight>
                  <a:srgbClr val="FFFFFF"/>
                </a:highlight>
              </a:rPr>
              <a:t>Instruction sessions using university archives has made their “discoverability” a priority.  Over the years we have seen several of the same topics come up in student projects over and over. Our students are interested in topics like female students at DU, GreekLife at DU, Sports at DU etc… these classes have influenced  how we add box level description. We are making a conscious effort to incorporate subject headings that students have used as their search terms while working in the archives to make those collections more discoverable.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df30e478b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df30e478b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FF00FF"/>
              </a:buClr>
              <a:buSzPts val="1200"/>
              <a:buChar char="●"/>
            </a:pPr>
            <a:r>
              <a:rPr lang="en" sz="1200">
                <a:solidFill>
                  <a:srgbClr val="FF00FF"/>
                </a:solidFill>
              </a:rPr>
              <a:t>Opening your boxes benefits everyone. Assess your collections and call back those that haven’t been touched in years. Implement smaller projects to do a bit at a time.</a:t>
            </a:r>
            <a:endParaRPr sz="1200">
              <a:solidFill>
                <a:srgbClr val="FF00FF"/>
              </a:solidFill>
            </a:endParaRPr>
          </a:p>
          <a:p>
            <a:pPr marL="914400" lvl="1" indent="-304800" algn="l" rtl="0">
              <a:lnSpc>
                <a:spcPct val="115000"/>
              </a:lnSpc>
              <a:spcBef>
                <a:spcPts val="0"/>
              </a:spcBef>
              <a:spcAft>
                <a:spcPts val="0"/>
              </a:spcAft>
              <a:buClr>
                <a:srgbClr val="6AA84F"/>
              </a:buClr>
              <a:buSzPts val="1200"/>
              <a:buChar char="○"/>
            </a:pPr>
            <a:r>
              <a:rPr lang="en" sz="1200">
                <a:solidFill>
                  <a:srgbClr val="6AA84F"/>
                </a:solidFill>
              </a:rPr>
              <a:t>Students have better access to information and can do more in depth projects coming away from the instruction session with a deeper understanding of their topics. </a:t>
            </a:r>
            <a:endParaRPr sz="1200">
              <a:solidFill>
                <a:srgbClr val="6AA84F"/>
              </a:solidFill>
            </a:endParaRPr>
          </a:p>
          <a:p>
            <a:pPr marL="914400" lvl="1" indent="-304800" algn="l" rtl="0">
              <a:lnSpc>
                <a:spcPct val="115000"/>
              </a:lnSpc>
              <a:spcBef>
                <a:spcPts val="0"/>
              </a:spcBef>
              <a:spcAft>
                <a:spcPts val="0"/>
              </a:spcAft>
              <a:buClr>
                <a:srgbClr val="6AA84F"/>
              </a:buClr>
              <a:buSzPts val="1200"/>
              <a:buChar char="○"/>
            </a:pPr>
            <a:r>
              <a:rPr lang="en" sz="1200">
                <a:solidFill>
                  <a:srgbClr val="6AA84F"/>
                </a:solidFill>
              </a:rPr>
              <a:t>Faculty benefit because we are able to collaboratively design the instruction experience and better help them reach their goals</a:t>
            </a:r>
            <a:endParaRPr sz="1200">
              <a:solidFill>
                <a:srgbClr val="6AA84F"/>
              </a:solidFill>
            </a:endParaRPr>
          </a:p>
          <a:p>
            <a:pPr marL="914400" lvl="1" indent="-304800" algn="l" rtl="0">
              <a:lnSpc>
                <a:spcPct val="115000"/>
              </a:lnSpc>
              <a:spcBef>
                <a:spcPts val="0"/>
              </a:spcBef>
              <a:spcAft>
                <a:spcPts val="0"/>
              </a:spcAft>
              <a:buClr>
                <a:srgbClr val="6AA84F"/>
              </a:buClr>
              <a:buSzPts val="1200"/>
              <a:buChar char="○"/>
            </a:pPr>
            <a:r>
              <a:rPr lang="en" sz="1200">
                <a:solidFill>
                  <a:srgbClr val="6AA84F"/>
                </a:solidFill>
              </a:rPr>
              <a:t>Our department benefits because we have a better sense of what our patrons are using and what they want from us. </a:t>
            </a:r>
            <a:endParaRPr sz="1200">
              <a:solidFill>
                <a:srgbClr val="6AA84F"/>
              </a:solidFill>
            </a:endParaRPr>
          </a:p>
          <a:p>
            <a:pPr marL="914400" lvl="1" indent="-304800" algn="l" rtl="0">
              <a:lnSpc>
                <a:spcPct val="115000"/>
              </a:lnSpc>
              <a:spcBef>
                <a:spcPts val="0"/>
              </a:spcBef>
              <a:spcAft>
                <a:spcPts val="0"/>
              </a:spcAft>
              <a:buClr>
                <a:srgbClr val="6AA84F"/>
              </a:buClr>
              <a:buSzPts val="1200"/>
              <a:buChar char="○"/>
            </a:pPr>
            <a:r>
              <a:rPr lang="en" sz="1200">
                <a:solidFill>
                  <a:srgbClr val="6AA84F"/>
                </a:solidFill>
              </a:rPr>
              <a:t>We also benefit because we know what’s in our collection.</a:t>
            </a:r>
            <a:endParaRPr sz="1200">
              <a:solidFill>
                <a:srgbClr val="6AA84F"/>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df30e478b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df30e478b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6AA84F"/>
              </a:buClr>
              <a:buSzPts val="1200"/>
              <a:buChar char="●"/>
            </a:pPr>
            <a:r>
              <a:rPr lang="en" sz="1200">
                <a:solidFill>
                  <a:srgbClr val="6AA84F"/>
                </a:solidFill>
              </a:rPr>
              <a:t>Thanks for your time and go out and start exploring!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“What’s in the Box?”</a:t>
            </a:r>
            <a:endParaRPr/>
          </a:p>
        </p:txBody>
      </p:sp>
      <p:sp>
        <p:nvSpPr>
          <p:cNvPr id="63" name="Google Shape;63;p13"/>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Kristen Korfitzen</a:t>
            </a:r>
            <a:endParaRPr/>
          </a:p>
          <a:p>
            <a:pPr marL="0" lvl="0" indent="0" algn="ctr" rtl="0">
              <a:spcBef>
                <a:spcPts val="0"/>
              </a:spcBef>
              <a:spcAft>
                <a:spcPts val="0"/>
              </a:spcAft>
              <a:buNone/>
            </a:pPr>
            <a:r>
              <a:rPr lang="en"/>
              <a:t>Nathalie Proulx</a:t>
            </a:r>
            <a:endParaRPr/>
          </a:p>
          <a:p>
            <a:pPr marL="0" lvl="0" indent="0" algn="ctr" rtl="0">
              <a:spcBef>
                <a:spcPts val="0"/>
              </a:spcBef>
              <a:spcAft>
                <a:spcPts val="0"/>
              </a:spcAft>
              <a:buNone/>
            </a:pPr>
            <a:r>
              <a:rPr lang="en">
                <a:solidFill>
                  <a:srgbClr val="999999"/>
                </a:solidFill>
              </a:rPr>
              <a:t>University of Denver</a:t>
            </a:r>
            <a:endParaRPr>
              <a:solidFill>
                <a:srgbClr val="99999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What’s the Problem?</a:t>
            </a:r>
            <a:endParaRPr/>
          </a:p>
        </p:txBody>
      </p:sp>
      <p:sp>
        <p:nvSpPr>
          <p:cNvPr id="69" name="Google Shape;69;p1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3000" b="1">
              <a:solidFill>
                <a:srgbClr val="000000"/>
              </a:solidFill>
              <a:highlight>
                <a:srgbClr val="FFFFFF"/>
              </a:highlight>
              <a:latin typeface="Arial"/>
              <a:ea typeface="Arial"/>
              <a:cs typeface="Arial"/>
              <a:sym typeface="Arial"/>
            </a:endParaRPr>
          </a:p>
          <a:p>
            <a:pPr marL="0" lvl="0" indent="0" algn="ctr" rtl="0">
              <a:spcBef>
                <a:spcPts val="0"/>
              </a:spcBef>
              <a:spcAft>
                <a:spcPts val="0"/>
              </a:spcAft>
              <a:buNone/>
            </a:pPr>
            <a:r>
              <a:rPr lang="en" sz="3000" b="1">
                <a:solidFill>
                  <a:srgbClr val="000000"/>
                </a:solidFill>
                <a:highlight>
                  <a:srgbClr val="FFFFFF"/>
                </a:highlight>
                <a:latin typeface="Arial"/>
                <a:ea typeface="Arial"/>
                <a:cs typeface="Arial"/>
                <a:sym typeface="Arial"/>
              </a:rPr>
              <a:t>Under described or under processed collections inhibit their use for instruction and exhibit creation</a:t>
            </a:r>
            <a:endParaRPr sz="3000" b="1">
              <a:solidFill>
                <a:srgbClr val="000000"/>
              </a:solidFill>
              <a:highlight>
                <a:srgbClr val="FFFFFF"/>
              </a:highlight>
              <a:latin typeface="Arial"/>
              <a:ea typeface="Arial"/>
              <a:cs typeface="Arial"/>
              <a:sym typeface="Arial"/>
            </a:endParaRPr>
          </a:p>
          <a:p>
            <a:pPr marL="914400" lvl="0" indent="0" algn="l" rtl="0">
              <a:spcBef>
                <a:spcPts val="0"/>
              </a:spcBef>
              <a:spcAft>
                <a:spcPts val="0"/>
              </a:spcAft>
              <a:buNone/>
            </a:pPr>
            <a:endParaRPr sz="1200">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5"/>
          <p:cNvPicPr preferRelativeResize="0"/>
          <p:nvPr/>
        </p:nvPicPr>
        <p:blipFill rotWithShape="1">
          <a:blip r:embed="rId3">
            <a:alphaModFix/>
          </a:blip>
          <a:srcRect l="1780" t="1339" r="-1779" b="-1340"/>
          <a:stretch/>
        </p:blipFill>
        <p:spPr>
          <a:xfrm>
            <a:off x="0" y="-552888"/>
            <a:ext cx="9389146" cy="6249277"/>
          </a:xfrm>
          <a:prstGeom prst="rect">
            <a:avLst/>
          </a:prstGeom>
          <a:noFill/>
          <a:ln>
            <a:noFill/>
          </a:ln>
        </p:spPr>
      </p:pic>
      <p:sp>
        <p:nvSpPr>
          <p:cNvPr id="75" name="Google Shape;75;p15"/>
          <p:cNvSpPr txBox="1"/>
          <p:nvPr/>
        </p:nvSpPr>
        <p:spPr>
          <a:xfrm>
            <a:off x="393405" y="104005"/>
            <a:ext cx="5188688" cy="1257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2400" dirty="0">
                <a:solidFill>
                  <a:srgbClr val="FFFFFF"/>
                </a:solidFill>
                <a:latin typeface="Economica"/>
                <a:ea typeface="Economica"/>
                <a:cs typeface="Economica"/>
                <a:sym typeface="Economica"/>
              </a:rPr>
              <a:t>The connection between instruction, exhibits, </a:t>
            </a:r>
            <a:r>
              <a:rPr lang="en" sz="2400" dirty="0" smtClean="0">
                <a:solidFill>
                  <a:srgbClr val="FFFFFF"/>
                </a:solidFill>
                <a:latin typeface="Economica"/>
                <a:ea typeface="Economica"/>
                <a:cs typeface="Economica"/>
                <a:sym typeface="Economica"/>
              </a:rPr>
              <a:t>and</a:t>
            </a:r>
            <a:r>
              <a:rPr lang="en-US" sz="2400" dirty="0" smtClean="0">
                <a:solidFill>
                  <a:srgbClr val="FFFFFF"/>
                </a:solidFill>
                <a:latin typeface="Economica"/>
                <a:ea typeface="Economica"/>
                <a:cs typeface="Economica"/>
                <a:sym typeface="Economica"/>
              </a:rPr>
              <a:t> </a:t>
            </a:r>
            <a:r>
              <a:rPr lang="en" sz="2400" dirty="0" smtClean="0">
                <a:solidFill>
                  <a:srgbClr val="FFFFFF"/>
                </a:solidFill>
                <a:latin typeface="Economica"/>
                <a:ea typeface="Economica"/>
                <a:cs typeface="Economica"/>
                <a:sym typeface="Economica"/>
              </a:rPr>
              <a:t>processing </a:t>
            </a:r>
            <a:r>
              <a:rPr lang="en" sz="2400" dirty="0">
                <a:solidFill>
                  <a:srgbClr val="FFFFFF"/>
                </a:solidFill>
                <a:latin typeface="Economica"/>
                <a:ea typeface="Economica"/>
                <a:cs typeface="Economica"/>
                <a:sym typeface="Economica"/>
              </a:rPr>
              <a:t>collections </a:t>
            </a:r>
            <a:endParaRPr sz="2400" dirty="0">
              <a:solidFill>
                <a:srgbClr val="FFFFFF"/>
              </a:solidFill>
              <a:latin typeface="Economica"/>
              <a:ea typeface="Economica"/>
              <a:cs typeface="Economica"/>
              <a:sym typeface="Economic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a:off x="-120525" y="0"/>
            <a:ext cx="9264525" cy="5950791"/>
          </a:xfrm>
          <a:prstGeom prst="rect">
            <a:avLst/>
          </a:prstGeom>
          <a:noFill/>
          <a:ln>
            <a:noFill/>
          </a:ln>
        </p:spPr>
      </p:pic>
      <p:sp>
        <p:nvSpPr>
          <p:cNvPr id="81" name="Google Shape;81;p16"/>
          <p:cNvSpPr txBox="1"/>
          <p:nvPr/>
        </p:nvSpPr>
        <p:spPr>
          <a:xfrm>
            <a:off x="-74419" y="0"/>
            <a:ext cx="4586156" cy="42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dirty="0">
                <a:latin typeface="Economica"/>
                <a:ea typeface="Economica"/>
                <a:cs typeface="Economica"/>
                <a:sym typeface="Economica"/>
              </a:rPr>
              <a:t>@</a:t>
            </a:r>
            <a:r>
              <a:rPr lang="en" sz="3200" dirty="0" err="1">
                <a:latin typeface="Economica"/>
                <a:ea typeface="Economica"/>
                <a:cs typeface="Economica"/>
                <a:sym typeface="Economica"/>
              </a:rPr>
              <a:t>duspecialcollections</a:t>
            </a:r>
            <a:endParaRPr sz="3200" dirty="0">
              <a:latin typeface="Economica"/>
              <a:ea typeface="Economica"/>
              <a:cs typeface="Economica"/>
              <a:sym typeface="Economic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7"/>
          <p:cNvPicPr preferRelativeResize="0"/>
          <p:nvPr/>
        </p:nvPicPr>
        <p:blipFill>
          <a:blip r:embed="rId3">
            <a:alphaModFix/>
          </a:blip>
          <a:stretch>
            <a:fillRect/>
          </a:stretch>
        </p:blipFill>
        <p:spPr>
          <a:xfrm>
            <a:off x="854375" y="152400"/>
            <a:ext cx="7141405" cy="4838697"/>
          </a:xfrm>
          <a:prstGeom prst="rect">
            <a:avLst/>
          </a:prstGeom>
          <a:noFill/>
          <a:ln>
            <a:noFill/>
          </a:ln>
        </p:spPr>
      </p:pic>
      <p:cxnSp>
        <p:nvCxnSpPr>
          <p:cNvPr id="87" name="Google Shape;87;p17"/>
          <p:cNvCxnSpPr/>
          <p:nvPr/>
        </p:nvCxnSpPr>
        <p:spPr>
          <a:xfrm rot="10800000">
            <a:off x="4412250" y="305675"/>
            <a:ext cx="1752300" cy="421800"/>
          </a:xfrm>
          <a:prstGeom prst="straightConnector1">
            <a:avLst/>
          </a:prstGeom>
          <a:noFill/>
          <a:ln w="28575" cap="flat" cmpd="sng">
            <a:solidFill>
              <a:schemeClr val="dk2"/>
            </a:solidFill>
            <a:prstDash val="solid"/>
            <a:round/>
            <a:headEnd type="none" w="med" len="med"/>
            <a:tailEnd type="triangle" w="med" len="med"/>
          </a:ln>
        </p:spPr>
      </p:cxnSp>
      <p:sp>
        <p:nvSpPr>
          <p:cNvPr id="88" name="Google Shape;88;p17"/>
          <p:cNvSpPr txBox="1"/>
          <p:nvPr/>
        </p:nvSpPr>
        <p:spPr>
          <a:xfrm>
            <a:off x="5551925" y="599850"/>
            <a:ext cx="2284500" cy="63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1155CC"/>
                </a:solidFill>
                <a:latin typeface="Economica"/>
                <a:ea typeface="Economica"/>
                <a:cs typeface="Economica"/>
                <a:sym typeface="Economica"/>
              </a:rPr>
              <a:t>Reflective Title</a:t>
            </a:r>
            <a:endParaRPr sz="2400">
              <a:solidFill>
                <a:srgbClr val="1155CC"/>
              </a:solidFill>
              <a:latin typeface="Economica"/>
              <a:ea typeface="Economica"/>
              <a:cs typeface="Economica"/>
              <a:sym typeface="Economica"/>
            </a:endParaRPr>
          </a:p>
        </p:txBody>
      </p:sp>
      <p:cxnSp>
        <p:nvCxnSpPr>
          <p:cNvPr id="89" name="Google Shape;89;p17"/>
          <p:cNvCxnSpPr/>
          <p:nvPr/>
        </p:nvCxnSpPr>
        <p:spPr>
          <a:xfrm rot="10800000">
            <a:off x="4109750" y="3114200"/>
            <a:ext cx="1531500" cy="25500"/>
          </a:xfrm>
          <a:prstGeom prst="straightConnector1">
            <a:avLst/>
          </a:prstGeom>
          <a:noFill/>
          <a:ln w="28575" cap="flat" cmpd="sng">
            <a:solidFill>
              <a:schemeClr val="dk2"/>
            </a:solidFill>
            <a:prstDash val="solid"/>
            <a:round/>
            <a:headEnd type="none" w="med" len="med"/>
            <a:tailEnd type="triangle" w="med" len="med"/>
          </a:ln>
        </p:spPr>
      </p:cxnSp>
      <p:sp>
        <p:nvSpPr>
          <p:cNvPr id="90" name="Google Shape;90;p17"/>
          <p:cNvSpPr txBox="1"/>
          <p:nvPr/>
        </p:nvSpPr>
        <p:spPr>
          <a:xfrm>
            <a:off x="5756075" y="2717901"/>
            <a:ext cx="1876200" cy="42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1155CC"/>
                </a:solidFill>
                <a:latin typeface="Economica"/>
                <a:ea typeface="Economica"/>
                <a:cs typeface="Economica"/>
                <a:sym typeface="Economica"/>
              </a:rPr>
              <a:t>Subjects Added</a:t>
            </a:r>
            <a:endParaRPr sz="2400" dirty="0">
              <a:solidFill>
                <a:srgbClr val="1155CC"/>
              </a:solidFill>
              <a:latin typeface="Economica"/>
              <a:ea typeface="Economica"/>
              <a:cs typeface="Economica"/>
              <a:sym typeface="Economica"/>
            </a:endParaRPr>
          </a:p>
        </p:txBody>
      </p:sp>
      <p:cxnSp>
        <p:nvCxnSpPr>
          <p:cNvPr id="91" name="Google Shape;91;p17"/>
          <p:cNvCxnSpPr/>
          <p:nvPr/>
        </p:nvCxnSpPr>
        <p:spPr>
          <a:xfrm flipH="1">
            <a:off x="6515532" y="4109700"/>
            <a:ext cx="1225200" cy="382800"/>
          </a:xfrm>
          <a:prstGeom prst="straightConnector1">
            <a:avLst/>
          </a:prstGeom>
          <a:noFill/>
          <a:ln w="28575" cap="flat" cmpd="sng">
            <a:solidFill>
              <a:schemeClr val="dk2"/>
            </a:solidFill>
            <a:prstDash val="solid"/>
            <a:round/>
            <a:headEnd type="none" w="med" len="med"/>
            <a:tailEnd type="triangle" w="med" len="med"/>
          </a:ln>
        </p:spPr>
      </p:cxnSp>
      <p:sp>
        <p:nvSpPr>
          <p:cNvPr id="92" name="Google Shape;92;p17"/>
          <p:cNvSpPr txBox="1"/>
          <p:nvPr/>
        </p:nvSpPr>
        <p:spPr>
          <a:xfrm>
            <a:off x="7632275" y="3644056"/>
            <a:ext cx="1618051" cy="86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1155CC"/>
                </a:solidFill>
                <a:latin typeface="Economica"/>
                <a:ea typeface="Economica"/>
                <a:cs typeface="Economica"/>
                <a:sym typeface="Economica"/>
              </a:rPr>
              <a:t>Abstract Enhanced</a:t>
            </a:r>
            <a:endParaRPr dirty="0">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body" idx="1"/>
          </p:nvPr>
        </p:nvSpPr>
        <p:spPr>
          <a:xfrm>
            <a:off x="5347800" y="256100"/>
            <a:ext cx="3484500" cy="4323000"/>
          </a:xfrm>
          <a:prstGeom prst="rect">
            <a:avLst/>
          </a:prstGeom>
        </p:spPr>
        <p:txBody>
          <a:bodyPr spcFirstLastPara="1" wrap="square" lIns="91425" tIns="91425" rIns="91425" bIns="91425" anchor="t" anchorCtr="0">
            <a:noAutofit/>
          </a:bodyPr>
          <a:lstStyle/>
          <a:p>
            <a:pPr marL="0" lvl="0" indent="0" algn="ctr" rtl="0">
              <a:lnSpc>
                <a:spcPct val="120000"/>
              </a:lnSpc>
              <a:spcBef>
                <a:spcPts val="0"/>
              </a:spcBef>
              <a:spcAft>
                <a:spcPts val="0"/>
              </a:spcAft>
              <a:buNone/>
            </a:pPr>
            <a:r>
              <a:rPr lang="en" sz="4800">
                <a:latin typeface="Economica"/>
                <a:ea typeface="Economica"/>
                <a:cs typeface="Economica"/>
                <a:sym typeface="Economica"/>
              </a:rPr>
              <a:t>Who Benefits?</a:t>
            </a:r>
            <a:endParaRPr sz="4800">
              <a:latin typeface="Economica"/>
              <a:ea typeface="Economica"/>
              <a:cs typeface="Economica"/>
              <a:sym typeface="Economica"/>
            </a:endParaRPr>
          </a:p>
          <a:p>
            <a:pPr marL="0" lvl="0" indent="0" algn="ctr" rtl="0">
              <a:lnSpc>
                <a:spcPct val="120000"/>
              </a:lnSpc>
              <a:spcBef>
                <a:spcPts val="0"/>
              </a:spcBef>
              <a:spcAft>
                <a:spcPts val="0"/>
              </a:spcAft>
              <a:buNone/>
            </a:pPr>
            <a:endParaRPr sz="3000">
              <a:latin typeface="Arial"/>
              <a:ea typeface="Arial"/>
              <a:cs typeface="Arial"/>
              <a:sym typeface="Arial"/>
            </a:endParaRPr>
          </a:p>
          <a:p>
            <a:pPr marL="0" lvl="0" indent="0" algn="ctr" rtl="0">
              <a:lnSpc>
                <a:spcPct val="120000"/>
              </a:lnSpc>
              <a:spcBef>
                <a:spcPts val="0"/>
              </a:spcBef>
              <a:spcAft>
                <a:spcPts val="0"/>
              </a:spcAft>
              <a:buNone/>
            </a:pPr>
            <a:r>
              <a:rPr lang="en" sz="3000">
                <a:latin typeface="Arial"/>
                <a:ea typeface="Arial"/>
                <a:cs typeface="Arial"/>
                <a:sym typeface="Arial"/>
              </a:rPr>
              <a:t>Students</a:t>
            </a:r>
            <a:endParaRPr sz="3000">
              <a:latin typeface="Arial"/>
              <a:ea typeface="Arial"/>
              <a:cs typeface="Arial"/>
              <a:sym typeface="Arial"/>
            </a:endParaRPr>
          </a:p>
          <a:p>
            <a:pPr marL="0" lvl="0" indent="0" algn="ctr" rtl="0">
              <a:lnSpc>
                <a:spcPct val="120000"/>
              </a:lnSpc>
              <a:spcBef>
                <a:spcPts val="0"/>
              </a:spcBef>
              <a:spcAft>
                <a:spcPts val="0"/>
              </a:spcAft>
              <a:buNone/>
            </a:pPr>
            <a:r>
              <a:rPr lang="en" sz="3000">
                <a:latin typeface="Arial"/>
                <a:ea typeface="Arial"/>
                <a:cs typeface="Arial"/>
                <a:sym typeface="Arial"/>
              </a:rPr>
              <a:t>Faculty</a:t>
            </a:r>
            <a:endParaRPr sz="3000">
              <a:latin typeface="Arial"/>
              <a:ea typeface="Arial"/>
              <a:cs typeface="Arial"/>
              <a:sym typeface="Arial"/>
            </a:endParaRPr>
          </a:p>
          <a:p>
            <a:pPr marL="0" lvl="0" indent="0" algn="ctr" rtl="0">
              <a:lnSpc>
                <a:spcPct val="120000"/>
              </a:lnSpc>
              <a:spcBef>
                <a:spcPts val="0"/>
              </a:spcBef>
              <a:spcAft>
                <a:spcPts val="0"/>
              </a:spcAft>
              <a:buNone/>
            </a:pPr>
            <a:r>
              <a:rPr lang="en" sz="3000">
                <a:latin typeface="Arial"/>
                <a:ea typeface="Arial"/>
                <a:cs typeface="Arial"/>
                <a:sym typeface="Arial"/>
              </a:rPr>
              <a:t>Your Department!</a:t>
            </a:r>
            <a:endParaRPr sz="3000">
              <a:latin typeface="Arial"/>
              <a:ea typeface="Arial"/>
              <a:cs typeface="Arial"/>
              <a:sym typeface="Arial"/>
            </a:endParaRPr>
          </a:p>
        </p:txBody>
      </p:sp>
      <p:pic>
        <p:nvPicPr>
          <p:cNvPr id="98" name="Google Shape;98;p18"/>
          <p:cNvPicPr preferRelativeResize="0"/>
          <p:nvPr/>
        </p:nvPicPr>
        <p:blipFill>
          <a:blip r:embed="rId3">
            <a:alphaModFix/>
          </a:blip>
          <a:stretch>
            <a:fillRect/>
          </a:stretch>
        </p:blipFill>
        <p:spPr>
          <a:xfrm>
            <a:off x="12" y="0"/>
            <a:ext cx="5123526"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11700" y="79797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t>Thank You</a:t>
            </a:r>
            <a:endParaRPr sz="6000"/>
          </a:p>
        </p:txBody>
      </p:sp>
      <p:sp>
        <p:nvSpPr>
          <p:cNvPr id="104" name="Google Shape;104;p19"/>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ctr" rtl="0">
              <a:spcBef>
                <a:spcPts val="0"/>
              </a:spcBef>
              <a:spcAft>
                <a:spcPts val="0"/>
              </a:spcAft>
              <a:buNone/>
            </a:pPr>
            <a:endParaRPr sz="3000" dirty="0">
              <a:latin typeface="Arial" charset="0"/>
              <a:ea typeface="Arial" charset="0"/>
              <a:cs typeface="Arial" charset="0"/>
            </a:endParaRPr>
          </a:p>
          <a:p>
            <a:pPr marL="0" lvl="0" indent="0" algn="ctr" rtl="0">
              <a:spcBef>
                <a:spcPts val="0"/>
              </a:spcBef>
              <a:spcAft>
                <a:spcPts val="0"/>
              </a:spcAft>
              <a:buNone/>
            </a:pPr>
            <a:endParaRPr lang="en-US" sz="3000" b="1" dirty="0" smtClean="0">
              <a:latin typeface="Arial" charset="0"/>
              <a:ea typeface="Arial" charset="0"/>
              <a:cs typeface="Arial" charset="0"/>
            </a:endParaRPr>
          </a:p>
          <a:p>
            <a:pPr marL="0" lvl="0" indent="0" algn="ctr" rtl="0">
              <a:spcBef>
                <a:spcPts val="0"/>
              </a:spcBef>
              <a:spcAft>
                <a:spcPts val="0"/>
              </a:spcAft>
              <a:buNone/>
            </a:pPr>
            <a:r>
              <a:rPr lang="en" sz="3000" b="1" smtClean="0">
                <a:latin typeface="Arial" charset="0"/>
                <a:ea typeface="Arial" charset="0"/>
                <a:cs typeface="Arial" charset="0"/>
              </a:rPr>
              <a:t>Follow </a:t>
            </a:r>
            <a:r>
              <a:rPr lang="en" sz="3000" b="1" dirty="0">
                <a:latin typeface="Arial" charset="0"/>
                <a:ea typeface="Arial" charset="0"/>
                <a:cs typeface="Arial" charset="0"/>
              </a:rPr>
              <a:t>us on </a:t>
            </a:r>
            <a:r>
              <a:rPr lang="en" sz="3000" b="1">
                <a:latin typeface="Arial" charset="0"/>
                <a:ea typeface="Arial" charset="0"/>
                <a:cs typeface="Arial" charset="0"/>
              </a:rPr>
              <a:t>Instagram</a:t>
            </a:r>
            <a:r>
              <a:rPr lang="en" sz="3000" b="1" smtClean="0">
                <a:latin typeface="Arial" charset="0"/>
                <a:ea typeface="Arial" charset="0"/>
                <a:cs typeface="Arial" charset="0"/>
              </a:rPr>
              <a:t>!</a:t>
            </a:r>
            <a:endParaRPr sz="3000" dirty="0">
              <a:latin typeface="Arial" charset="0"/>
              <a:ea typeface="Arial" charset="0"/>
              <a:cs typeface="Arial" charset="0"/>
            </a:endParaRPr>
          </a:p>
          <a:p>
            <a:pPr marL="0" lvl="0" indent="0" algn="ctr" rtl="0">
              <a:spcBef>
                <a:spcPts val="0"/>
              </a:spcBef>
              <a:spcAft>
                <a:spcPts val="0"/>
              </a:spcAft>
              <a:buNone/>
            </a:pPr>
            <a:r>
              <a:rPr lang="en" sz="2800" dirty="0">
                <a:latin typeface="Arial" charset="0"/>
                <a:ea typeface="Arial" charset="0"/>
                <a:cs typeface="Arial" charset="0"/>
              </a:rPr>
              <a:t>@</a:t>
            </a:r>
            <a:r>
              <a:rPr lang="en" sz="2800" dirty="0" err="1">
                <a:latin typeface="Arial" charset="0"/>
                <a:ea typeface="Arial" charset="0"/>
                <a:cs typeface="Arial" charset="0"/>
              </a:rPr>
              <a:t>duspecialcollections</a:t>
            </a:r>
            <a:endParaRPr sz="2800" dirty="0">
              <a:latin typeface="Arial" charset="0"/>
              <a:ea typeface="Arial" charset="0"/>
              <a:cs typeface="Arial" charset="0"/>
            </a:endParaRPr>
          </a:p>
          <a:p>
            <a:pPr marL="0" lvl="0" indent="0" algn="ctr" rtl="0">
              <a:spcBef>
                <a:spcPts val="0"/>
              </a:spcBef>
              <a:spcAft>
                <a:spcPts val="0"/>
              </a:spcAft>
              <a:buNone/>
            </a:pPr>
            <a:r>
              <a:rPr lang="en" sz="2800" dirty="0">
                <a:latin typeface="Arial" charset="0"/>
                <a:ea typeface="Arial" charset="0"/>
                <a:cs typeface="Arial" charset="0"/>
              </a:rPr>
              <a:t>@</a:t>
            </a:r>
            <a:r>
              <a:rPr lang="en" sz="2800" dirty="0" err="1">
                <a:latin typeface="Arial" charset="0"/>
                <a:ea typeface="Arial" charset="0"/>
                <a:cs typeface="Arial" charset="0"/>
              </a:rPr>
              <a:t>dancearchivedu</a:t>
            </a:r>
            <a:endParaRPr sz="2800" dirty="0">
              <a:latin typeface="Arial" charset="0"/>
              <a:ea typeface="Arial" charset="0"/>
              <a:cs typeface="Arial" charset="0"/>
            </a:endParaRPr>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980</Words>
  <Application>Microsoft Office PowerPoint</Application>
  <PresentationFormat>On-screen Show (16:9)</PresentationFormat>
  <Paragraphs>48</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Economica</vt:lpstr>
      <vt:lpstr>Open Sans</vt:lpstr>
      <vt:lpstr>Luxe</vt:lpstr>
      <vt:lpstr>“What’s in the Box?”</vt:lpstr>
      <vt:lpstr>What’s the Problem?</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in the Box?”</dc:title>
  <cp:lastModifiedBy>Kari Smith</cp:lastModifiedBy>
  <cp:revision>4</cp:revision>
  <dcterms:modified xsi:type="dcterms:W3CDTF">2019-08-02T15:25:06Z</dcterms:modified>
</cp:coreProperties>
</file>