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777" r:id="rId3"/>
    <p:sldId id="969" r:id="rId4"/>
    <p:sldId id="984" r:id="rId5"/>
    <p:sldId id="825" r:id="rId6"/>
    <p:sldId id="985" r:id="rId7"/>
    <p:sldId id="986" r:id="rId8"/>
    <p:sldId id="827" r:id="rId9"/>
    <p:sldId id="924" r:id="rId10"/>
    <p:sldId id="935" r:id="rId11"/>
    <p:sldId id="937" r:id="rId12"/>
    <p:sldId id="943" r:id="rId13"/>
    <p:sldId id="947" r:id="rId14"/>
    <p:sldId id="948" r:id="rId15"/>
    <p:sldId id="999" r:id="rId16"/>
    <p:sldId id="952" r:id="rId17"/>
    <p:sldId id="953" r:id="rId18"/>
    <p:sldId id="959" r:id="rId19"/>
    <p:sldId id="955" r:id="rId20"/>
    <p:sldId id="960" r:id="rId21"/>
    <p:sldId id="961" r:id="rId22"/>
    <p:sldId id="962" r:id="rId23"/>
    <p:sldId id="963" r:id="rId24"/>
    <p:sldId id="964" r:id="rId25"/>
    <p:sldId id="967" r:id="rId26"/>
    <p:sldId id="968" r:id="rId27"/>
    <p:sldId id="1000" r:id="rId28"/>
    <p:sldId id="979" r:id="rId29"/>
    <p:sldId id="980" r:id="rId30"/>
    <p:sldId id="997" r:id="rId31"/>
    <p:sldId id="981" r:id="rId32"/>
    <p:sldId id="10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60288B-B908-45EC-8A98-638E9C3F38DB}">
          <p14:sldIdLst>
            <p14:sldId id="256"/>
            <p14:sldId id="777"/>
            <p14:sldId id="969"/>
            <p14:sldId id="984"/>
            <p14:sldId id="825"/>
            <p14:sldId id="985"/>
            <p14:sldId id="986"/>
            <p14:sldId id="827"/>
            <p14:sldId id="924"/>
            <p14:sldId id="935"/>
            <p14:sldId id="937"/>
            <p14:sldId id="943"/>
            <p14:sldId id="947"/>
            <p14:sldId id="948"/>
            <p14:sldId id="999"/>
            <p14:sldId id="952"/>
            <p14:sldId id="953"/>
            <p14:sldId id="959"/>
            <p14:sldId id="955"/>
            <p14:sldId id="960"/>
            <p14:sldId id="961"/>
            <p14:sldId id="962"/>
            <p14:sldId id="963"/>
            <p14:sldId id="964"/>
            <p14:sldId id="967"/>
            <p14:sldId id="968"/>
            <p14:sldId id="1000"/>
            <p14:sldId id="979"/>
            <p14:sldId id="980"/>
            <p14:sldId id="997"/>
            <p14:sldId id="981"/>
            <p14:sldId id="1001"/>
          </p14:sldIdLst>
        </p14:section>
        <p14:section name="Untitled Section" id="{A37F92F8-E84C-4A3A-BFFD-56291024E7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3" autoAdjust="0"/>
    <p:restoredTop sz="86355" autoAdjust="0"/>
  </p:normalViewPr>
  <p:slideViewPr>
    <p:cSldViewPr snapToGrid="0">
      <p:cViewPr varScale="1">
        <p:scale>
          <a:sx n="76" d="100"/>
          <a:sy n="76" d="100"/>
        </p:scale>
        <p:origin x="1302" y="54"/>
      </p:cViewPr>
      <p:guideLst/>
    </p:cSldViewPr>
  </p:slideViewPr>
  <p:outlineViewPr>
    <p:cViewPr>
      <p:scale>
        <a:sx n="33" d="100"/>
        <a:sy n="33" d="100"/>
      </p:scale>
      <p:origin x="0" y="-27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DF671-F036-45AB-8789-20F9AB463405}" type="datetimeFigureOut">
              <a:rPr lang="en-US" smtClean="0"/>
              <a:t>8/3/2020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B9416-8755-4255-80EB-791F36844415}" type="slidenum">
              <a:rPr lang="en-US" smtClean="0"/>
              <a:t>‹#›</a:t>
            </a:fld>
            <a:endParaRPr lang="en-US"/>
          </a:p>
        </p:txBody>
      </p:sp>
    </p:spTree>
    <p:extLst>
      <p:ext uri="{BB962C8B-B14F-4D97-AF65-F5344CB8AC3E}">
        <p14:creationId xmlns:p14="http://schemas.microsoft.com/office/powerpoint/2010/main" val="154288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B9416-8755-4255-80EB-791F36844415}" type="slidenum">
              <a:rPr lang="en-US" smtClean="0"/>
              <a:t>1</a:t>
            </a:fld>
            <a:endParaRPr lang="en-US"/>
          </a:p>
        </p:txBody>
      </p:sp>
    </p:spTree>
    <p:extLst>
      <p:ext uri="{BB962C8B-B14F-4D97-AF65-F5344CB8AC3E}">
        <p14:creationId xmlns:p14="http://schemas.microsoft.com/office/powerpoint/2010/main" val="210708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B9416-8755-4255-80EB-791F36844415}" type="slidenum">
              <a:rPr lang="en-US" smtClean="0"/>
              <a:t>32</a:t>
            </a:fld>
            <a:endParaRPr lang="en-US"/>
          </a:p>
        </p:txBody>
      </p:sp>
    </p:spTree>
    <p:extLst>
      <p:ext uri="{BB962C8B-B14F-4D97-AF65-F5344CB8AC3E}">
        <p14:creationId xmlns:p14="http://schemas.microsoft.com/office/powerpoint/2010/main" val="57665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0AF14E-58B4-4652-BDDD-C569D55E8609}"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B105B-19CD-4FE4-BD18-8898727B3D77}" type="slidenum">
              <a:rPr lang="en-US" smtClean="0"/>
              <a:t>‹#›</a:t>
            </a:fld>
            <a:endParaRPr lang="en-US"/>
          </a:p>
        </p:txBody>
      </p:sp>
    </p:spTree>
    <p:extLst>
      <p:ext uri="{BB962C8B-B14F-4D97-AF65-F5344CB8AC3E}">
        <p14:creationId xmlns:p14="http://schemas.microsoft.com/office/powerpoint/2010/main" val="33716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AF14E-58B4-4652-BDDD-C569D55E8609}"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B105B-19CD-4FE4-BD18-8898727B3D77}" type="slidenum">
              <a:rPr lang="en-US" smtClean="0"/>
              <a:t>‹#›</a:t>
            </a:fld>
            <a:endParaRPr lang="en-US"/>
          </a:p>
        </p:txBody>
      </p:sp>
    </p:spTree>
    <p:extLst>
      <p:ext uri="{BB962C8B-B14F-4D97-AF65-F5344CB8AC3E}">
        <p14:creationId xmlns:p14="http://schemas.microsoft.com/office/powerpoint/2010/main" val="231505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AF14E-58B4-4652-BDDD-C569D55E8609}"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B105B-19CD-4FE4-BD18-8898727B3D77}" type="slidenum">
              <a:rPr lang="en-US" smtClean="0"/>
              <a:t>‹#›</a:t>
            </a:fld>
            <a:endParaRPr lang="en-US"/>
          </a:p>
        </p:txBody>
      </p:sp>
    </p:spTree>
    <p:extLst>
      <p:ext uri="{BB962C8B-B14F-4D97-AF65-F5344CB8AC3E}">
        <p14:creationId xmlns:p14="http://schemas.microsoft.com/office/powerpoint/2010/main" val="28250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0AF14E-58B4-4652-BDDD-C569D55E8609}"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B105B-19CD-4FE4-BD18-8898727B3D77}" type="slidenum">
              <a:rPr lang="en-US" smtClean="0"/>
              <a:t>‹#›</a:t>
            </a:fld>
            <a:endParaRPr lang="en-US"/>
          </a:p>
        </p:txBody>
      </p:sp>
    </p:spTree>
    <p:extLst>
      <p:ext uri="{BB962C8B-B14F-4D97-AF65-F5344CB8AC3E}">
        <p14:creationId xmlns:p14="http://schemas.microsoft.com/office/powerpoint/2010/main" val="99174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0AF14E-58B4-4652-BDDD-C569D55E8609}"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B105B-19CD-4FE4-BD18-8898727B3D77}" type="slidenum">
              <a:rPr lang="en-US" smtClean="0"/>
              <a:t>‹#›</a:t>
            </a:fld>
            <a:endParaRPr lang="en-US"/>
          </a:p>
        </p:txBody>
      </p:sp>
    </p:spTree>
    <p:extLst>
      <p:ext uri="{BB962C8B-B14F-4D97-AF65-F5344CB8AC3E}">
        <p14:creationId xmlns:p14="http://schemas.microsoft.com/office/powerpoint/2010/main" val="92975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0AF14E-58B4-4652-BDDD-C569D55E8609}"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B105B-19CD-4FE4-BD18-8898727B3D77}" type="slidenum">
              <a:rPr lang="en-US" smtClean="0"/>
              <a:t>‹#›</a:t>
            </a:fld>
            <a:endParaRPr lang="en-US"/>
          </a:p>
        </p:txBody>
      </p:sp>
    </p:spTree>
    <p:extLst>
      <p:ext uri="{BB962C8B-B14F-4D97-AF65-F5344CB8AC3E}">
        <p14:creationId xmlns:p14="http://schemas.microsoft.com/office/powerpoint/2010/main" val="250085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0AF14E-58B4-4652-BDDD-C569D55E8609}"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B105B-19CD-4FE4-BD18-8898727B3D77}" type="slidenum">
              <a:rPr lang="en-US" smtClean="0"/>
              <a:t>‹#›</a:t>
            </a:fld>
            <a:endParaRPr lang="en-US"/>
          </a:p>
        </p:txBody>
      </p:sp>
    </p:spTree>
    <p:extLst>
      <p:ext uri="{BB962C8B-B14F-4D97-AF65-F5344CB8AC3E}">
        <p14:creationId xmlns:p14="http://schemas.microsoft.com/office/powerpoint/2010/main" val="10745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0AF14E-58B4-4652-BDDD-C569D55E8609}"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B105B-19CD-4FE4-BD18-8898727B3D77}" type="slidenum">
              <a:rPr lang="en-US" smtClean="0"/>
              <a:t>‹#›</a:t>
            </a:fld>
            <a:endParaRPr lang="en-US"/>
          </a:p>
        </p:txBody>
      </p:sp>
    </p:spTree>
    <p:extLst>
      <p:ext uri="{BB962C8B-B14F-4D97-AF65-F5344CB8AC3E}">
        <p14:creationId xmlns:p14="http://schemas.microsoft.com/office/powerpoint/2010/main" val="98771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AF14E-58B4-4652-BDDD-C569D55E8609}"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B105B-19CD-4FE4-BD18-8898727B3D77}" type="slidenum">
              <a:rPr lang="en-US" smtClean="0"/>
              <a:t>‹#›</a:t>
            </a:fld>
            <a:endParaRPr lang="en-US"/>
          </a:p>
        </p:txBody>
      </p:sp>
    </p:spTree>
    <p:extLst>
      <p:ext uri="{BB962C8B-B14F-4D97-AF65-F5344CB8AC3E}">
        <p14:creationId xmlns:p14="http://schemas.microsoft.com/office/powerpoint/2010/main" val="266528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AF14E-58B4-4652-BDDD-C569D55E8609}"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B105B-19CD-4FE4-BD18-8898727B3D77}" type="slidenum">
              <a:rPr lang="en-US" smtClean="0"/>
              <a:t>‹#›</a:t>
            </a:fld>
            <a:endParaRPr lang="en-US"/>
          </a:p>
        </p:txBody>
      </p:sp>
    </p:spTree>
    <p:extLst>
      <p:ext uri="{BB962C8B-B14F-4D97-AF65-F5344CB8AC3E}">
        <p14:creationId xmlns:p14="http://schemas.microsoft.com/office/powerpoint/2010/main" val="350809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AF14E-58B4-4652-BDDD-C569D55E8609}"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B105B-19CD-4FE4-BD18-8898727B3D77}" type="slidenum">
              <a:rPr lang="en-US" smtClean="0"/>
              <a:t>‹#›</a:t>
            </a:fld>
            <a:endParaRPr lang="en-US"/>
          </a:p>
        </p:txBody>
      </p:sp>
    </p:spTree>
    <p:extLst>
      <p:ext uri="{BB962C8B-B14F-4D97-AF65-F5344CB8AC3E}">
        <p14:creationId xmlns:p14="http://schemas.microsoft.com/office/powerpoint/2010/main" val="313952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AF14E-58B4-4652-BDDD-C569D55E8609}" type="datetimeFigureOut">
              <a:rPr lang="en-US" smtClean="0"/>
              <a:t>8/3/2020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B105B-19CD-4FE4-BD18-8898727B3D77}" type="slidenum">
              <a:rPr lang="en-US" smtClean="0"/>
              <a:t>‹#›</a:t>
            </a:fld>
            <a:endParaRPr lang="en-US"/>
          </a:p>
        </p:txBody>
      </p:sp>
    </p:spTree>
    <p:extLst>
      <p:ext uri="{BB962C8B-B14F-4D97-AF65-F5344CB8AC3E}">
        <p14:creationId xmlns:p14="http://schemas.microsoft.com/office/powerpoint/2010/main" val="207941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sd.harvard.edu/person/ines-zalduend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libraries.mit.edu/mithistory/research/schools-and-departments/school-of-architecture-and-planning/department-of-architecture/" TargetMode="External"/><Relationship Id="rId2" Type="http://schemas.openxmlformats.org/officeDocument/2006/relationships/hyperlink" Target="http://www.mit.edu/about/"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architecture.mit.edu/news/mit-named-no-1-university-worldwide-architecturebuilt-environment-no-5-artdesig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officesdirectory.mit.edu/mit-museu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mitmuseum.mit.edu/calendar/women-mit-wikipedia-hackathon"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alendar.mit.edu/event/women_of_mit_wikipedia_hackathon?fbclid=IwAR0PEgbGMtQyNaQAUCpGmYhDRAgVYrzoBl9RocwJeSc0_AkiJYKzswYsZUw#.XgvjvUdKiM" TargetMode="External"/><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hyperlink" Target="https://outreachdashboard.wmflabs.org/courses/MIT_Libraries_and_MIT_Museum/Women_at_MIT/articles/edited" TargetMode="Externa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hyperlink" Target="https://aap.cornell.edu/about/history" TargetMode="External"/><Relationship Id="rId2" Type="http://schemas.openxmlformats.org/officeDocument/2006/relationships/hyperlink" Target="https://www.cornell.edu/about/"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rchitecture.yale.edu/about-the-school/history-and-objectiv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eb.library.yale.edu/sd/staff/39476"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oa.princeton.edu/content/history-school#:~:text=The%20study%20of%20architecture%20at,Smithsonian%20Institution%20in%20Washington%2C%20DC." TargetMode="External"/><Relationship Id="rId2" Type="http://schemas.openxmlformats.org/officeDocument/2006/relationships/hyperlink" Target="https://www.princeton.edu/meet-princeton/history"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hyperlink" Target="https://soa.princeton.edu/content/gabriella-karl-Johnso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rice.edu/about"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arch.rice.edu/school/facilitie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archives.library.rice.edu/repositories/2/resources/811" TargetMode="External"/><Relationship Id="rId2" Type="http://schemas.openxmlformats.org/officeDocument/2006/relationships/hyperlink" Target="https://libguides.rice.edu/woodsonarchitectur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archives.library.rice.edu/repositories/2/resources/1120" TargetMode="External"/><Relationship Id="rId2" Type="http://schemas.openxmlformats.org/officeDocument/2006/relationships/hyperlink" Target="http://archives.library.rice.edu/repositories/2/resources/22"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sciarc.edu/academics/undergraduate/why-sci-arc"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sciarc.edu/institution/people/staf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taubmancollege.umich.edu/about/history" TargetMode="External"/><Relationship Id="rId2" Type="http://schemas.openxmlformats.org/officeDocument/2006/relationships/hyperlink" Target="https://wayback.archive-it.org/all/20131101064603/http:/bicentennial.umich.edu/resources/u-ms-foundings-in-detroit-and-ann-arbor-key-dates/" TargetMode="Externa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2" Type="http://schemas.openxmlformats.org/officeDocument/2006/relationships/hyperlink" Target="https://www.lib.umich.edu/users/rpw/"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ia.org/history"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architecturaldigest.com/story/at-top-architecture-schools-female-leadership-is-the-new-normal?fbclid=IwAR3NO_Id3XinMtjrPScAiZkWdyraZLDfppZTHw3_bCrL4JgQPOYPiGT7CKw"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acsa-arch.org/2020/06/03/acsa-statement-addressing-racial-injustic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ncarb.org/nbtn2020/demographics"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acsa-arch.org/resources/data-resources/acsa-atlas/"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hyperlink" Target="http://www.harvarddesignmagazine.org/issues/20/perriand-reflections-on-feminism-and-modern-architectur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8asbjkin-W0&amp;t=3756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architecturalrecord.com/articles/13611-top-architecture-schools-of-2019"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harvard.edu/about-harvard/harvard-glance/history"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697" y="240810"/>
            <a:ext cx="11461711" cy="7879080"/>
          </a:xfrm>
          <a:prstGeom prst="rect">
            <a:avLst/>
          </a:prstGeom>
          <a:noFill/>
        </p:spPr>
        <p:txBody>
          <a:bodyPr wrap="square" rtlCol="0">
            <a:spAutoFit/>
          </a:bodyPr>
          <a:lstStyle/>
          <a:p>
            <a:pPr algn="ctr"/>
            <a:endParaRPr lang="en-US" dirty="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smtClean="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smtClean="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smtClean="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smtClean="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smtClean="0">
              <a:solidFill>
                <a:srgbClr val="FF0000"/>
              </a:solidFill>
              <a:effectLst>
                <a:outerShdw blurRad="38100" dist="38100" dir="2700000" algn="tl">
                  <a:srgbClr val="000000">
                    <a:alpha val="43137"/>
                  </a:srgbClr>
                </a:outerShdw>
              </a:effectLst>
              <a:cs typeface="Adobe Hebrew" panose="02040503050201020203" pitchFamily="18" charset="-79"/>
            </a:endParaRPr>
          </a:p>
          <a:p>
            <a:pPr algn="ctr"/>
            <a:r>
              <a:rPr lang="en-US" sz="2400" b="1" dirty="0">
                <a:solidFill>
                  <a:srgbClr val="FF0000"/>
                </a:solidFill>
              </a:rPr>
              <a:t>Diversity and Inclusion in Historical Documentation of </a:t>
            </a:r>
            <a:endParaRPr lang="en-US" sz="2400" b="1" dirty="0" smtClean="0">
              <a:solidFill>
                <a:srgbClr val="FF0000"/>
              </a:solidFill>
            </a:endParaRPr>
          </a:p>
          <a:p>
            <a:pPr algn="ctr"/>
            <a:r>
              <a:rPr lang="en-US" sz="2400" b="1" dirty="0" smtClean="0">
                <a:solidFill>
                  <a:srgbClr val="FF0000"/>
                </a:solidFill>
              </a:rPr>
              <a:t>Multicultural </a:t>
            </a:r>
            <a:r>
              <a:rPr lang="en-US" sz="2400" b="1" dirty="0">
                <a:solidFill>
                  <a:srgbClr val="FF0000"/>
                </a:solidFill>
              </a:rPr>
              <a:t>Architecture Education in the US in a Time of Pandemic</a:t>
            </a:r>
            <a:endParaRPr lang="en-US" sz="2400" dirty="0">
              <a:solidFill>
                <a:srgbClr val="FF0000"/>
              </a:solidFill>
            </a:endParaRPr>
          </a:p>
          <a:p>
            <a:pPr algn="ctr"/>
            <a:r>
              <a:rPr lang="en-US" sz="2400" dirty="0">
                <a:solidFill>
                  <a:srgbClr val="FF0000"/>
                </a:solidFill>
              </a:rPr>
              <a:t> </a:t>
            </a:r>
            <a:endParaRPr lang="en-US" b="1" dirty="0">
              <a:solidFill>
                <a:schemeClr val="bg1"/>
              </a:solidFill>
              <a:effectLst>
                <a:outerShdw blurRad="38100" dist="38100" dir="2700000" algn="tl">
                  <a:srgbClr val="000000">
                    <a:alpha val="43137"/>
                  </a:srgbClr>
                </a:outerShdw>
              </a:effectLst>
              <a:cs typeface="Adobe Hebrew" panose="02040503050201020203" pitchFamily="18" charset="-79"/>
            </a:endParaRPr>
          </a:p>
          <a:p>
            <a:pPr algn="ctr"/>
            <a:r>
              <a:rPr lang="en-US" sz="2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Meral </a:t>
            </a:r>
            <a:r>
              <a:rPr lang="en-US" sz="2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rPr>
              <a:t>Ekincioglu, Ph.D</a:t>
            </a:r>
            <a:r>
              <a:rPr lang="en-US" sz="2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a:t>
            </a:r>
          </a:p>
          <a:p>
            <a:pPr algn="ctr"/>
            <a:r>
              <a:rPr lang="en-US" b="1" dirty="0">
                <a:solidFill>
                  <a:schemeClr val="bg1"/>
                </a:solidFill>
                <a:effectLst>
                  <a:outerShdw blurRad="38100" dist="38100" dir="2700000" algn="tl">
                    <a:srgbClr val="000000">
                      <a:alpha val="43137"/>
                    </a:srgbClr>
                  </a:outerShdw>
                </a:effectLst>
                <a:latin typeface="+mj-lt"/>
                <a:cs typeface="Adobe Hebrew" panose="02040503050201020203" pitchFamily="18" charset="-79"/>
              </a:rPr>
              <a:t>meralekincioglu.com</a:t>
            </a:r>
          </a:p>
          <a:p>
            <a:pPr algn="ctr"/>
            <a:endParaRPr lang="en-US"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rPr>
              <a:t>• Visiting Scholar, </a:t>
            </a:r>
            <a:endPar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Massachusetts </a:t>
            </a:r>
            <a:r>
              <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rPr>
              <a:t>Institute of Technology, History, Theory and Criticism of </a:t>
            </a: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Architecture</a:t>
            </a:r>
          </a:p>
          <a:p>
            <a:pPr algn="ctr"/>
            <a:endPar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rPr>
              <a:t>• Research Scholar, </a:t>
            </a:r>
            <a:endPar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Columbia </a:t>
            </a:r>
            <a:r>
              <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rPr>
              <a:t>University, Graduate School of Architecture, Planning and Preservation, Ph.D. </a:t>
            </a: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Program</a:t>
            </a:r>
          </a:p>
          <a:p>
            <a:pPr algn="ctr"/>
            <a:endPar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 Special Turkish Fellow, </a:t>
            </a:r>
          </a:p>
          <a:p>
            <a:pPr algn="ct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Harvard University, History of Art and Architecture, Ph.D. Program</a:t>
            </a:r>
          </a:p>
          <a:p>
            <a:pPr algn="ctr"/>
            <a:endPar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 Society of American Archivists, member (2019-2020)</a:t>
            </a:r>
          </a:p>
          <a:p>
            <a:pPr algn="ctr"/>
            <a:endParaRPr lang="en-US"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endParaRPr lang="en-US" b="1" dirty="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endParaRPr lang="en-US" b="1" dirty="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endParaRPr lang="en-US" dirty="0" smtClean="0">
              <a:solidFill>
                <a:schemeClr val="bg1"/>
              </a:solidFill>
              <a:effectLst>
                <a:outerShdw blurRad="38100" dist="38100" dir="2700000" algn="tl">
                  <a:srgbClr val="000000">
                    <a:alpha val="43137"/>
                  </a:srgbClr>
                </a:outerShdw>
              </a:effectLst>
              <a:cs typeface="Adobe Hebrew" panose="02040503050201020203" pitchFamily="18" charset="-79"/>
            </a:endParaRPr>
          </a:p>
        </p:txBody>
      </p:sp>
      <p:cxnSp>
        <p:nvCxnSpPr>
          <p:cNvPr id="3" name="Straight Connector 2"/>
          <p:cNvCxnSpPr/>
          <p:nvPr/>
        </p:nvCxnSpPr>
        <p:spPr>
          <a:xfrm>
            <a:off x="150312" y="112734"/>
            <a:ext cx="11679699" cy="3067"/>
          </a:xfrm>
          <a:prstGeom prst="line">
            <a:avLst/>
          </a:prstGeom>
          <a:ln w="25400">
            <a:solidFill>
              <a:srgbClr val="FF0000">
                <a:alpha val="9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0312" y="6751529"/>
            <a:ext cx="11837096" cy="2087"/>
          </a:xfrm>
          <a:prstGeom prst="line">
            <a:avLst/>
          </a:prstGeom>
          <a:ln w="25400">
            <a:solidFill>
              <a:srgbClr val="FF0000">
                <a:alpha val="98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0312" y="6751529"/>
            <a:ext cx="11837096" cy="0"/>
          </a:xfrm>
          <a:prstGeom prst="line">
            <a:avLst/>
          </a:prstGeom>
          <a:ln w="12700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0312" y="112734"/>
            <a:ext cx="11837096" cy="0"/>
          </a:xfrm>
          <a:prstGeom prst="line">
            <a:avLst/>
          </a:prstGeom>
          <a:ln w="12700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883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548" y="791923"/>
            <a:ext cx="10447851" cy="5078313"/>
          </a:xfrm>
          <a:prstGeom prst="rect">
            <a:avLst/>
          </a:prstGeom>
          <a:noFill/>
        </p:spPr>
        <p:txBody>
          <a:bodyPr wrap="square" rtlCol="0">
            <a:spAutoFit/>
          </a:bodyPr>
          <a:lstStyle/>
          <a:p>
            <a:r>
              <a:rPr lang="en-US" sz="1200" b="1" dirty="0">
                <a:solidFill>
                  <a:schemeClr val="bg1"/>
                </a:solidFill>
              </a:rPr>
              <a:t>Research Questions by Dr. Meral </a:t>
            </a:r>
            <a:r>
              <a:rPr lang="en-US" sz="1200" b="1" dirty="0" err="1" smtClean="0">
                <a:solidFill>
                  <a:schemeClr val="bg1"/>
                </a:solidFill>
              </a:rPr>
              <a:t>Ekincioglu</a:t>
            </a:r>
            <a:r>
              <a:rPr lang="en-US" sz="1200" b="1" dirty="0" smtClean="0">
                <a:solidFill>
                  <a:schemeClr val="bg1"/>
                </a:solidFill>
              </a:rPr>
              <a:t>, 2019</a:t>
            </a:r>
          </a:p>
          <a:p>
            <a:endParaRPr lang="en-US" sz="1200" b="1" dirty="0" smtClean="0">
              <a:solidFill>
                <a:schemeClr val="bg1"/>
              </a:solidFill>
            </a:endParaRPr>
          </a:p>
          <a:p>
            <a:r>
              <a:rPr lang="en-US" sz="1200" b="1" dirty="0" smtClean="0">
                <a:solidFill>
                  <a:schemeClr val="bg1"/>
                </a:solidFill>
              </a:rPr>
              <a:t>Answers </a:t>
            </a:r>
            <a:r>
              <a:rPr lang="en-US" sz="1200" b="1" dirty="0">
                <a:solidFill>
                  <a:schemeClr val="bg1"/>
                </a:solidFill>
              </a:rPr>
              <a:t>by Ines </a:t>
            </a:r>
            <a:r>
              <a:rPr lang="en-US" sz="1200" b="1" dirty="0" err="1" smtClean="0">
                <a:solidFill>
                  <a:schemeClr val="bg1"/>
                </a:solidFill>
              </a:rPr>
              <a:t>Zalduendo</a:t>
            </a:r>
            <a:r>
              <a:rPr lang="en-US" sz="1200" b="1" dirty="0" smtClean="0">
                <a:solidFill>
                  <a:schemeClr val="bg1"/>
                </a:solidFill>
              </a:rPr>
              <a:t>, Special </a:t>
            </a:r>
            <a:r>
              <a:rPr lang="en-US" sz="1200" b="1" dirty="0">
                <a:solidFill>
                  <a:schemeClr val="bg1"/>
                </a:solidFill>
              </a:rPr>
              <a:t>Collection </a:t>
            </a:r>
            <a:r>
              <a:rPr lang="en-US" sz="1200" b="1" dirty="0" smtClean="0">
                <a:solidFill>
                  <a:schemeClr val="bg1"/>
                </a:solidFill>
              </a:rPr>
              <a:t>Archivist, Harvard </a:t>
            </a:r>
            <a:r>
              <a:rPr lang="en-US" sz="1200" b="1" dirty="0">
                <a:solidFill>
                  <a:schemeClr val="bg1"/>
                </a:solidFill>
              </a:rPr>
              <a:t>University, Graduate School of </a:t>
            </a:r>
            <a:r>
              <a:rPr lang="en-US" sz="1200" b="1" dirty="0" smtClean="0">
                <a:solidFill>
                  <a:schemeClr val="bg1"/>
                </a:solidFill>
              </a:rPr>
              <a:t>Design, 2019</a:t>
            </a:r>
          </a:p>
          <a:p>
            <a:r>
              <a:rPr lang="en-US" sz="1200" b="1" dirty="0" smtClean="0">
                <a:solidFill>
                  <a:schemeClr val="bg1"/>
                </a:solidFill>
              </a:rPr>
              <a:t>(For the archivist: </a:t>
            </a:r>
            <a:r>
              <a:rPr lang="en-US" sz="1200" dirty="0" smtClean="0">
                <a:hlinkClick r:id="rId2"/>
              </a:rPr>
              <a:t>https</a:t>
            </a:r>
            <a:r>
              <a:rPr lang="en-US" sz="1200" dirty="0">
                <a:hlinkClick r:id="rId2"/>
              </a:rPr>
              <a:t>://</a:t>
            </a:r>
            <a:r>
              <a:rPr lang="en-US" sz="1200" dirty="0">
                <a:solidFill>
                  <a:schemeClr val="bg1"/>
                </a:solidFill>
                <a:hlinkClick r:id="rId2"/>
              </a:rPr>
              <a:t>www.gsd.harvard.edu/person/ines-zalduendo</a:t>
            </a:r>
            <a:r>
              <a:rPr lang="en-US" sz="1200" dirty="0" smtClean="0">
                <a:solidFill>
                  <a:schemeClr val="bg1"/>
                </a:solidFill>
                <a:hlinkClick r:id="rId2"/>
              </a:rPr>
              <a:t>/</a:t>
            </a:r>
            <a:r>
              <a:rPr lang="en-US" sz="1200" dirty="0" smtClean="0">
                <a:solidFill>
                  <a:schemeClr val="bg1"/>
                </a:solidFill>
              </a:rPr>
              <a:t>, last accessed on 7.30.2020)</a:t>
            </a:r>
            <a:endParaRPr lang="en-US" sz="1200" b="1" dirty="0">
              <a:solidFill>
                <a:schemeClr val="bg1"/>
              </a:solidFill>
            </a:endParaRPr>
          </a:p>
          <a:p>
            <a:endParaRPr lang="en-US" sz="1200" b="1" dirty="0" smtClean="0">
              <a:solidFill>
                <a:schemeClr val="bg1"/>
              </a:solidFill>
            </a:endParaRPr>
          </a:p>
          <a:p>
            <a:endParaRPr lang="en-US" sz="1200" b="1" dirty="0" smtClean="0">
              <a:solidFill>
                <a:schemeClr val="bg1"/>
              </a:solidFill>
            </a:endParaRPr>
          </a:p>
          <a:p>
            <a:endParaRPr lang="en-US" sz="1200" b="1" dirty="0">
              <a:solidFill>
                <a:schemeClr val="bg1"/>
              </a:solidFill>
            </a:endParaRPr>
          </a:p>
          <a:p>
            <a:endParaRPr lang="en-US" sz="1200" b="1" dirty="0">
              <a:solidFill>
                <a:schemeClr val="bg1"/>
              </a:solidFill>
            </a:endParaRPr>
          </a:p>
          <a:p>
            <a:r>
              <a:rPr lang="en-US" sz="1200" b="1" dirty="0">
                <a:solidFill>
                  <a:schemeClr val="bg1"/>
                </a:solidFill>
              </a:rPr>
              <a:t> </a:t>
            </a:r>
            <a:endParaRPr lang="en-US" dirty="0" smtClean="0">
              <a:solidFill>
                <a:schemeClr val="bg1"/>
              </a:solidFill>
            </a:endParaRPr>
          </a:p>
          <a:p>
            <a:r>
              <a:rPr lang="en-US" dirty="0" smtClean="0">
                <a:solidFill>
                  <a:schemeClr val="bg1"/>
                </a:solidFill>
              </a:rPr>
              <a:t>•  </a:t>
            </a:r>
            <a:r>
              <a:rPr lang="en-US" dirty="0">
                <a:solidFill>
                  <a:schemeClr val="bg1"/>
                </a:solidFill>
              </a:rPr>
              <a:t> </a:t>
            </a:r>
            <a:r>
              <a:rPr lang="en-US" dirty="0" smtClean="0">
                <a:solidFill>
                  <a:schemeClr val="bg1"/>
                </a:solidFill>
              </a:rPr>
              <a:t>There is </a:t>
            </a:r>
            <a:r>
              <a:rPr lang="en-US" dirty="0" smtClean="0">
                <a:solidFill>
                  <a:srgbClr val="FF0000"/>
                </a:solidFill>
              </a:rPr>
              <a:t>no</a:t>
            </a:r>
            <a:r>
              <a:rPr lang="en-US" dirty="0" smtClean="0">
                <a:solidFill>
                  <a:schemeClr val="bg1"/>
                </a:solidFill>
              </a:rPr>
              <a:t> research that </a:t>
            </a:r>
            <a:r>
              <a:rPr lang="en-US" dirty="0">
                <a:solidFill>
                  <a:schemeClr val="bg1"/>
                </a:solidFill>
              </a:rPr>
              <a:t>they know on the history of the </a:t>
            </a:r>
            <a:r>
              <a:rPr lang="en-US" dirty="0" smtClean="0">
                <a:solidFill>
                  <a:schemeClr val="bg1"/>
                </a:solidFill>
              </a:rPr>
              <a:t>archive;</a:t>
            </a:r>
            <a:endParaRPr lang="en-US" dirty="0">
              <a:solidFill>
                <a:schemeClr val="bg1"/>
              </a:solidFill>
            </a:endParaRPr>
          </a:p>
          <a:p>
            <a:r>
              <a:rPr lang="en-US" dirty="0">
                <a:solidFill>
                  <a:schemeClr val="bg1"/>
                </a:solidFill>
              </a:rPr>
              <a:t> </a:t>
            </a:r>
          </a:p>
          <a:p>
            <a:r>
              <a:rPr lang="en-US" dirty="0">
                <a:solidFill>
                  <a:schemeClr val="bg1"/>
                </a:solidFill>
              </a:rPr>
              <a:t>• </a:t>
            </a:r>
            <a:r>
              <a:rPr lang="en-US" dirty="0" smtClean="0">
                <a:solidFill>
                  <a:schemeClr val="bg1"/>
                </a:solidFill>
              </a:rPr>
              <a:t>Although </a:t>
            </a:r>
            <a:r>
              <a:rPr lang="en-US" dirty="0">
                <a:solidFill>
                  <a:schemeClr val="bg1"/>
                </a:solidFill>
              </a:rPr>
              <a:t>their collections include some pioneering women and foreign-born people in architecture and design </a:t>
            </a:r>
            <a:r>
              <a:rPr lang="en-US" dirty="0" smtClean="0">
                <a:solidFill>
                  <a:schemeClr val="bg1"/>
                </a:solidFill>
              </a:rPr>
              <a:t>fields, </a:t>
            </a:r>
            <a:r>
              <a:rPr lang="en-US" dirty="0" smtClean="0">
                <a:solidFill>
                  <a:srgbClr val="FF0000"/>
                </a:solidFill>
              </a:rPr>
              <a:t>they </a:t>
            </a:r>
            <a:r>
              <a:rPr lang="en-US" dirty="0">
                <a:solidFill>
                  <a:srgbClr val="FF0000"/>
                </a:solidFill>
              </a:rPr>
              <a:t>have </a:t>
            </a:r>
            <a:r>
              <a:rPr lang="en-US" dirty="0" smtClean="0">
                <a:solidFill>
                  <a:srgbClr val="FF0000"/>
                </a:solidFill>
              </a:rPr>
              <a:t>not </a:t>
            </a:r>
            <a:r>
              <a:rPr lang="en-US" dirty="0">
                <a:solidFill>
                  <a:srgbClr val="FF0000"/>
                </a:solidFill>
              </a:rPr>
              <a:t>specifically asked the question on pioneering profiles from various ethnic groups or from LGBTQ community in the history of their </a:t>
            </a:r>
            <a:r>
              <a:rPr lang="en-US" dirty="0" smtClean="0">
                <a:solidFill>
                  <a:srgbClr val="FF0000"/>
                </a:solidFill>
              </a:rPr>
              <a:t>school</a:t>
            </a:r>
            <a:r>
              <a:rPr lang="en-US" dirty="0" smtClean="0">
                <a:solidFill>
                  <a:schemeClr val="bg1"/>
                </a:solidFill>
              </a:rPr>
              <a:t>. As </a:t>
            </a:r>
            <a:r>
              <a:rPr lang="en-US" dirty="0">
                <a:solidFill>
                  <a:schemeClr val="bg1"/>
                </a:solidFill>
              </a:rPr>
              <a:t>the archivist </a:t>
            </a:r>
            <a:r>
              <a:rPr lang="en-US" dirty="0" smtClean="0">
                <a:solidFill>
                  <a:schemeClr val="bg1"/>
                </a:solidFill>
              </a:rPr>
              <a:t>indicates, some </a:t>
            </a:r>
            <a:r>
              <a:rPr lang="en-US" dirty="0">
                <a:solidFill>
                  <a:schemeClr val="bg1"/>
                </a:solidFill>
              </a:rPr>
              <a:t>of </a:t>
            </a:r>
            <a:r>
              <a:rPr lang="en-US" dirty="0" smtClean="0">
                <a:solidFill>
                  <a:schemeClr val="bg1"/>
                </a:solidFill>
              </a:rPr>
              <a:t>ethnic </a:t>
            </a:r>
            <a:r>
              <a:rPr lang="en-US" dirty="0">
                <a:solidFill>
                  <a:schemeClr val="bg1"/>
                </a:solidFill>
              </a:rPr>
              <a:t>groups are represented in their </a:t>
            </a:r>
            <a:r>
              <a:rPr lang="en-US" dirty="0" smtClean="0">
                <a:solidFill>
                  <a:schemeClr val="bg1"/>
                </a:solidFill>
              </a:rPr>
              <a:t>collections; however</a:t>
            </a:r>
            <a:r>
              <a:rPr lang="en-US" dirty="0">
                <a:solidFill>
                  <a:schemeClr val="bg1"/>
                </a:solidFill>
              </a:rPr>
              <a:t>, I have not received a </a:t>
            </a:r>
            <a:r>
              <a:rPr lang="en-US" dirty="0" smtClean="0">
                <a:solidFill>
                  <a:schemeClr val="bg1"/>
                </a:solidFill>
              </a:rPr>
              <a:t>specific and detailed response </a:t>
            </a:r>
            <a:r>
              <a:rPr lang="en-US" dirty="0">
                <a:solidFill>
                  <a:schemeClr val="bg1"/>
                </a:solidFill>
              </a:rPr>
              <a:t>or numerical data on  this </a:t>
            </a:r>
            <a:r>
              <a:rPr lang="en-US" dirty="0" smtClean="0">
                <a:solidFill>
                  <a:schemeClr val="bg1"/>
                </a:solidFill>
              </a:rPr>
              <a:t>subject.</a:t>
            </a:r>
            <a:endParaRPr lang="en-US" dirty="0">
              <a:solidFill>
                <a:schemeClr val="bg1"/>
              </a:solidFill>
            </a:endParaRPr>
          </a:p>
          <a:p>
            <a:r>
              <a:rPr lang="en-US" dirty="0">
                <a:solidFill>
                  <a:schemeClr val="bg1"/>
                </a:solidFill>
              </a:rPr>
              <a:t> </a:t>
            </a:r>
          </a:p>
          <a:p>
            <a:r>
              <a:rPr lang="en-US" dirty="0">
                <a:solidFill>
                  <a:schemeClr val="bg1"/>
                </a:solidFill>
              </a:rPr>
              <a:t>• </a:t>
            </a:r>
            <a:r>
              <a:rPr lang="en-US" dirty="0" smtClean="0">
                <a:solidFill>
                  <a:schemeClr val="bg1"/>
                </a:solidFill>
              </a:rPr>
              <a:t>In </a:t>
            </a:r>
            <a:r>
              <a:rPr lang="en-US" dirty="0">
                <a:solidFill>
                  <a:schemeClr val="bg1"/>
                </a:solidFill>
              </a:rPr>
              <a:t>terms of </a:t>
            </a:r>
            <a:r>
              <a:rPr lang="en-US" dirty="0" smtClean="0">
                <a:solidFill>
                  <a:schemeClr val="bg1"/>
                </a:solidFill>
              </a:rPr>
              <a:t>digitization, </a:t>
            </a:r>
            <a:r>
              <a:rPr lang="en-US" dirty="0" smtClean="0">
                <a:solidFill>
                  <a:srgbClr val="FF0000"/>
                </a:solidFill>
              </a:rPr>
              <a:t>they </a:t>
            </a:r>
            <a:r>
              <a:rPr lang="en-US" dirty="0">
                <a:solidFill>
                  <a:srgbClr val="FF0000"/>
                </a:solidFill>
              </a:rPr>
              <a:t>have piloted digital </a:t>
            </a:r>
            <a:r>
              <a:rPr lang="en-US" dirty="0" smtClean="0">
                <a:solidFill>
                  <a:srgbClr val="FF0000"/>
                </a:solidFill>
              </a:rPr>
              <a:t>initiatives; </a:t>
            </a:r>
            <a:r>
              <a:rPr lang="en-US" dirty="0" smtClean="0">
                <a:solidFill>
                  <a:schemeClr val="bg1"/>
                </a:solidFill>
              </a:rPr>
              <a:t>for example for the </a:t>
            </a:r>
            <a:r>
              <a:rPr lang="en-US" dirty="0">
                <a:solidFill>
                  <a:schemeClr val="bg1"/>
                </a:solidFill>
              </a:rPr>
              <a:t>CIAM Collection and the </a:t>
            </a:r>
            <a:r>
              <a:rPr lang="en-US" dirty="0" err="1">
                <a:solidFill>
                  <a:schemeClr val="bg1"/>
                </a:solidFill>
              </a:rPr>
              <a:t>Kenzō</a:t>
            </a:r>
            <a:r>
              <a:rPr lang="en-US" dirty="0">
                <a:solidFill>
                  <a:schemeClr val="bg1"/>
                </a:solidFill>
              </a:rPr>
              <a:t> </a:t>
            </a:r>
            <a:r>
              <a:rPr lang="en-US" dirty="0" err="1">
                <a:solidFill>
                  <a:schemeClr val="bg1"/>
                </a:solidFill>
              </a:rPr>
              <a:t>Tange</a:t>
            </a:r>
            <a:r>
              <a:rPr lang="en-US" dirty="0">
                <a:solidFill>
                  <a:schemeClr val="bg1"/>
                </a:solidFill>
              </a:rPr>
              <a:t> </a:t>
            </a:r>
            <a:r>
              <a:rPr lang="en-US" dirty="0" smtClean="0">
                <a:solidFill>
                  <a:schemeClr val="bg1"/>
                </a:solidFill>
              </a:rPr>
              <a:t>Archive, and they </a:t>
            </a:r>
            <a:r>
              <a:rPr lang="en-US" dirty="0">
                <a:solidFill>
                  <a:schemeClr val="bg1"/>
                </a:solidFill>
              </a:rPr>
              <a:t>are about to embark in a similar initiative with the Alison and Peter Smithson Archive</a:t>
            </a:r>
            <a:r>
              <a:rPr lang="en-US" dirty="0" smtClean="0">
                <a:solidFill>
                  <a:schemeClr val="bg1"/>
                </a:solidFill>
              </a:rPr>
              <a:t>.</a:t>
            </a:r>
          </a:p>
          <a:p>
            <a:endParaRPr lang="en-US" dirty="0" smtClean="0">
              <a:solidFill>
                <a:schemeClr val="bg1"/>
              </a:solidFill>
            </a:endParaRPr>
          </a:p>
        </p:txBody>
      </p:sp>
    </p:spTree>
    <p:extLst>
      <p:ext uri="{BB962C8B-B14F-4D97-AF65-F5344CB8AC3E}">
        <p14:creationId xmlns:p14="http://schemas.microsoft.com/office/powerpoint/2010/main" val="2850230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645" y="5191443"/>
            <a:ext cx="10972649" cy="1754326"/>
          </a:xfrm>
          <a:prstGeom prst="rect">
            <a:avLst/>
          </a:prstGeom>
          <a:noFill/>
        </p:spPr>
        <p:txBody>
          <a:bodyPr wrap="square" rtlCol="0">
            <a:spAutoFit/>
          </a:bodyPr>
          <a:lstStyle/>
          <a:p>
            <a:r>
              <a:rPr lang="en-US" sz="1200" dirty="0" smtClean="0">
                <a:solidFill>
                  <a:schemeClr val="bg1"/>
                </a:solidFill>
              </a:rPr>
              <a:t>1.History of MIT goes back to </a:t>
            </a:r>
            <a:r>
              <a:rPr lang="en-US" sz="1200" dirty="0" smtClean="0">
                <a:solidFill>
                  <a:srgbClr val="FF0000"/>
                </a:solidFill>
              </a:rPr>
              <a:t>1861</a:t>
            </a:r>
            <a:r>
              <a:rPr lang="en-US" sz="1200" dirty="0" smtClean="0">
                <a:solidFill>
                  <a:schemeClr val="bg1"/>
                </a:solidFill>
              </a:rPr>
              <a:t>, </a:t>
            </a:r>
            <a:r>
              <a:rPr lang="en-US" sz="1200" dirty="0" smtClean="0">
                <a:solidFill>
                  <a:schemeClr val="bg1"/>
                </a:solidFill>
                <a:hlinkClick r:id="rId2"/>
              </a:rPr>
              <a:t>http</a:t>
            </a:r>
            <a:r>
              <a:rPr lang="en-US" sz="1200" dirty="0">
                <a:solidFill>
                  <a:schemeClr val="bg1"/>
                </a:solidFill>
                <a:hlinkClick r:id="rId2"/>
              </a:rPr>
              <a:t>://www.mit.edu/about</a:t>
            </a:r>
            <a:r>
              <a:rPr lang="en-US" sz="1200" dirty="0" smtClean="0">
                <a:solidFill>
                  <a:schemeClr val="bg1"/>
                </a:solidFill>
                <a:hlinkClick r:id="rId2"/>
              </a:rPr>
              <a:t>/</a:t>
            </a:r>
            <a:r>
              <a:rPr lang="en-US" sz="1200" dirty="0" smtClean="0">
                <a:solidFill>
                  <a:schemeClr val="bg1"/>
                </a:solidFill>
              </a:rPr>
              <a:t>, last accessed on 7.30.2020.</a:t>
            </a:r>
          </a:p>
          <a:p>
            <a:r>
              <a:rPr lang="en-US" sz="1200" dirty="0" smtClean="0">
                <a:solidFill>
                  <a:schemeClr val="bg1"/>
                </a:solidFill>
              </a:rPr>
              <a:t>2. “…The </a:t>
            </a:r>
            <a:r>
              <a:rPr lang="en-US" sz="1200" dirty="0">
                <a:solidFill>
                  <a:schemeClr val="bg1"/>
                </a:solidFill>
              </a:rPr>
              <a:t>Massachusetts Institute of Technology’s </a:t>
            </a:r>
            <a:r>
              <a:rPr lang="en-US" sz="1200" dirty="0">
                <a:solidFill>
                  <a:srgbClr val="FF0000"/>
                </a:solidFill>
              </a:rPr>
              <a:t>first professor of architecture </a:t>
            </a:r>
            <a:r>
              <a:rPr lang="en-US" sz="1200" dirty="0">
                <a:solidFill>
                  <a:schemeClr val="bg1"/>
                </a:solidFill>
              </a:rPr>
              <a:t>was William R. Ware, </a:t>
            </a:r>
            <a:r>
              <a:rPr lang="en-US" sz="1200" dirty="0" smtClean="0">
                <a:solidFill>
                  <a:schemeClr val="bg1"/>
                </a:solidFill>
              </a:rPr>
              <a:t>appointed </a:t>
            </a:r>
            <a:r>
              <a:rPr lang="en-US" sz="1200" dirty="0">
                <a:solidFill>
                  <a:schemeClr val="bg1"/>
                </a:solidFill>
              </a:rPr>
              <a:t>in the fall of </a:t>
            </a:r>
            <a:r>
              <a:rPr lang="en-US" sz="1200" dirty="0">
                <a:solidFill>
                  <a:srgbClr val="FF0000"/>
                </a:solidFill>
              </a:rPr>
              <a:t>1865</a:t>
            </a:r>
            <a:r>
              <a:rPr lang="en-US" sz="1200" dirty="0">
                <a:solidFill>
                  <a:schemeClr val="bg1"/>
                </a:solidFill>
              </a:rPr>
              <a:t> when MIT first </a:t>
            </a:r>
            <a:r>
              <a:rPr lang="en-US" sz="1200" dirty="0" smtClean="0">
                <a:solidFill>
                  <a:schemeClr val="bg1"/>
                </a:solidFill>
              </a:rPr>
              <a:t>opened</a:t>
            </a:r>
            <a:r>
              <a:rPr lang="en-US" sz="1200" i="1" dirty="0" smtClean="0">
                <a:solidFill>
                  <a:schemeClr val="bg1"/>
                </a:solidFill>
              </a:rPr>
              <a:t>…</a:t>
            </a:r>
            <a:r>
              <a:rPr lang="en-US" sz="1200" dirty="0" smtClean="0">
                <a:solidFill>
                  <a:schemeClr val="bg1"/>
                </a:solidFill>
              </a:rPr>
              <a:t>The </a:t>
            </a:r>
            <a:r>
              <a:rPr lang="en-US" sz="1200" dirty="0">
                <a:solidFill>
                  <a:schemeClr val="bg1"/>
                </a:solidFill>
              </a:rPr>
              <a:t>course in architecture opened in October </a:t>
            </a:r>
            <a:r>
              <a:rPr lang="en-US" sz="1200" dirty="0" smtClean="0">
                <a:solidFill>
                  <a:srgbClr val="FF0000"/>
                </a:solidFill>
              </a:rPr>
              <a:t>1868</a:t>
            </a:r>
            <a:r>
              <a:rPr lang="en-US" sz="1200" i="1" dirty="0" smtClean="0">
                <a:solidFill>
                  <a:schemeClr val="bg1"/>
                </a:solidFill>
              </a:rPr>
              <a:t>... </a:t>
            </a:r>
            <a:r>
              <a:rPr lang="en-US" sz="1200" dirty="0" smtClean="0">
                <a:solidFill>
                  <a:srgbClr val="FF0000"/>
                </a:solidFill>
              </a:rPr>
              <a:t>In </a:t>
            </a:r>
            <a:r>
              <a:rPr lang="en-US" sz="1200" dirty="0">
                <a:solidFill>
                  <a:srgbClr val="FF0000"/>
                </a:solidFill>
              </a:rPr>
              <a:t>1932 </a:t>
            </a:r>
            <a:r>
              <a:rPr lang="en-US" sz="1200" dirty="0">
                <a:solidFill>
                  <a:schemeClr val="bg1"/>
                </a:solidFill>
              </a:rPr>
              <a:t>the School of Architecture was established as part of the general academic reorganization of  </a:t>
            </a:r>
            <a:r>
              <a:rPr lang="en-US" sz="1200" dirty="0" smtClean="0">
                <a:solidFill>
                  <a:schemeClr val="bg1"/>
                </a:solidFill>
              </a:rPr>
              <a:t>the </a:t>
            </a:r>
            <a:r>
              <a:rPr lang="en-US" sz="1200" dirty="0">
                <a:solidFill>
                  <a:schemeClr val="bg1"/>
                </a:solidFill>
              </a:rPr>
              <a:t>Institute proposed by President Karl T. </a:t>
            </a:r>
            <a:r>
              <a:rPr lang="en-US" sz="1200" dirty="0" smtClean="0">
                <a:solidFill>
                  <a:schemeClr val="bg1"/>
                </a:solidFill>
              </a:rPr>
              <a:t>Compton</a:t>
            </a:r>
            <a:r>
              <a:rPr lang="en-US" sz="1200" i="1" dirty="0" smtClean="0">
                <a:solidFill>
                  <a:schemeClr val="bg1"/>
                </a:solidFill>
              </a:rPr>
              <a:t>….</a:t>
            </a:r>
            <a:r>
              <a:rPr lang="en-US" sz="1200" i="1" dirty="0" smtClean="0">
                <a:solidFill>
                  <a:schemeClr val="bg1"/>
                </a:solidFill>
                <a:hlinkClick r:id="rId3"/>
              </a:rPr>
              <a:t>”, </a:t>
            </a:r>
            <a:r>
              <a:rPr lang="en-US" sz="1200" dirty="0" smtClean="0">
                <a:solidFill>
                  <a:schemeClr val="bg1"/>
                </a:solidFill>
                <a:hlinkClick r:id="rId3"/>
              </a:rPr>
              <a:t>https</a:t>
            </a:r>
            <a:r>
              <a:rPr lang="en-US" sz="1200" dirty="0">
                <a:solidFill>
                  <a:schemeClr val="bg1"/>
                </a:solidFill>
                <a:hlinkClick r:id="rId3"/>
              </a:rPr>
              <a:t>://libraries.mit.edu/mithistory/research/schools-and-departments/school-of-architecture-and-planning/department-of-architecture/</a:t>
            </a:r>
            <a:r>
              <a:rPr lang="en-US" sz="1200" dirty="0">
                <a:solidFill>
                  <a:schemeClr val="bg1"/>
                </a:solidFill>
              </a:rPr>
              <a:t>, last accessed on </a:t>
            </a:r>
            <a:r>
              <a:rPr lang="en-US" sz="1200" dirty="0" smtClean="0">
                <a:solidFill>
                  <a:schemeClr val="bg1"/>
                </a:solidFill>
              </a:rPr>
              <a:t>7.28.2020.</a:t>
            </a:r>
            <a:endParaRPr lang="en-US" sz="1200" dirty="0">
              <a:solidFill>
                <a:schemeClr val="bg1"/>
              </a:solidFill>
            </a:endParaRPr>
          </a:p>
          <a:p>
            <a:endParaRPr lang="en-US" sz="1200" i="1" dirty="0" smtClean="0">
              <a:solidFill>
                <a:schemeClr val="bg1"/>
              </a:solidFill>
            </a:endParaRPr>
          </a:p>
          <a:p>
            <a:r>
              <a:rPr lang="en-US" sz="1200" dirty="0" smtClean="0">
                <a:solidFill>
                  <a:srgbClr val="FF0000"/>
                </a:solidFill>
              </a:rPr>
              <a:t>MIT </a:t>
            </a:r>
            <a:r>
              <a:rPr lang="en-US" sz="1200" dirty="0">
                <a:solidFill>
                  <a:schemeClr val="bg1"/>
                </a:solidFill>
              </a:rPr>
              <a:t>has been named </a:t>
            </a:r>
            <a:r>
              <a:rPr lang="en-US" sz="1200" dirty="0">
                <a:solidFill>
                  <a:srgbClr val="FF0000"/>
                </a:solidFill>
              </a:rPr>
              <a:t>the top university in the world for “Architecture/Built Environment” </a:t>
            </a:r>
            <a:r>
              <a:rPr lang="en-US" sz="1200" dirty="0">
                <a:solidFill>
                  <a:schemeClr val="bg1"/>
                </a:solidFill>
              </a:rPr>
              <a:t>in the subject rankings from QS World University </a:t>
            </a:r>
            <a:r>
              <a:rPr lang="en-US" sz="1200" dirty="0" smtClean="0">
                <a:solidFill>
                  <a:schemeClr val="bg1"/>
                </a:solidFill>
              </a:rPr>
              <a:t>Rankings for </a:t>
            </a:r>
            <a:r>
              <a:rPr lang="en-US" sz="1200" dirty="0" smtClean="0">
                <a:solidFill>
                  <a:srgbClr val="FF0000"/>
                </a:solidFill>
              </a:rPr>
              <a:t>2020, </a:t>
            </a:r>
            <a:r>
              <a:rPr lang="en-US" sz="1200" dirty="0" smtClean="0">
                <a:hlinkClick r:id="rId4"/>
              </a:rPr>
              <a:t>https</a:t>
            </a:r>
            <a:r>
              <a:rPr lang="en-US" sz="1200" dirty="0">
                <a:hlinkClick r:id="rId4"/>
              </a:rPr>
              <a:t>://</a:t>
            </a:r>
            <a:r>
              <a:rPr lang="en-US" sz="1200" dirty="0" smtClean="0">
                <a:hlinkClick r:id="rId4"/>
              </a:rPr>
              <a:t>architecture.mit.edu/news/mit-named-no-1-university-worldwide-architecturebuilt-environment-no-5-artdesign</a:t>
            </a:r>
            <a:r>
              <a:rPr lang="en-US" sz="1200" dirty="0" smtClean="0"/>
              <a:t>, </a:t>
            </a:r>
            <a:r>
              <a:rPr lang="en-US" sz="1200" dirty="0" smtClean="0">
                <a:solidFill>
                  <a:schemeClr val="bg1"/>
                </a:solidFill>
              </a:rPr>
              <a:t>last accessed on 7.28.2020.</a:t>
            </a:r>
            <a:endParaRPr lang="en-US" sz="1200" b="1" dirty="0">
              <a:solidFill>
                <a:schemeClr val="bg1"/>
              </a:solidFill>
            </a:endParaRPr>
          </a:p>
          <a:p>
            <a:endParaRPr lang="en-US" sz="1200" i="1" dirty="0" smtClean="0">
              <a:solidFill>
                <a:schemeClr val="bg1"/>
              </a:solidFill>
            </a:endParaRPr>
          </a:p>
        </p:txBody>
      </p:sp>
      <p:sp>
        <p:nvSpPr>
          <p:cNvPr id="4" name="TextBox 3"/>
          <p:cNvSpPr txBox="1"/>
          <p:nvPr/>
        </p:nvSpPr>
        <p:spPr>
          <a:xfrm>
            <a:off x="1462947" y="2385952"/>
            <a:ext cx="9018046" cy="1231106"/>
          </a:xfrm>
          <a:prstGeom prst="rect">
            <a:avLst/>
          </a:prstGeom>
          <a:noFill/>
        </p:spPr>
        <p:txBody>
          <a:bodyPr wrap="none" rtlCol="0">
            <a:spAutoFit/>
          </a:bodyPr>
          <a:lstStyle/>
          <a:p>
            <a:pPr algn="ctr"/>
            <a:r>
              <a:rPr lang="en-US" sz="2800" b="1" dirty="0" smtClean="0">
                <a:solidFill>
                  <a:srgbClr val="FF0000"/>
                </a:solidFill>
              </a:rPr>
              <a:t>Massachusetts Institute of Technology </a:t>
            </a:r>
            <a:r>
              <a:rPr lang="en-US" sz="1200" b="1" dirty="0" smtClean="0">
                <a:solidFill>
                  <a:schemeClr val="bg1"/>
                </a:solidFill>
              </a:rPr>
              <a:t>(1)</a:t>
            </a:r>
          </a:p>
          <a:p>
            <a:pPr algn="ctr"/>
            <a:r>
              <a:rPr lang="en-US" sz="2800" b="1" dirty="0" smtClean="0">
                <a:solidFill>
                  <a:srgbClr val="FF0000"/>
                </a:solidFill>
              </a:rPr>
              <a:t>Architecture and Design Collections at the MIT-Museum </a:t>
            </a:r>
            <a:r>
              <a:rPr lang="en-US" sz="1200" b="1" dirty="0" smtClean="0">
                <a:solidFill>
                  <a:schemeClr val="bg1"/>
                </a:solidFill>
              </a:rPr>
              <a:t>(2)</a:t>
            </a:r>
          </a:p>
          <a:p>
            <a:pPr algn="ctr"/>
            <a:endParaRPr lang="en-US" b="1" dirty="0">
              <a:solidFill>
                <a:srgbClr val="FF000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7987" y="284852"/>
            <a:ext cx="1708875" cy="1702794"/>
          </a:xfrm>
          <a:prstGeom prst="rect">
            <a:avLst/>
          </a:prstGeom>
        </p:spPr>
      </p:pic>
    </p:spTree>
    <p:extLst>
      <p:ext uri="{BB962C8B-B14F-4D97-AF65-F5344CB8AC3E}">
        <p14:creationId xmlns:p14="http://schemas.microsoft.com/office/powerpoint/2010/main" val="3931790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994" y="849344"/>
            <a:ext cx="11592469" cy="6093976"/>
          </a:xfrm>
          <a:prstGeom prst="rect">
            <a:avLst/>
          </a:prstGeom>
          <a:noFill/>
        </p:spPr>
        <p:txBody>
          <a:bodyPr wrap="none" rtlCol="0">
            <a:spAutoFit/>
          </a:bodyPr>
          <a:lstStyle/>
          <a:p>
            <a:r>
              <a:rPr lang="en-US" sz="1200" b="1" dirty="0">
                <a:solidFill>
                  <a:schemeClr val="bg1"/>
                </a:solidFill>
              </a:rPr>
              <a:t>Research q</a:t>
            </a:r>
            <a:r>
              <a:rPr lang="en-US" sz="1200" b="1" dirty="0" smtClean="0">
                <a:solidFill>
                  <a:schemeClr val="bg1"/>
                </a:solidFill>
              </a:rPr>
              <a:t>uestions </a:t>
            </a:r>
            <a:r>
              <a:rPr lang="en-US" sz="1200" b="1" dirty="0">
                <a:solidFill>
                  <a:schemeClr val="bg1"/>
                </a:solidFill>
              </a:rPr>
              <a:t>by Dr. Meral Ekincioglu, </a:t>
            </a:r>
            <a:r>
              <a:rPr lang="en-US" sz="1200" b="1" dirty="0" smtClean="0">
                <a:solidFill>
                  <a:schemeClr val="bg1"/>
                </a:solidFill>
              </a:rPr>
              <a:t>e-mail, April, 2019</a:t>
            </a:r>
          </a:p>
          <a:p>
            <a:endParaRPr lang="en-US" sz="1200" b="1" dirty="0">
              <a:solidFill>
                <a:schemeClr val="bg1"/>
              </a:solidFill>
            </a:endParaRPr>
          </a:p>
          <a:p>
            <a:r>
              <a:rPr lang="en-US" sz="1200" b="1" dirty="0">
                <a:solidFill>
                  <a:schemeClr val="bg1"/>
                </a:solidFill>
              </a:rPr>
              <a:t>Answers by </a:t>
            </a:r>
            <a:r>
              <a:rPr lang="en-US" sz="1200" b="1" dirty="0" smtClean="0">
                <a:solidFill>
                  <a:schemeClr val="bg1"/>
                </a:solidFill>
              </a:rPr>
              <a:t>Gary Van Zante, Curator, architecture and design at the MIT Museum, May, 2019</a:t>
            </a:r>
          </a:p>
          <a:p>
            <a:r>
              <a:rPr lang="en-US" sz="1200" b="1" dirty="0" smtClean="0">
                <a:solidFill>
                  <a:schemeClr val="bg1"/>
                </a:solidFill>
              </a:rPr>
              <a:t>(For the curator, </a:t>
            </a:r>
            <a:r>
              <a:rPr lang="en-US" sz="1200" dirty="0">
                <a:hlinkClick r:id="rId2"/>
              </a:rPr>
              <a:t>https://</a:t>
            </a:r>
            <a:r>
              <a:rPr lang="en-US" sz="1200" dirty="0" smtClean="0">
                <a:hlinkClick r:id="rId2"/>
              </a:rPr>
              <a:t>officesdirectory.mit.edu/mit-museum</a:t>
            </a:r>
            <a:r>
              <a:rPr lang="en-US" sz="1200" dirty="0" smtClean="0">
                <a:solidFill>
                  <a:schemeClr val="bg1"/>
                </a:solidFill>
              </a:rPr>
              <a:t>, last accessed on 7.30.2020).</a:t>
            </a:r>
            <a:endParaRPr lang="en-US" sz="1200" b="1" i="1" dirty="0">
              <a:solidFill>
                <a:schemeClr val="bg1"/>
              </a:solidFill>
            </a:endParaRPr>
          </a:p>
          <a:p>
            <a:r>
              <a:rPr lang="en-US" i="1" dirty="0">
                <a:solidFill>
                  <a:schemeClr val="bg1"/>
                </a:solidFill>
              </a:rPr>
              <a:t> </a:t>
            </a:r>
            <a:endParaRPr lang="en-US" i="1" dirty="0" smtClean="0">
              <a:solidFill>
                <a:schemeClr val="bg1"/>
              </a:solidFill>
            </a:endParaRPr>
          </a:p>
          <a:p>
            <a:endParaRPr lang="en-US" i="1" dirty="0" smtClean="0">
              <a:solidFill>
                <a:schemeClr val="bg1"/>
              </a:solidFill>
            </a:endParaRPr>
          </a:p>
          <a:p>
            <a:endParaRPr lang="en-US" i="1" dirty="0">
              <a:solidFill>
                <a:schemeClr val="bg1"/>
              </a:solidFill>
            </a:endParaRPr>
          </a:p>
          <a:p>
            <a:endParaRPr lang="en-US" i="1" dirty="0" smtClean="0">
              <a:solidFill>
                <a:schemeClr val="bg1"/>
              </a:solidFill>
            </a:endParaRPr>
          </a:p>
          <a:p>
            <a:r>
              <a:rPr lang="en-US" dirty="0">
                <a:solidFill>
                  <a:schemeClr val="bg1"/>
                </a:solidFill>
              </a:rPr>
              <a:t>• There is </a:t>
            </a:r>
            <a:r>
              <a:rPr lang="en-US" dirty="0">
                <a:solidFill>
                  <a:srgbClr val="FF0000"/>
                </a:solidFill>
              </a:rPr>
              <a:t>no</a:t>
            </a:r>
            <a:r>
              <a:rPr lang="en-US" dirty="0">
                <a:solidFill>
                  <a:schemeClr val="bg1"/>
                </a:solidFill>
              </a:rPr>
              <a:t> (scholarly) research on the history of architecture collections at MIT.  However, he has been intending </a:t>
            </a:r>
          </a:p>
          <a:p>
            <a:r>
              <a:rPr lang="en-US" dirty="0">
                <a:solidFill>
                  <a:schemeClr val="bg1"/>
                </a:solidFill>
              </a:rPr>
              <a:t>to publish one, but not soon.</a:t>
            </a:r>
          </a:p>
          <a:p>
            <a:endParaRPr lang="en-US" i="1" dirty="0" smtClean="0">
              <a:solidFill>
                <a:schemeClr val="bg1"/>
              </a:solidFill>
            </a:endParaRPr>
          </a:p>
          <a:p>
            <a:endParaRPr lang="en-US" i="1" dirty="0" smtClean="0">
              <a:solidFill>
                <a:schemeClr val="bg1"/>
              </a:solidFill>
            </a:endParaRPr>
          </a:p>
          <a:p>
            <a:pPr algn="just"/>
            <a:r>
              <a:rPr lang="en-US" dirty="0" smtClean="0">
                <a:solidFill>
                  <a:schemeClr val="bg1"/>
                </a:solidFill>
              </a:rPr>
              <a:t>•</a:t>
            </a:r>
            <a:r>
              <a:rPr lang="en-US" dirty="0" smtClean="0">
                <a:solidFill>
                  <a:srgbClr val="FFFF00"/>
                </a:solidFill>
              </a:rPr>
              <a:t> </a:t>
            </a:r>
            <a:r>
              <a:rPr lang="en-US" dirty="0" smtClean="0">
                <a:solidFill>
                  <a:schemeClr val="bg1"/>
                </a:solidFill>
              </a:rPr>
              <a:t>There </a:t>
            </a:r>
            <a:r>
              <a:rPr lang="en-US" dirty="0">
                <a:solidFill>
                  <a:schemeClr val="bg1"/>
                </a:solidFill>
              </a:rPr>
              <a:t>is </a:t>
            </a:r>
            <a:r>
              <a:rPr lang="en-US" dirty="0">
                <a:solidFill>
                  <a:srgbClr val="FF0000"/>
                </a:solidFill>
              </a:rPr>
              <a:t>no mission statement in effect </a:t>
            </a:r>
            <a:r>
              <a:rPr lang="en-US" dirty="0">
                <a:solidFill>
                  <a:schemeClr val="bg1"/>
                </a:solidFill>
              </a:rPr>
              <a:t>for the </a:t>
            </a:r>
            <a:r>
              <a:rPr lang="en-US" dirty="0" smtClean="0">
                <a:solidFill>
                  <a:schemeClr val="bg1"/>
                </a:solidFill>
              </a:rPr>
              <a:t>collection to uncover</a:t>
            </a:r>
            <a:r>
              <a:rPr lang="en-US" dirty="0">
                <a:solidFill>
                  <a:schemeClr val="bg1"/>
                </a:solidFill>
              </a:rPr>
              <a:t>, support and </a:t>
            </a:r>
            <a:r>
              <a:rPr lang="en-US" dirty="0" smtClean="0">
                <a:solidFill>
                  <a:schemeClr val="bg1"/>
                </a:solidFill>
              </a:rPr>
              <a:t>promote</a:t>
            </a:r>
            <a:r>
              <a:rPr lang="en-US" dirty="0" smtClean="0">
                <a:solidFill>
                  <a:srgbClr val="FF0000"/>
                </a:solidFill>
              </a:rPr>
              <a:t> </a:t>
            </a:r>
            <a:r>
              <a:rPr lang="en-US" dirty="0">
                <a:solidFill>
                  <a:srgbClr val="FF0000"/>
                </a:solidFill>
              </a:rPr>
              <a:t>“diversity, equity and </a:t>
            </a:r>
            <a:endParaRPr lang="en-US" dirty="0" smtClean="0">
              <a:solidFill>
                <a:srgbClr val="FF0000"/>
              </a:solidFill>
            </a:endParaRPr>
          </a:p>
          <a:p>
            <a:pPr algn="just"/>
            <a:r>
              <a:rPr lang="en-US" dirty="0" smtClean="0">
                <a:solidFill>
                  <a:srgbClr val="FF0000"/>
                </a:solidFill>
              </a:rPr>
              <a:t>inclusion</a:t>
            </a:r>
            <a:r>
              <a:rPr lang="en-US" dirty="0">
                <a:solidFill>
                  <a:srgbClr val="FF0000"/>
                </a:solidFill>
              </a:rPr>
              <a:t>” </a:t>
            </a:r>
            <a:r>
              <a:rPr lang="en-US" dirty="0">
                <a:solidFill>
                  <a:schemeClr val="bg1"/>
                </a:solidFill>
              </a:rPr>
              <a:t>related to “a. underrepresented and/or b. immigrant architectural profiles, </a:t>
            </a:r>
            <a:r>
              <a:rPr lang="en-US" dirty="0" smtClean="0">
                <a:solidFill>
                  <a:schemeClr val="bg1"/>
                </a:solidFill>
              </a:rPr>
              <a:t>and </a:t>
            </a:r>
            <a:r>
              <a:rPr lang="en-US" dirty="0">
                <a:solidFill>
                  <a:schemeClr val="bg1"/>
                </a:solidFill>
              </a:rPr>
              <a:t>communities” in the history </a:t>
            </a:r>
            <a:endParaRPr lang="en-US" dirty="0" smtClean="0">
              <a:solidFill>
                <a:schemeClr val="bg1"/>
              </a:solidFill>
            </a:endParaRPr>
          </a:p>
          <a:p>
            <a:pPr algn="just"/>
            <a:r>
              <a:rPr lang="en-US" dirty="0" smtClean="0">
                <a:solidFill>
                  <a:schemeClr val="bg1"/>
                </a:solidFill>
              </a:rPr>
              <a:t>of MIT-Architecture.</a:t>
            </a:r>
          </a:p>
          <a:p>
            <a:endParaRPr lang="en-US" dirty="0">
              <a:solidFill>
                <a:schemeClr val="bg1"/>
              </a:solidFill>
            </a:endParaRPr>
          </a:p>
          <a:p>
            <a:r>
              <a:rPr lang="en-US" dirty="0">
                <a:solidFill>
                  <a:schemeClr val="bg1"/>
                </a:solidFill>
              </a:rPr>
              <a:t>•   They have an extensive </a:t>
            </a:r>
            <a:r>
              <a:rPr lang="en-US" dirty="0">
                <a:solidFill>
                  <a:srgbClr val="FF0000"/>
                </a:solidFill>
              </a:rPr>
              <a:t>digitization project underway </a:t>
            </a:r>
            <a:r>
              <a:rPr lang="en-US" dirty="0">
                <a:solidFill>
                  <a:schemeClr val="bg1"/>
                </a:solidFill>
              </a:rPr>
              <a:t>and  only a few weeks ago introduced a collections portal online. </a:t>
            </a:r>
          </a:p>
          <a:p>
            <a:endParaRPr lang="en-US" b="1" dirty="0" smtClean="0">
              <a:solidFill>
                <a:schemeClr val="bg1"/>
              </a:solidFill>
            </a:endParaRPr>
          </a:p>
          <a:p>
            <a:endParaRPr lang="en-US" b="1" dirty="0" smtClean="0">
              <a:solidFill>
                <a:schemeClr val="bg1"/>
              </a:solidFill>
            </a:endParaRPr>
          </a:p>
          <a:p>
            <a:endParaRPr lang="en-US" b="1"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318964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757" y="235527"/>
            <a:ext cx="8082821" cy="5749636"/>
          </a:xfrm>
          <a:prstGeom prst="rect">
            <a:avLst/>
          </a:prstGeom>
        </p:spPr>
      </p:pic>
      <p:sp>
        <p:nvSpPr>
          <p:cNvPr id="4" name="Right Arrow 3"/>
          <p:cNvSpPr/>
          <p:nvPr/>
        </p:nvSpPr>
        <p:spPr>
          <a:xfrm>
            <a:off x="628726" y="4299274"/>
            <a:ext cx="2743200" cy="2355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41964" y="6319391"/>
            <a:ext cx="5848076" cy="538609"/>
          </a:xfrm>
          <a:prstGeom prst="rect">
            <a:avLst/>
          </a:prstGeom>
          <a:noFill/>
        </p:spPr>
        <p:txBody>
          <a:bodyPr wrap="none" rtlCol="0">
            <a:spAutoFit/>
          </a:bodyPr>
          <a:lstStyle/>
          <a:p>
            <a:r>
              <a:rPr lang="en-US" sz="1100" u="sng" dirty="0" smtClean="0">
                <a:solidFill>
                  <a:schemeClr val="bg1"/>
                </a:solidFill>
                <a:hlinkClick r:id="rId3"/>
              </a:rPr>
              <a:t>Ref: https</a:t>
            </a:r>
            <a:r>
              <a:rPr lang="en-US" sz="1100" u="sng" dirty="0">
                <a:solidFill>
                  <a:schemeClr val="bg1"/>
                </a:solidFill>
                <a:hlinkClick r:id="rId3"/>
              </a:rPr>
              <a:t>://</a:t>
            </a:r>
            <a:r>
              <a:rPr lang="en-US" sz="1100" u="sng" dirty="0" smtClean="0">
                <a:solidFill>
                  <a:schemeClr val="bg1"/>
                </a:solidFill>
                <a:hlinkClick r:id="rId3"/>
              </a:rPr>
              <a:t>mitmuseum.mit.edu/calendar/women-mit-wikipedia-hackathon</a:t>
            </a:r>
            <a:r>
              <a:rPr lang="en-US" sz="1100" u="sng" dirty="0" smtClean="0">
                <a:solidFill>
                  <a:schemeClr val="bg1"/>
                </a:solidFill>
              </a:rPr>
              <a:t>, accessed on 9.2.2019</a:t>
            </a:r>
            <a:endParaRPr lang="en-US" sz="1100" dirty="0">
              <a:solidFill>
                <a:schemeClr val="bg1"/>
              </a:solidFill>
            </a:endParaRPr>
          </a:p>
          <a:p>
            <a:endParaRPr lang="en-US" dirty="0"/>
          </a:p>
        </p:txBody>
      </p:sp>
      <p:sp>
        <p:nvSpPr>
          <p:cNvPr id="6" name="Right Arrow 5"/>
          <p:cNvSpPr/>
          <p:nvPr/>
        </p:nvSpPr>
        <p:spPr>
          <a:xfrm>
            <a:off x="1302027" y="557193"/>
            <a:ext cx="1396598" cy="2180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302027" y="3110345"/>
            <a:ext cx="1396598" cy="2180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117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52" y="704911"/>
            <a:ext cx="6097191" cy="4520640"/>
          </a:xfrm>
          <a:prstGeom prst="rect">
            <a:avLst/>
          </a:prstGeom>
        </p:spPr>
      </p:pic>
      <p:sp>
        <p:nvSpPr>
          <p:cNvPr id="4" name="TextBox 3"/>
          <p:cNvSpPr txBox="1"/>
          <p:nvPr/>
        </p:nvSpPr>
        <p:spPr>
          <a:xfrm>
            <a:off x="37243" y="264115"/>
            <a:ext cx="9054082" cy="400110"/>
          </a:xfrm>
          <a:prstGeom prst="rect">
            <a:avLst/>
          </a:prstGeom>
          <a:noFill/>
        </p:spPr>
        <p:txBody>
          <a:bodyPr wrap="none" rtlCol="0">
            <a:spAutoFit/>
          </a:bodyPr>
          <a:lstStyle/>
          <a:p>
            <a:r>
              <a:rPr lang="en-US" sz="1000" dirty="0">
                <a:solidFill>
                  <a:schemeClr val="bg1"/>
                </a:solidFill>
                <a:hlinkClick r:id="rId3"/>
              </a:rPr>
              <a:t>https://calendar.mit.edu/event/women_of_mit_wikipedia_hackathon?fbclid=IwAR0PEgbGMtQyNaQAUCpGmYhDRAgVYrzoBl9RocwJeSc0_AkiJYKzswYsZUw#.</a:t>
            </a:r>
            <a:r>
              <a:rPr lang="en-US" sz="1000" dirty="0" smtClean="0">
                <a:solidFill>
                  <a:schemeClr val="bg1"/>
                </a:solidFill>
                <a:hlinkClick r:id="rId3"/>
              </a:rPr>
              <a:t>XgvjvUdKiM</a:t>
            </a:r>
            <a:r>
              <a:rPr lang="en-US" sz="1000" dirty="0" smtClean="0">
                <a:solidFill>
                  <a:schemeClr val="bg1"/>
                </a:solidFill>
              </a:rPr>
              <a:t>,</a:t>
            </a:r>
          </a:p>
          <a:p>
            <a:r>
              <a:rPr lang="en-US" sz="1000" dirty="0" smtClean="0">
                <a:solidFill>
                  <a:schemeClr val="bg1"/>
                </a:solidFill>
              </a:rPr>
              <a:t> last  accessed on 12.28.2019.</a:t>
            </a:r>
            <a:endParaRPr lang="en-US" sz="1000" dirty="0">
              <a:solidFill>
                <a:schemeClr val="bg1"/>
              </a:solidFill>
            </a:endParaRPr>
          </a:p>
        </p:txBody>
      </p:sp>
      <p:sp>
        <p:nvSpPr>
          <p:cNvPr id="2" name="Down Arrow 1"/>
          <p:cNvSpPr/>
          <p:nvPr/>
        </p:nvSpPr>
        <p:spPr>
          <a:xfrm>
            <a:off x="4705350" y="3468393"/>
            <a:ext cx="2413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080" y="1535852"/>
            <a:ext cx="5254289" cy="4801333"/>
          </a:xfrm>
          <a:prstGeom prst="rect">
            <a:avLst/>
          </a:prstGeom>
        </p:spPr>
      </p:pic>
      <p:sp>
        <p:nvSpPr>
          <p:cNvPr id="8" name="TextBox 7"/>
          <p:cNvSpPr txBox="1"/>
          <p:nvPr/>
        </p:nvSpPr>
        <p:spPr>
          <a:xfrm>
            <a:off x="4826000" y="6337185"/>
            <a:ext cx="7538140" cy="461665"/>
          </a:xfrm>
          <a:prstGeom prst="rect">
            <a:avLst/>
          </a:prstGeom>
          <a:noFill/>
        </p:spPr>
        <p:txBody>
          <a:bodyPr wrap="square" rtlCol="0">
            <a:spAutoFit/>
          </a:bodyPr>
          <a:lstStyle/>
          <a:p>
            <a:r>
              <a:rPr lang="en-US" sz="1200" dirty="0">
                <a:solidFill>
                  <a:schemeClr val="bg1"/>
                </a:solidFill>
                <a:hlinkClick r:id="rId5"/>
              </a:rPr>
              <a:t>https://</a:t>
            </a:r>
            <a:r>
              <a:rPr lang="en-US" sz="1200" dirty="0" smtClean="0">
                <a:solidFill>
                  <a:schemeClr val="bg1"/>
                </a:solidFill>
                <a:hlinkClick r:id="rId5"/>
              </a:rPr>
              <a:t>outreachdashboard.wmflabs.org/courses/MIT_Libraries_and_MIT_Museum/Women_at_MIT/articles/edited</a:t>
            </a:r>
            <a:r>
              <a:rPr lang="en-US" sz="1200" dirty="0" smtClean="0">
                <a:solidFill>
                  <a:schemeClr val="bg1"/>
                </a:solidFill>
              </a:rPr>
              <a:t>, last accessed on 7.31.2020.</a:t>
            </a:r>
            <a:endParaRPr lang="en-US" sz="1200" dirty="0">
              <a:solidFill>
                <a:schemeClr val="bg1"/>
              </a:solidFill>
            </a:endParaRPr>
          </a:p>
        </p:txBody>
      </p:sp>
      <p:sp>
        <p:nvSpPr>
          <p:cNvPr id="9" name="TextBox 8"/>
          <p:cNvSpPr txBox="1"/>
          <p:nvPr/>
        </p:nvSpPr>
        <p:spPr>
          <a:xfrm>
            <a:off x="8242300" y="1159746"/>
            <a:ext cx="2668038" cy="369332"/>
          </a:xfrm>
          <a:prstGeom prst="rect">
            <a:avLst/>
          </a:prstGeom>
          <a:noFill/>
        </p:spPr>
        <p:txBody>
          <a:bodyPr wrap="none" rtlCol="0">
            <a:spAutoFit/>
          </a:bodyPr>
          <a:lstStyle/>
          <a:p>
            <a:r>
              <a:rPr lang="en-US" dirty="0" smtClean="0">
                <a:solidFill>
                  <a:schemeClr val="bg1"/>
                </a:solidFill>
              </a:rPr>
              <a:t>Women of MIT, 7.31.2020.</a:t>
            </a:r>
            <a:endParaRPr lang="en-US" dirty="0">
              <a:solidFill>
                <a:schemeClr val="bg1"/>
              </a:solidFill>
            </a:endParaRPr>
          </a:p>
        </p:txBody>
      </p:sp>
      <p:cxnSp>
        <p:nvCxnSpPr>
          <p:cNvPr id="13" name="Straight Connector 12"/>
          <p:cNvCxnSpPr/>
          <p:nvPr/>
        </p:nvCxnSpPr>
        <p:spPr>
          <a:xfrm>
            <a:off x="2463800" y="3468393"/>
            <a:ext cx="1104900"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Down Arrow 13"/>
          <p:cNvSpPr/>
          <p:nvPr/>
        </p:nvSpPr>
        <p:spPr>
          <a:xfrm>
            <a:off x="2944947" y="3035299"/>
            <a:ext cx="191953" cy="27283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0082347" y="704911"/>
            <a:ext cx="230053" cy="454835"/>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7467600" y="3469686"/>
            <a:ext cx="25400" cy="2729207"/>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646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004" y="1867889"/>
            <a:ext cx="10688267" cy="6186309"/>
          </a:xfrm>
          <a:prstGeom prst="rect">
            <a:avLst/>
          </a:prstGeom>
          <a:noFill/>
        </p:spPr>
        <p:txBody>
          <a:bodyPr wrap="square" rtlCol="0">
            <a:spAutoFit/>
          </a:bodyPr>
          <a:lstStyle/>
          <a:p>
            <a:pPr algn="ctr"/>
            <a:r>
              <a:rPr lang="en-US" sz="2800" b="1" dirty="0" smtClean="0">
                <a:solidFill>
                  <a:srgbClr val="FF0000"/>
                </a:solidFill>
              </a:rPr>
              <a:t>Cornell University</a:t>
            </a:r>
            <a:r>
              <a:rPr lang="en-US" sz="1200" b="1" dirty="0" smtClean="0">
                <a:solidFill>
                  <a:schemeClr val="bg1"/>
                </a:solidFill>
              </a:rPr>
              <a:t> (1)</a:t>
            </a:r>
          </a:p>
          <a:p>
            <a:pPr algn="ctr"/>
            <a:r>
              <a:rPr lang="en-US" sz="2800" b="1" dirty="0" smtClean="0">
                <a:solidFill>
                  <a:srgbClr val="FF0000"/>
                </a:solidFill>
              </a:rPr>
              <a:t>College of Architecture, Art and Planning </a:t>
            </a:r>
            <a:r>
              <a:rPr lang="en-US" sz="1200" b="1" dirty="0" smtClean="0">
                <a:solidFill>
                  <a:schemeClr val="bg1"/>
                </a:solidFill>
              </a:rPr>
              <a:t>(2)</a:t>
            </a:r>
          </a:p>
          <a:p>
            <a:pPr algn="ctr"/>
            <a:endParaRPr lang="en-US" sz="2800" b="1" dirty="0">
              <a:solidFill>
                <a:srgbClr val="FF0000"/>
              </a:solidFill>
            </a:endParaRPr>
          </a:p>
          <a:p>
            <a:pPr algn="just"/>
            <a:r>
              <a:rPr lang="en-US" dirty="0">
                <a:solidFill>
                  <a:schemeClr val="bg1"/>
                </a:solidFill>
              </a:rPr>
              <a:t>For </a:t>
            </a:r>
            <a:r>
              <a:rPr lang="en-US" dirty="0">
                <a:solidFill>
                  <a:srgbClr val="FF0000"/>
                </a:solidFill>
              </a:rPr>
              <a:t>Cornell University</a:t>
            </a:r>
            <a:r>
              <a:rPr lang="en-US" dirty="0">
                <a:solidFill>
                  <a:schemeClr val="bg1"/>
                </a:solidFill>
              </a:rPr>
              <a:t>, according to written response by Julia Gardner, </a:t>
            </a:r>
            <a:r>
              <a:rPr lang="en-US" dirty="0" smtClean="0">
                <a:solidFill>
                  <a:schemeClr val="bg1"/>
                </a:solidFill>
              </a:rPr>
              <a:t>(</a:t>
            </a:r>
            <a:r>
              <a:rPr lang="en-US" dirty="0">
                <a:solidFill>
                  <a:schemeClr val="bg1"/>
                </a:solidFill>
              </a:rPr>
              <a:t>Head of Research Services &amp; Assistant Curator, </a:t>
            </a:r>
            <a:r>
              <a:rPr lang="en-US" dirty="0" smtClean="0">
                <a:solidFill>
                  <a:schemeClr val="bg1"/>
                </a:solidFill>
              </a:rPr>
              <a:t>Division </a:t>
            </a:r>
            <a:r>
              <a:rPr lang="en-US" dirty="0">
                <a:solidFill>
                  <a:schemeClr val="bg1"/>
                </a:solidFill>
              </a:rPr>
              <a:t>of Rare and Manuscript Collections, </a:t>
            </a:r>
            <a:r>
              <a:rPr lang="en-US" dirty="0" smtClean="0">
                <a:solidFill>
                  <a:schemeClr val="bg1"/>
                </a:solidFill>
              </a:rPr>
              <a:t>Cornell </a:t>
            </a:r>
            <a:r>
              <a:rPr lang="en-US" dirty="0">
                <a:solidFill>
                  <a:schemeClr val="bg1"/>
                </a:solidFill>
              </a:rPr>
              <a:t>University Library) on </a:t>
            </a:r>
            <a:r>
              <a:rPr lang="en-US" u="sng" dirty="0">
                <a:solidFill>
                  <a:schemeClr val="bg1"/>
                </a:solidFill>
              </a:rPr>
              <a:t>Feb. 5, 2019</a:t>
            </a:r>
            <a:r>
              <a:rPr lang="en-US" dirty="0">
                <a:solidFill>
                  <a:schemeClr val="bg1"/>
                </a:solidFill>
              </a:rPr>
              <a:t>, </a:t>
            </a:r>
            <a:r>
              <a:rPr lang="en-US" u="sng" dirty="0" smtClean="0">
                <a:solidFill>
                  <a:srgbClr val="FF0000"/>
                </a:solidFill>
              </a:rPr>
              <a:t>they </a:t>
            </a:r>
            <a:r>
              <a:rPr lang="en-US" u="sng" dirty="0">
                <a:solidFill>
                  <a:srgbClr val="FF0000"/>
                </a:solidFill>
              </a:rPr>
              <a:t>do not have an archivist </a:t>
            </a:r>
            <a:r>
              <a:rPr lang="en-US" dirty="0">
                <a:solidFill>
                  <a:srgbClr val="FF0000"/>
                </a:solidFill>
              </a:rPr>
              <a:t>or </a:t>
            </a:r>
            <a:r>
              <a:rPr lang="en-US" dirty="0" smtClean="0">
                <a:solidFill>
                  <a:srgbClr val="FF0000"/>
                </a:solidFill>
              </a:rPr>
              <a:t>curator </a:t>
            </a:r>
            <a:r>
              <a:rPr lang="en-US" dirty="0">
                <a:solidFill>
                  <a:srgbClr val="FF0000"/>
                </a:solidFill>
              </a:rPr>
              <a:t>specifically </a:t>
            </a:r>
            <a:r>
              <a:rPr lang="en-US" dirty="0" smtClean="0">
                <a:solidFill>
                  <a:srgbClr val="FF0000"/>
                </a:solidFill>
              </a:rPr>
              <a:t>attached </a:t>
            </a:r>
            <a:r>
              <a:rPr lang="en-US" dirty="0">
                <a:solidFill>
                  <a:srgbClr val="FF0000"/>
                </a:solidFill>
              </a:rPr>
              <a:t>to </a:t>
            </a:r>
            <a:r>
              <a:rPr lang="en-US" u="sng" dirty="0">
                <a:solidFill>
                  <a:srgbClr val="FF0000"/>
                </a:solidFill>
              </a:rPr>
              <a:t>architectural </a:t>
            </a:r>
            <a:r>
              <a:rPr lang="en-US" dirty="0">
                <a:solidFill>
                  <a:srgbClr val="FF0000"/>
                </a:solidFill>
              </a:rPr>
              <a:t>and visual documents</a:t>
            </a:r>
            <a:r>
              <a:rPr lang="en-US" dirty="0" smtClean="0">
                <a:solidFill>
                  <a:srgbClr val="FF0000"/>
                </a:solidFill>
              </a:rPr>
              <a:t>.</a:t>
            </a:r>
          </a:p>
          <a:p>
            <a:pPr algn="just"/>
            <a:endParaRPr lang="en-US" b="1" dirty="0">
              <a:solidFill>
                <a:srgbClr val="FF0000"/>
              </a:solidFill>
            </a:endParaRPr>
          </a:p>
          <a:p>
            <a:pPr algn="just"/>
            <a:endParaRPr lang="en-US" dirty="0" smtClean="0">
              <a:solidFill>
                <a:srgbClr val="FF0000"/>
              </a:solidFill>
            </a:endParaRPr>
          </a:p>
          <a:p>
            <a:pPr algn="just"/>
            <a:endParaRPr lang="en-US" dirty="0" smtClean="0">
              <a:solidFill>
                <a:srgbClr val="FF0000"/>
              </a:solidFill>
            </a:endParaRPr>
          </a:p>
          <a:p>
            <a:pPr algn="just"/>
            <a:endParaRPr lang="en-US" dirty="0" smtClean="0">
              <a:solidFill>
                <a:srgbClr val="FF0000"/>
              </a:solidFill>
            </a:endParaRPr>
          </a:p>
          <a:p>
            <a:pPr algn="just"/>
            <a:r>
              <a:rPr lang="en-US" sz="1200" dirty="0" smtClean="0">
                <a:solidFill>
                  <a:schemeClr val="bg1"/>
                </a:solidFill>
              </a:rPr>
              <a:t>(1) Cornell University was established in </a:t>
            </a:r>
            <a:r>
              <a:rPr lang="en-US" sz="1200" dirty="0" smtClean="0">
                <a:solidFill>
                  <a:srgbClr val="FF0000"/>
                </a:solidFill>
              </a:rPr>
              <a:t>1865, </a:t>
            </a:r>
            <a:r>
              <a:rPr lang="en-US" sz="1200" dirty="0" smtClean="0">
                <a:solidFill>
                  <a:schemeClr val="bg1"/>
                </a:solidFill>
                <a:hlinkClick r:id="rId2"/>
              </a:rPr>
              <a:t>https</a:t>
            </a:r>
            <a:r>
              <a:rPr lang="en-US" sz="1200" dirty="0">
                <a:solidFill>
                  <a:schemeClr val="bg1"/>
                </a:solidFill>
                <a:hlinkClick r:id="rId2"/>
              </a:rPr>
              <a:t>://www.cornell.edu/about</a:t>
            </a:r>
            <a:r>
              <a:rPr lang="en-US" sz="1200" dirty="0" smtClean="0">
                <a:solidFill>
                  <a:schemeClr val="bg1"/>
                </a:solidFill>
                <a:hlinkClick r:id="rId2"/>
              </a:rPr>
              <a:t>/</a:t>
            </a:r>
            <a:r>
              <a:rPr lang="en-US" sz="1200" dirty="0" smtClean="0">
                <a:solidFill>
                  <a:schemeClr val="bg1"/>
                </a:solidFill>
              </a:rPr>
              <a:t>, last accessed on 7.30.2020.</a:t>
            </a:r>
            <a:endParaRPr lang="en-US" dirty="0">
              <a:solidFill>
                <a:srgbClr val="FF0000"/>
              </a:solidFill>
            </a:endParaRPr>
          </a:p>
          <a:p>
            <a:r>
              <a:rPr lang="en-US" sz="1200" dirty="0" smtClean="0">
                <a:solidFill>
                  <a:schemeClr val="bg1"/>
                </a:solidFill>
              </a:rPr>
              <a:t>(2) “….In</a:t>
            </a:r>
            <a:r>
              <a:rPr lang="en-US" sz="1200" dirty="0" smtClean="0">
                <a:solidFill>
                  <a:srgbClr val="FF0000"/>
                </a:solidFill>
              </a:rPr>
              <a:t> </a:t>
            </a:r>
            <a:r>
              <a:rPr lang="en-US" sz="1200" dirty="0">
                <a:solidFill>
                  <a:srgbClr val="FF0000"/>
                </a:solidFill>
              </a:rPr>
              <a:t>1871 </a:t>
            </a:r>
            <a:r>
              <a:rPr lang="en-US" sz="1200" dirty="0">
                <a:solidFill>
                  <a:schemeClr val="bg1"/>
                </a:solidFill>
              </a:rPr>
              <a:t>Andrew Dickson White, the first president of Cornell University, exhorted the Board of Trustees to establish a new program to provide formal academic training in </a:t>
            </a:r>
            <a:r>
              <a:rPr lang="en-US" sz="1200" dirty="0" smtClean="0">
                <a:solidFill>
                  <a:schemeClr val="bg1"/>
                </a:solidFill>
              </a:rPr>
              <a:t>architecture….Providing </a:t>
            </a:r>
            <a:r>
              <a:rPr lang="en-US" sz="1200" dirty="0">
                <a:solidFill>
                  <a:schemeClr val="bg1"/>
                </a:solidFill>
              </a:rPr>
              <a:t>the first four-year course in architecture in an American university, the college presented an alternative to apprenticeship programs or to study in Europe. The new architecture program was immediately popular, registering 32 students by 1876 and enrolling </a:t>
            </a:r>
            <a:r>
              <a:rPr lang="en-US" sz="1200" dirty="0">
                <a:solidFill>
                  <a:srgbClr val="FF0000"/>
                </a:solidFill>
              </a:rPr>
              <a:t>its first international student in 1879. A year later, Margaret Hicks (A.B. 1878, B.Arch. 1880) became the first woman to graduate from an architecture course at an American university</a:t>
            </a:r>
            <a:r>
              <a:rPr lang="en-US" sz="1200" dirty="0">
                <a:solidFill>
                  <a:schemeClr val="bg1"/>
                </a:solidFill>
              </a:rPr>
              <a:t>. In the 1920s, Cornell became the first architecture school to extend its curriculum to five </a:t>
            </a:r>
            <a:r>
              <a:rPr lang="en-US" sz="1200" dirty="0" smtClean="0">
                <a:solidFill>
                  <a:schemeClr val="bg1"/>
                </a:solidFill>
              </a:rPr>
              <a:t>years. By </a:t>
            </a:r>
            <a:r>
              <a:rPr lang="en-US" sz="1200" dirty="0">
                <a:solidFill>
                  <a:schemeClr val="bg1"/>
                </a:solidFill>
              </a:rPr>
              <a:t>1896, the College of Architecture also offered classes in drawing, painting, and sculpture, and a Department of Art was formally added in 1921. </a:t>
            </a:r>
            <a:r>
              <a:rPr lang="en-US" sz="1200" dirty="0">
                <a:solidFill>
                  <a:srgbClr val="FF0000"/>
                </a:solidFill>
              </a:rPr>
              <a:t>The City and Regional Planning (CRP) program began in 1935</a:t>
            </a:r>
            <a:r>
              <a:rPr lang="en-US" sz="1200" dirty="0">
                <a:solidFill>
                  <a:schemeClr val="bg1"/>
                </a:solidFill>
              </a:rPr>
              <a:t>, </a:t>
            </a:r>
            <a:r>
              <a:rPr lang="en-US" sz="1200" dirty="0">
                <a:solidFill>
                  <a:srgbClr val="FF0000"/>
                </a:solidFill>
              </a:rPr>
              <a:t>becoming a separate department in </a:t>
            </a:r>
            <a:r>
              <a:rPr lang="en-US" sz="1200" dirty="0" smtClean="0">
                <a:solidFill>
                  <a:srgbClr val="FF0000"/>
                </a:solidFill>
              </a:rPr>
              <a:t>1952</a:t>
            </a:r>
            <a:r>
              <a:rPr lang="en-US" sz="1200" dirty="0" smtClean="0">
                <a:solidFill>
                  <a:schemeClr val="bg1"/>
                </a:solidFill>
              </a:rPr>
              <a:t>….</a:t>
            </a:r>
            <a:r>
              <a:rPr lang="en-US" sz="1200" dirty="0" smtClean="0">
                <a:solidFill>
                  <a:srgbClr val="FF0000"/>
                </a:solidFill>
              </a:rPr>
              <a:t>In </a:t>
            </a:r>
            <a:r>
              <a:rPr lang="en-US" sz="1200" dirty="0">
                <a:solidFill>
                  <a:srgbClr val="FF0000"/>
                </a:solidFill>
              </a:rPr>
              <a:t>1967, the College of Architecture, Art, and Planning (AAP) officially acquired its current </a:t>
            </a:r>
            <a:r>
              <a:rPr lang="en-US" sz="1200" dirty="0" smtClean="0">
                <a:solidFill>
                  <a:srgbClr val="FF0000"/>
                </a:solidFill>
              </a:rPr>
              <a:t>name….”,</a:t>
            </a:r>
          </a:p>
          <a:p>
            <a:r>
              <a:rPr lang="en-US" sz="1200" dirty="0">
                <a:hlinkClick r:id="rId3"/>
              </a:rPr>
              <a:t>https://</a:t>
            </a:r>
            <a:r>
              <a:rPr lang="en-US" sz="1200" dirty="0" smtClean="0">
                <a:solidFill>
                  <a:schemeClr val="bg1"/>
                </a:solidFill>
                <a:hlinkClick r:id="rId3"/>
              </a:rPr>
              <a:t>aap.cornell.edu/about/history</a:t>
            </a:r>
            <a:r>
              <a:rPr lang="en-US" sz="1200" dirty="0" smtClean="0">
                <a:solidFill>
                  <a:schemeClr val="bg1"/>
                </a:solidFill>
              </a:rPr>
              <a:t>, last accessed on 7.30.2020.</a:t>
            </a:r>
            <a:endParaRPr lang="en-US" sz="1200" dirty="0">
              <a:solidFill>
                <a:schemeClr val="bg1"/>
              </a:solidFill>
            </a:endParaRPr>
          </a:p>
          <a:p>
            <a:endParaRPr lang="en-US" sz="1200" dirty="0">
              <a:solidFill>
                <a:schemeClr val="bg1"/>
              </a:solidFill>
            </a:endParaRPr>
          </a:p>
          <a:p>
            <a:r>
              <a:rPr lang="en-US" sz="2400" dirty="0"/>
              <a:t/>
            </a:r>
            <a:br>
              <a:rPr lang="en-US" sz="2400" dirty="0"/>
            </a:br>
            <a:endParaRPr lang="en-US" sz="2400" b="1" dirty="0">
              <a:solidFill>
                <a:srgbClr val="FF0000"/>
              </a:solidFill>
            </a:endParaRPr>
          </a:p>
          <a:p>
            <a:pPr algn="ctr"/>
            <a:endParaRPr lang="en-US" b="1"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7890" y="193309"/>
            <a:ext cx="1504763" cy="1504763"/>
          </a:xfrm>
          <a:prstGeom prst="rect">
            <a:avLst/>
          </a:prstGeom>
        </p:spPr>
      </p:pic>
    </p:spTree>
    <p:extLst>
      <p:ext uri="{BB962C8B-B14F-4D97-AF65-F5344CB8AC3E}">
        <p14:creationId xmlns:p14="http://schemas.microsoft.com/office/powerpoint/2010/main" val="2039654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291" y="5491082"/>
            <a:ext cx="10566400" cy="1292662"/>
          </a:xfrm>
          <a:prstGeom prst="rect">
            <a:avLst/>
          </a:prstGeom>
          <a:noFill/>
        </p:spPr>
        <p:txBody>
          <a:bodyPr wrap="square" rtlCol="0">
            <a:spAutoFit/>
          </a:bodyPr>
          <a:lstStyle/>
          <a:p>
            <a:pPr fontAlgn="t"/>
            <a:r>
              <a:rPr lang="en-US" dirty="0">
                <a:solidFill>
                  <a:schemeClr val="bg1"/>
                </a:solidFill>
              </a:rPr>
              <a:t> </a:t>
            </a:r>
          </a:p>
          <a:p>
            <a:pPr fontAlgn="t"/>
            <a:r>
              <a:rPr lang="en-US" sz="1200" dirty="0" smtClean="0">
                <a:solidFill>
                  <a:schemeClr val="bg1"/>
                </a:solidFill>
              </a:rPr>
              <a:t>(</a:t>
            </a:r>
            <a:r>
              <a:rPr lang="en-US" sz="1200" dirty="0">
                <a:solidFill>
                  <a:schemeClr val="bg1"/>
                </a:solidFill>
              </a:rPr>
              <a:t>1) "...The university traces its roots to the 1640s... The school officially became Yale College in </a:t>
            </a:r>
            <a:r>
              <a:rPr lang="en-US" sz="1200" dirty="0">
                <a:solidFill>
                  <a:srgbClr val="FF0000"/>
                </a:solidFill>
              </a:rPr>
              <a:t>1718</a:t>
            </a:r>
            <a:r>
              <a:rPr lang="en-US" sz="1200" dirty="0">
                <a:solidFill>
                  <a:schemeClr val="bg1"/>
                </a:solidFill>
              </a:rPr>
              <a:t>...", https://www.cornell.edu/about, last accessed on 7.28.2020</a:t>
            </a:r>
            <a:r>
              <a:rPr lang="en-US" sz="1200" dirty="0" smtClean="0">
                <a:solidFill>
                  <a:schemeClr val="bg1"/>
                </a:solidFill>
              </a:rPr>
              <a:t>.</a:t>
            </a:r>
            <a:endParaRPr lang="en-US" sz="1200" dirty="0">
              <a:solidFill>
                <a:schemeClr val="bg1"/>
              </a:solidFill>
            </a:endParaRPr>
          </a:p>
          <a:p>
            <a:pPr fontAlgn="t"/>
            <a:r>
              <a:rPr lang="en-US" sz="1200" dirty="0" smtClean="0">
                <a:solidFill>
                  <a:schemeClr val="bg1"/>
                </a:solidFill>
              </a:rPr>
              <a:t>(2) “…The </a:t>
            </a:r>
            <a:r>
              <a:rPr lang="en-US" sz="1200" dirty="0">
                <a:solidFill>
                  <a:schemeClr val="bg1"/>
                </a:solidFill>
              </a:rPr>
              <a:t>department of Architecture was established in the School of the Fine Arts in </a:t>
            </a:r>
            <a:r>
              <a:rPr lang="en-US" sz="1200" dirty="0">
                <a:solidFill>
                  <a:srgbClr val="FF0000"/>
                </a:solidFill>
              </a:rPr>
              <a:t>1916. </a:t>
            </a:r>
            <a:r>
              <a:rPr lang="en-US" sz="1200" dirty="0">
                <a:solidFill>
                  <a:schemeClr val="bg1"/>
                </a:solidFill>
              </a:rPr>
              <a:t>In 1959 the School of Art and Architecture, as it was then known, was made a fully graduate professional school. </a:t>
            </a:r>
            <a:r>
              <a:rPr lang="en-US" sz="1200" dirty="0">
                <a:solidFill>
                  <a:srgbClr val="FF0000"/>
                </a:solidFill>
              </a:rPr>
              <a:t>In 1972, </a:t>
            </a:r>
            <a:r>
              <a:rPr lang="en-US" sz="1200" dirty="0">
                <a:solidFill>
                  <a:schemeClr val="bg1"/>
                </a:solidFill>
              </a:rPr>
              <a:t>Yale designated the School of Architecture as its own separate professional </a:t>
            </a:r>
            <a:r>
              <a:rPr lang="en-US" sz="1200" dirty="0" smtClean="0">
                <a:solidFill>
                  <a:schemeClr val="bg1"/>
                </a:solidFill>
              </a:rPr>
              <a:t>school…”., </a:t>
            </a:r>
            <a:r>
              <a:rPr lang="en-US" sz="1200" dirty="0">
                <a:hlinkClick r:id="rId2"/>
              </a:rPr>
              <a:t>https://</a:t>
            </a:r>
            <a:r>
              <a:rPr lang="en-US" sz="1200" dirty="0" smtClean="0">
                <a:solidFill>
                  <a:schemeClr val="bg1"/>
                </a:solidFill>
                <a:hlinkClick r:id="rId2"/>
              </a:rPr>
              <a:t>www.architecture.yale.edu/about-the-school/history-and-objectives</a:t>
            </a:r>
            <a:r>
              <a:rPr lang="en-US" sz="1200" dirty="0" smtClean="0">
                <a:solidFill>
                  <a:schemeClr val="bg1"/>
                </a:solidFill>
              </a:rPr>
              <a:t>, last accessed on 7.28.2020.</a:t>
            </a:r>
          </a:p>
          <a:p>
            <a:pPr fontAlgn="t"/>
            <a:endParaRPr lang="en-US" sz="1200" dirty="0">
              <a:solidFill>
                <a:schemeClr val="bg1"/>
              </a:solidFill>
            </a:endParaRPr>
          </a:p>
        </p:txBody>
      </p:sp>
      <p:sp>
        <p:nvSpPr>
          <p:cNvPr id="3" name="TextBox 2"/>
          <p:cNvSpPr txBox="1"/>
          <p:nvPr/>
        </p:nvSpPr>
        <p:spPr>
          <a:xfrm>
            <a:off x="3587276" y="3277335"/>
            <a:ext cx="3744294" cy="1384995"/>
          </a:xfrm>
          <a:prstGeom prst="rect">
            <a:avLst/>
          </a:prstGeom>
          <a:noFill/>
        </p:spPr>
        <p:txBody>
          <a:bodyPr wrap="none" rtlCol="0">
            <a:spAutoFit/>
          </a:bodyPr>
          <a:lstStyle/>
          <a:p>
            <a:pPr algn="ctr"/>
            <a:r>
              <a:rPr lang="en-US" sz="2800" b="1" dirty="0">
                <a:solidFill>
                  <a:srgbClr val="FF0000"/>
                </a:solidFill>
              </a:rPr>
              <a:t>Yale </a:t>
            </a:r>
            <a:r>
              <a:rPr lang="en-US" sz="2800" b="1" dirty="0" smtClean="0">
                <a:solidFill>
                  <a:srgbClr val="FF0000"/>
                </a:solidFill>
              </a:rPr>
              <a:t>University </a:t>
            </a:r>
            <a:r>
              <a:rPr lang="en-US" sz="1200" b="1" dirty="0" smtClean="0">
                <a:solidFill>
                  <a:schemeClr val="bg1"/>
                </a:solidFill>
              </a:rPr>
              <a:t>(1)</a:t>
            </a:r>
          </a:p>
          <a:p>
            <a:pPr algn="ctr"/>
            <a:r>
              <a:rPr lang="en-US" sz="2800" b="1" dirty="0" smtClean="0">
                <a:solidFill>
                  <a:srgbClr val="FF0000"/>
                </a:solidFill>
              </a:rPr>
              <a:t>School of Architecture </a:t>
            </a:r>
            <a:r>
              <a:rPr lang="en-US" sz="1200" b="1" dirty="0" smtClean="0">
                <a:solidFill>
                  <a:schemeClr val="bg1"/>
                </a:solidFill>
              </a:rPr>
              <a:t>(2)</a:t>
            </a:r>
            <a:endParaRPr lang="en-US" sz="1200" b="1" dirty="0">
              <a:solidFill>
                <a:schemeClr val="bg1"/>
              </a:solidFill>
            </a:endParaRPr>
          </a:p>
          <a:p>
            <a:pPr algn="ct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3660" y="212942"/>
            <a:ext cx="1707716" cy="1793101"/>
          </a:xfrm>
          <a:prstGeom prst="rect">
            <a:avLst/>
          </a:prstGeom>
        </p:spPr>
      </p:pic>
    </p:spTree>
    <p:extLst>
      <p:ext uri="{BB962C8B-B14F-4D97-AF65-F5344CB8AC3E}">
        <p14:creationId xmlns:p14="http://schemas.microsoft.com/office/powerpoint/2010/main" val="955535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520" y="990210"/>
            <a:ext cx="10681854" cy="6247864"/>
          </a:xfrm>
          <a:prstGeom prst="rect">
            <a:avLst/>
          </a:prstGeom>
          <a:noFill/>
        </p:spPr>
        <p:txBody>
          <a:bodyPr wrap="square" rtlCol="0">
            <a:spAutoFit/>
          </a:bodyPr>
          <a:lstStyle/>
          <a:p>
            <a:r>
              <a:rPr lang="en-US" sz="1200" dirty="0" smtClean="0">
                <a:solidFill>
                  <a:schemeClr val="bg1"/>
                </a:solidFill>
              </a:rPr>
              <a:t>Research </a:t>
            </a:r>
            <a:r>
              <a:rPr lang="en-US" sz="1200" dirty="0">
                <a:solidFill>
                  <a:schemeClr val="bg1"/>
                </a:solidFill>
              </a:rPr>
              <a:t>q</a:t>
            </a:r>
            <a:r>
              <a:rPr lang="en-US" sz="1200" dirty="0" smtClean="0">
                <a:solidFill>
                  <a:schemeClr val="bg1"/>
                </a:solidFill>
              </a:rPr>
              <a:t>uestions </a:t>
            </a:r>
            <a:r>
              <a:rPr lang="en-US" sz="1200" dirty="0">
                <a:solidFill>
                  <a:schemeClr val="bg1"/>
                </a:solidFill>
              </a:rPr>
              <a:t>by Dr. Meral </a:t>
            </a:r>
            <a:r>
              <a:rPr lang="en-US" sz="1200" dirty="0" err="1">
                <a:solidFill>
                  <a:schemeClr val="bg1"/>
                </a:solidFill>
              </a:rPr>
              <a:t>Ekincioglu</a:t>
            </a:r>
            <a:r>
              <a:rPr lang="en-US" sz="1200" dirty="0">
                <a:solidFill>
                  <a:schemeClr val="bg1"/>
                </a:solidFill>
              </a:rPr>
              <a:t> , </a:t>
            </a:r>
            <a:r>
              <a:rPr lang="en-US" sz="1200" dirty="0" smtClean="0">
                <a:solidFill>
                  <a:schemeClr val="bg1"/>
                </a:solidFill>
              </a:rPr>
              <a:t>2019</a:t>
            </a:r>
          </a:p>
          <a:p>
            <a:endParaRPr lang="en-US" sz="1200" dirty="0" smtClean="0">
              <a:solidFill>
                <a:schemeClr val="bg1"/>
              </a:solidFill>
            </a:endParaRPr>
          </a:p>
          <a:p>
            <a:r>
              <a:rPr lang="en-US" sz="1200" dirty="0">
                <a:solidFill>
                  <a:schemeClr val="bg1"/>
                </a:solidFill>
              </a:rPr>
              <a:t>A</a:t>
            </a:r>
            <a:r>
              <a:rPr lang="en-US" sz="1200" dirty="0" smtClean="0">
                <a:solidFill>
                  <a:schemeClr val="bg1"/>
                </a:solidFill>
              </a:rPr>
              <a:t>nswers </a:t>
            </a:r>
            <a:r>
              <a:rPr lang="en-US" sz="1200" dirty="0">
                <a:solidFill>
                  <a:schemeClr val="bg1"/>
                </a:solidFill>
              </a:rPr>
              <a:t>by Jessica </a:t>
            </a:r>
            <a:r>
              <a:rPr lang="en-US" sz="1200" dirty="0" err="1" smtClean="0">
                <a:solidFill>
                  <a:schemeClr val="bg1"/>
                </a:solidFill>
              </a:rPr>
              <a:t>Quagliaroli</a:t>
            </a:r>
            <a:r>
              <a:rPr lang="en-US" sz="1200" dirty="0" smtClean="0">
                <a:solidFill>
                  <a:schemeClr val="bg1"/>
                </a:solidFill>
              </a:rPr>
              <a:t>, Architecture </a:t>
            </a:r>
            <a:r>
              <a:rPr lang="en-US" sz="1200" dirty="0">
                <a:solidFill>
                  <a:schemeClr val="bg1"/>
                </a:solidFill>
              </a:rPr>
              <a:t>Record </a:t>
            </a:r>
            <a:r>
              <a:rPr lang="en-US" sz="1200" dirty="0" smtClean="0">
                <a:solidFill>
                  <a:schemeClr val="bg1"/>
                </a:solidFill>
              </a:rPr>
              <a:t>Archivist, Yale </a:t>
            </a:r>
            <a:r>
              <a:rPr lang="en-US" sz="1200" dirty="0">
                <a:solidFill>
                  <a:schemeClr val="bg1"/>
                </a:solidFill>
              </a:rPr>
              <a:t>University, School of </a:t>
            </a:r>
            <a:r>
              <a:rPr lang="en-US" sz="1200" dirty="0" smtClean="0">
                <a:solidFill>
                  <a:schemeClr val="bg1"/>
                </a:solidFill>
              </a:rPr>
              <a:t>Architecture, 2019</a:t>
            </a:r>
            <a:endParaRPr lang="en-US" b="1" dirty="0" smtClean="0">
              <a:solidFill>
                <a:schemeClr val="bg1"/>
              </a:solidFill>
            </a:endParaRPr>
          </a:p>
          <a:p>
            <a:r>
              <a:rPr lang="en-US" sz="1200" dirty="0" smtClean="0">
                <a:solidFill>
                  <a:schemeClr val="bg1"/>
                </a:solidFill>
                <a:latin typeface="+mj-lt"/>
              </a:rPr>
              <a:t>(For the archivist, </a:t>
            </a:r>
            <a:r>
              <a:rPr lang="en-US" sz="1200" dirty="0">
                <a:latin typeface="+mj-lt"/>
                <a:hlinkClick r:id="rId2"/>
              </a:rPr>
              <a:t>https://</a:t>
            </a:r>
            <a:r>
              <a:rPr lang="en-US" sz="1200" dirty="0" smtClean="0">
                <a:solidFill>
                  <a:schemeClr val="bg1"/>
                </a:solidFill>
                <a:latin typeface="+mj-lt"/>
                <a:hlinkClick r:id="rId2"/>
              </a:rPr>
              <a:t>web.library.yale.edu/sd/staff/39476</a:t>
            </a:r>
            <a:r>
              <a:rPr lang="en-US" sz="1200" dirty="0" smtClean="0">
                <a:solidFill>
                  <a:schemeClr val="bg1"/>
                </a:solidFill>
                <a:latin typeface="+mj-lt"/>
              </a:rPr>
              <a:t>, last accessed on 7.30.2020.)</a:t>
            </a: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a:p>
            <a:r>
              <a:rPr lang="en-US" b="1" dirty="0" smtClean="0">
                <a:solidFill>
                  <a:schemeClr val="bg1"/>
                </a:solidFill>
              </a:rPr>
              <a:t>• </a:t>
            </a:r>
            <a:r>
              <a:rPr lang="en-US" b="1" dirty="0" smtClean="0">
                <a:solidFill>
                  <a:schemeClr val="bg1"/>
                </a:solidFill>
                <a:latin typeface="+mj-lt"/>
              </a:rPr>
              <a:t>There is </a:t>
            </a:r>
            <a:r>
              <a:rPr lang="en-US" b="1" dirty="0" smtClean="0">
                <a:solidFill>
                  <a:srgbClr val="FF0000"/>
                </a:solidFill>
              </a:rPr>
              <a:t>no</a:t>
            </a:r>
            <a:r>
              <a:rPr lang="en-US" dirty="0" smtClean="0">
                <a:solidFill>
                  <a:schemeClr val="bg1"/>
                </a:solidFill>
              </a:rPr>
              <a:t> (scholarly) research on the history of your archive.</a:t>
            </a:r>
          </a:p>
          <a:p>
            <a:endParaRPr lang="en-US" b="1" dirty="0" smtClean="0">
              <a:solidFill>
                <a:srgbClr val="FF0000"/>
              </a:solidFill>
            </a:endParaRPr>
          </a:p>
          <a:p>
            <a:r>
              <a:rPr lang="en-US" b="1" dirty="0" smtClean="0">
                <a:solidFill>
                  <a:schemeClr val="bg1"/>
                </a:solidFill>
              </a:rPr>
              <a:t>•</a:t>
            </a:r>
            <a:r>
              <a:rPr lang="en-US" b="1" dirty="0" smtClean="0">
                <a:solidFill>
                  <a:schemeClr val="accent1">
                    <a:lumMod val="75000"/>
                  </a:schemeClr>
                </a:solidFill>
              </a:rPr>
              <a:t>  </a:t>
            </a:r>
            <a:r>
              <a:rPr lang="en-US" dirty="0" smtClean="0">
                <a:solidFill>
                  <a:schemeClr val="bg1"/>
                </a:solidFill>
              </a:rPr>
              <a:t>They do not have (</a:t>
            </a:r>
            <a:r>
              <a:rPr lang="en-US" dirty="0">
                <a:solidFill>
                  <a:schemeClr val="bg1"/>
                </a:solidFill>
              </a:rPr>
              <a:t>archival) </a:t>
            </a:r>
            <a:r>
              <a:rPr lang="en-US" b="1" dirty="0">
                <a:solidFill>
                  <a:srgbClr val="FF0000"/>
                </a:solidFill>
              </a:rPr>
              <a:t>data</a:t>
            </a:r>
            <a:r>
              <a:rPr lang="en-US" b="1" dirty="0">
                <a:solidFill>
                  <a:srgbClr val="00B0F0"/>
                </a:solidFill>
              </a:rPr>
              <a:t> </a:t>
            </a:r>
            <a:r>
              <a:rPr lang="en-US" dirty="0">
                <a:solidFill>
                  <a:schemeClr val="bg1"/>
                </a:solidFill>
              </a:rPr>
              <a:t>and/or collection </a:t>
            </a:r>
            <a:r>
              <a:rPr lang="en-US" dirty="0" smtClean="0">
                <a:solidFill>
                  <a:schemeClr val="bg1"/>
                </a:solidFill>
              </a:rPr>
              <a:t>on;</a:t>
            </a:r>
          </a:p>
          <a:p>
            <a:endParaRPr lang="en-US" b="1" dirty="0" smtClean="0">
              <a:solidFill>
                <a:schemeClr val="bg1"/>
              </a:solidFill>
            </a:endParaRPr>
          </a:p>
          <a:p>
            <a:r>
              <a:rPr lang="en-US" sz="1400" b="1" dirty="0">
                <a:solidFill>
                  <a:schemeClr val="bg1"/>
                </a:solidFill>
              </a:rPr>
              <a:t> </a:t>
            </a:r>
            <a:r>
              <a:rPr lang="en-US" sz="1400" b="1" dirty="0" smtClean="0">
                <a:solidFill>
                  <a:schemeClr val="bg1"/>
                </a:solidFill>
              </a:rPr>
              <a:t>   	 </a:t>
            </a:r>
            <a:r>
              <a:rPr lang="en-US" sz="1400" dirty="0" smtClean="0">
                <a:solidFill>
                  <a:schemeClr val="bg1"/>
                </a:solidFill>
              </a:rPr>
              <a:t>a</a:t>
            </a:r>
            <a:r>
              <a:rPr lang="en-US" sz="1400" dirty="0">
                <a:solidFill>
                  <a:schemeClr val="bg1"/>
                </a:solidFill>
              </a:rPr>
              <a:t>. </a:t>
            </a:r>
            <a:r>
              <a:rPr lang="en-US" sz="1400" dirty="0">
                <a:solidFill>
                  <a:srgbClr val="FF0000"/>
                </a:solidFill>
              </a:rPr>
              <a:t>Foreign-born architecture students (and professors) </a:t>
            </a:r>
            <a:r>
              <a:rPr lang="en-US" sz="1400" dirty="0">
                <a:solidFill>
                  <a:schemeClr val="bg1"/>
                </a:solidFill>
              </a:rPr>
              <a:t>in the history of this school of </a:t>
            </a:r>
            <a:r>
              <a:rPr lang="en-US" sz="1400" dirty="0" smtClean="0">
                <a:solidFill>
                  <a:schemeClr val="bg1"/>
                </a:solidFill>
              </a:rPr>
              <a:t>architecture</a:t>
            </a:r>
            <a:r>
              <a:rPr lang="en-US" sz="1400" dirty="0">
                <a:solidFill>
                  <a:schemeClr val="bg1"/>
                </a:solidFill>
              </a:rPr>
              <a:t>;</a:t>
            </a:r>
          </a:p>
          <a:p>
            <a:r>
              <a:rPr lang="en-US" sz="1400" dirty="0" smtClean="0">
                <a:solidFill>
                  <a:schemeClr val="bg1"/>
                </a:solidFill>
              </a:rPr>
              <a:t>     	b</a:t>
            </a:r>
            <a:r>
              <a:rPr lang="en-US" sz="1400" dirty="0">
                <a:solidFill>
                  <a:schemeClr val="bg1"/>
                </a:solidFill>
              </a:rPr>
              <a:t>. The first and/or </a:t>
            </a:r>
            <a:r>
              <a:rPr lang="en-US" sz="1400" dirty="0" smtClean="0">
                <a:solidFill>
                  <a:srgbClr val="FF0000"/>
                </a:solidFill>
              </a:rPr>
              <a:t>early women architecture </a:t>
            </a:r>
            <a:r>
              <a:rPr lang="en-US" sz="1400" dirty="0" smtClean="0">
                <a:solidFill>
                  <a:schemeClr val="bg1"/>
                </a:solidFill>
              </a:rPr>
              <a:t>students </a:t>
            </a:r>
            <a:r>
              <a:rPr lang="en-US" sz="1400" dirty="0">
                <a:solidFill>
                  <a:schemeClr val="bg1"/>
                </a:solidFill>
              </a:rPr>
              <a:t>(and professors), </a:t>
            </a:r>
          </a:p>
          <a:p>
            <a:r>
              <a:rPr lang="en-US" sz="1400" dirty="0" smtClean="0">
                <a:solidFill>
                  <a:schemeClr val="bg1"/>
                </a:solidFill>
              </a:rPr>
              <a:t>     	c</a:t>
            </a:r>
            <a:r>
              <a:rPr lang="en-US" sz="1400" dirty="0">
                <a:solidFill>
                  <a:schemeClr val="bg1"/>
                </a:solidFill>
              </a:rPr>
              <a:t>. </a:t>
            </a:r>
            <a:r>
              <a:rPr lang="en-US" sz="1400" dirty="0">
                <a:solidFill>
                  <a:srgbClr val="FF0000"/>
                </a:solidFill>
              </a:rPr>
              <a:t>LGBTQ community </a:t>
            </a:r>
            <a:r>
              <a:rPr lang="en-US" sz="1400" dirty="0">
                <a:solidFill>
                  <a:schemeClr val="bg1"/>
                </a:solidFill>
              </a:rPr>
              <a:t>in the </a:t>
            </a:r>
            <a:r>
              <a:rPr lang="en-US" sz="1400" dirty="0" smtClean="0">
                <a:solidFill>
                  <a:schemeClr val="bg1"/>
                </a:solidFill>
              </a:rPr>
              <a:t>history </a:t>
            </a:r>
            <a:r>
              <a:rPr lang="en-US" sz="1400" dirty="0">
                <a:solidFill>
                  <a:schemeClr val="bg1"/>
                </a:solidFill>
              </a:rPr>
              <a:t>of the school,</a:t>
            </a:r>
          </a:p>
          <a:p>
            <a:r>
              <a:rPr lang="en-US" sz="1400" dirty="0" smtClean="0">
                <a:solidFill>
                  <a:schemeClr val="bg1"/>
                </a:solidFill>
              </a:rPr>
              <a:t>    	d</a:t>
            </a:r>
            <a:r>
              <a:rPr lang="en-US" sz="1400" dirty="0">
                <a:solidFill>
                  <a:schemeClr val="bg1"/>
                </a:solidFill>
              </a:rPr>
              <a:t>. </a:t>
            </a:r>
            <a:r>
              <a:rPr lang="en-US" sz="1400" dirty="0">
                <a:solidFill>
                  <a:srgbClr val="FF0000"/>
                </a:solidFill>
              </a:rPr>
              <a:t>Ethnicity of architecture students </a:t>
            </a:r>
            <a:r>
              <a:rPr lang="en-US" sz="1400" dirty="0">
                <a:solidFill>
                  <a:schemeClr val="bg1"/>
                </a:solidFill>
              </a:rPr>
              <a:t>and professors (such as white, Hispanic or Latino, Black or African American, Native American or </a:t>
            </a:r>
            <a:r>
              <a:rPr lang="en-US" sz="1400" dirty="0" smtClean="0">
                <a:solidFill>
                  <a:schemeClr val="bg1"/>
                </a:solidFill>
              </a:rPr>
              <a:t>	American Indian</a:t>
            </a:r>
            <a:r>
              <a:rPr lang="en-US" sz="1400" dirty="0">
                <a:solidFill>
                  <a:schemeClr val="bg1"/>
                </a:solidFill>
              </a:rPr>
              <a:t>, Asian / Pacific Islander, other) in the history of school of architecture? </a:t>
            </a:r>
            <a:endParaRPr lang="en-US" sz="1400" dirty="0" smtClean="0">
              <a:solidFill>
                <a:schemeClr val="bg1"/>
              </a:solidFill>
            </a:endParaRPr>
          </a:p>
          <a:p>
            <a:endParaRPr lang="en-US" b="1" dirty="0">
              <a:solidFill>
                <a:srgbClr val="FF0000"/>
              </a:solidFill>
            </a:endParaRPr>
          </a:p>
          <a:p>
            <a:r>
              <a:rPr lang="en-US" dirty="0">
                <a:solidFill>
                  <a:schemeClr val="bg1"/>
                </a:solidFill>
              </a:rPr>
              <a:t>• </a:t>
            </a:r>
            <a:r>
              <a:rPr lang="en-US" dirty="0" smtClean="0">
                <a:solidFill>
                  <a:schemeClr val="bg1"/>
                </a:solidFill>
              </a:rPr>
              <a:t>They do </a:t>
            </a:r>
            <a:r>
              <a:rPr lang="en-US" b="1" dirty="0" smtClean="0">
                <a:solidFill>
                  <a:srgbClr val="FF0000"/>
                </a:solidFill>
              </a:rPr>
              <a:t>not</a:t>
            </a:r>
            <a:r>
              <a:rPr lang="en-US" b="1" dirty="0" smtClean="0">
                <a:solidFill>
                  <a:schemeClr val="bg1"/>
                </a:solidFill>
              </a:rPr>
              <a:t> </a:t>
            </a:r>
            <a:r>
              <a:rPr lang="en-US" dirty="0" smtClean="0">
                <a:solidFill>
                  <a:schemeClr val="bg1"/>
                </a:solidFill>
              </a:rPr>
              <a:t>have </a:t>
            </a:r>
            <a:r>
              <a:rPr lang="en-US" dirty="0" smtClean="0">
                <a:solidFill>
                  <a:srgbClr val="FF0000"/>
                </a:solidFill>
              </a:rPr>
              <a:t>“</a:t>
            </a:r>
            <a:r>
              <a:rPr lang="en-US" dirty="0">
                <a:solidFill>
                  <a:srgbClr val="FF0000"/>
                </a:solidFill>
              </a:rPr>
              <a:t>digital and / or online archival project” </a:t>
            </a:r>
            <a:r>
              <a:rPr lang="en-US" dirty="0">
                <a:solidFill>
                  <a:schemeClr val="bg1"/>
                </a:solidFill>
              </a:rPr>
              <a:t>to share </a:t>
            </a:r>
            <a:r>
              <a:rPr lang="en-US" dirty="0" smtClean="0">
                <a:solidFill>
                  <a:schemeClr val="bg1"/>
                </a:solidFill>
              </a:rPr>
              <a:t>their </a:t>
            </a:r>
            <a:r>
              <a:rPr lang="en-US" dirty="0">
                <a:solidFill>
                  <a:schemeClr val="bg1"/>
                </a:solidFill>
              </a:rPr>
              <a:t>significant archival materials on immigrant and underrepresented communities in (US) architecture </a:t>
            </a:r>
            <a:r>
              <a:rPr lang="en-US" dirty="0" smtClean="0">
                <a:solidFill>
                  <a:schemeClr val="bg1"/>
                </a:solidFill>
              </a:rPr>
              <a:t>history</a:t>
            </a:r>
            <a:r>
              <a:rPr lang="en-US" dirty="0">
                <a:solidFill>
                  <a:schemeClr val="bg1"/>
                </a:solidFill>
              </a:rPr>
              <a:t>. </a:t>
            </a:r>
          </a:p>
          <a:p>
            <a:endParaRPr lang="en-US" sz="1200" dirty="0" smtClean="0">
              <a:solidFill>
                <a:schemeClr val="bg1"/>
              </a:solidFill>
            </a:endParaRPr>
          </a:p>
          <a:p>
            <a:endParaRPr lang="en-US" b="1" dirty="0">
              <a:solidFill>
                <a:srgbClr val="FF0000"/>
              </a:solidFill>
            </a:endParaRPr>
          </a:p>
          <a:p>
            <a:endParaRPr lang="en-US" dirty="0">
              <a:solidFill>
                <a:srgbClr val="FF0000"/>
              </a:solidFill>
            </a:endParaRPr>
          </a:p>
          <a:p>
            <a:pPr algn="just"/>
            <a:endParaRPr lang="en-US" dirty="0">
              <a:solidFill>
                <a:schemeClr val="bg1"/>
              </a:solidFill>
            </a:endParaRPr>
          </a:p>
          <a:p>
            <a:endParaRPr lang="en-US" dirty="0"/>
          </a:p>
        </p:txBody>
      </p:sp>
    </p:spTree>
    <p:extLst>
      <p:ext uri="{BB962C8B-B14F-4D97-AF65-F5344CB8AC3E}">
        <p14:creationId xmlns:p14="http://schemas.microsoft.com/office/powerpoint/2010/main" val="4103896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695" y="4698143"/>
            <a:ext cx="10933612" cy="2492990"/>
          </a:xfrm>
          <a:prstGeom prst="rect">
            <a:avLst/>
          </a:prstGeom>
          <a:noFill/>
        </p:spPr>
        <p:txBody>
          <a:bodyPr wrap="square" rtlCol="0">
            <a:spAutoFit/>
          </a:bodyPr>
          <a:lstStyle/>
          <a:p>
            <a:pPr marL="228600" indent="-228600">
              <a:buAutoNum type="arabicParenBoth"/>
            </a:pPr>
            <a:r>
              <a:rPr lang="en-US" sz="1200" dirty="0" smtClean="0">
                <a:solidFill>
                  <a:schemeClr val="bg1"/>
                </a:solidFill>
              </a:rPr>
              <a:t>“…Chartered </a:t>
            </a:r>
            <a:r>
              <a:rPr lang="en-US" sz="1200" dirty="0">
                <a:solidFill>
                  <a:schemeClr val="bg1"/>
                </a:solidFill>
              </a:rPr>
              <a:t>in </a:t>
            </a:r>
            <a:r>
              <a:rPr lang="en-US" sz="1200" b="1" dirty="0">
                <a:solidFill>
                  <a:srgbClr val="FF0000"/>
                </a:solidFill>
              </a:rPr>
              <a:t>1746, </a:t>
            </a:r>
            <a:r>
              <a:rPr lang="en-US" sz="1200" dirty="0">
                <a:solidFill>
                  <a:schemeClr val="bg1"/>
                </a:solidFill>
              </a:rPr>
              <a:t>Princeton is the fourth-oldest college in the United States. </a:t>
            </a:r>
            <a:r>
              <a:rPr lang="en-US" sz="1200" dirty="0" smtClean="0">
                <a:solidFill>
                  <a:schemeClr val="bg1"/>
                </a:solidFill>
              </a:rPr>
              <a:t>The University </a:t>
            </a:r>
            <a:r>
              <a:rPr lang="en-US" sz="1200" dirty="0">
                <a:solidFill>
                  <a:schemeClr val="bg1"/>
                </a:solidFill>
              </a:rPr>
              <a:t>has been led by 20 presidents, spanning colonial times to the 21st </a:t>
            </a:r>
            <a:r>
              <a:rPr lang="en-US" sz="1200" dirty="0" smtClean="0">
                <a:solidFill>
                  <a:schemeClr val="bg1"/>
                </a:solidFill>
              </a:rPr>
              <a:t>century….”, </a:t>
            </a:r>
            <a:r>
              <a:rPr lang="en-US" sz="1200" dirty="0">
                <a:solidFill>
                  <a:schemeClr val="bg1"/>
                </a:solidFill>
                <a:hlinkClick r:id="rId2"/>
              </a:rPr>
              <a:t>https://www.princeton.edu/meet-princeton/history</a:t>
            </a:r>
            <a:r>
              <a:rPr lang="en-US" sz="1200" dirty="0">
                <a:solidFill>
                  <a:schemeClr val="bg1"/>
                </a:solidFill>
              </a:rPr>
              <a:t>, last accessed on </a:t>
            </a:r>
            <a:r>
              <a:rPr lang="en-US" sz="1200" dirty="0" smtClean="0">
                <a:solidFill>
                  <a:schemeClr val="bg1"/>
                </a:solidFill>
              </a:rPr>
              <a:t>7.28.2020.</a:t>
            </a:r>
          </a:p>
          <a:p>
            <a:r>
              <a:rPr lang="en-US" sz="1200" dirty="0" smtClean="0">
                <a:solidFill>
                  <a:schemeClr val="bg1"/>
                </a:solidFill>
              </a:rPr>
              <a:t>(2) “…The </a:t>
            </a:r>
            <a:r>
              <a:rPr lang="en-US" sz="1200" dirty="0">
                <a:solidFill>
                  <a:schemeClr val="bg1"/>
                </a:solidFill>
              </a:rPr>
              <a:t>study of architecture at Princeton University began in </a:t>
            </a:r>
            <a:r>
              <a:rPr lang="en-US" sz="1200" dirty="0">
                <a:solidFill>
                  <a:srgbClr val="FF0000"/>
                </a:solidFill>
              </a:rPr>
              <a:t>1832</a:t>
            </a:r>
            <a:r>
              <a:rPr lang="en-US" sz="1200" dirty="0">
                <a:solidFill>
                  <a:schemeClr val="bg1"/>
                </a:solidFill>
              </a:rPr>
              <a:t> with a course taught by Professor Joseph Henry, an amateur architect and scientist who later became the first secretary of the Smithsonian Institution in Washington, DC. The course, which covered the history of architecture including the classification of architecture, styles, and marbles, was the first humanities course taught at the College. Henry lectured on the subject until 1837, after which faculty members from various disciplines offered the course on a sporadic basis. The study of architecture continued informally throughout the latter part of the 1870s and into the </a:t>
            </a:r>
            <a:r>
              <a:rPr lang="en-US" sz="1200" dirty="0" smtClean="0">
                <a:solidFill>
                  <a:schemeClr val="bg1"/>
                </a:solidFill>
              </a:rPr>
              <a:t>1880s. </a:t>
            </a:r>
            <a:r>
              <a:rPr lang="en-US" sz="1200" dirty="0" smtClean="0">
                <a:solidFill>
                  <a:srgbClr val="FF0000"/>
                </a:solidFill>
              </a:rPr>
              <a:t>The </a:t>
            </a:r>
            <a:r>
              <a:rPr lang="en-US" sz="1200" dirty="0">
                <a:solidFill>
                  <a:srgbClr val="FF0000"/>
                </a:solidFill>
              </a:rPr>
              <a:t>formal study of architecture returned in 1882</a:t>
            </a:r>
            <a:r>
              <a:rPr lang="en-US" sz="1200" dirty="0">
                <a:solidFill>
                  <a:schemeClr val="bg1"/>
                </a:solidFill>
              </a:rPr>
              <a:t> when the Department of Art and Archaeology was founded and Professor Allan Marquand offered a course in the history of Christian architecture. A course on the elements of architecture and historical drawing was offered beginning in 1902, and professional design courses were added to the curriculum in 1915. In the same year a committee was formed to investigate the formation of a School of Architecture. </a:t>
            </a:r>
            <a:r>
              <a:rPr lang="en-US" sz="1200" dirty="0">
                <a:solidFill>
                  <a:srgbClr val="FF0000"/>
                </a:solidFill>
              </a:rPr>
              <a:t>Arrangements had been made to open a School of Architecture in the fall of 1917, but World War I delayed the official opening of the School until </a:t>
            </a:r>
            <a:r>
              <a:rPr lang="en-US" sz="1200" dirty="0" smtClean="0">
                <a:solidFill>
                  <a:srgbClr val="FF0000"/>
                </a:solidFill>
              </a:rPr>
              <a:t>1919…”. </a:t>
            </a:r>
            <a:r>
              <a:rPr lang="en-US" sz="1200" dirty="0">
                <a:hlinkClick r:id="rId3"/>
              </a:rPr>
              <a:t>https://soa.princeton.edu/content/history-school#:~:text=The%20study%20of%20architecture%20at,Smithsonian%20Institution%20in%20Washington%2C%20DC</a:t>
            </a:r>
            <a:r>
              <a:rPr lang="en-US" sz="1200" dirty="0" smtClean="0">
                <a:solidFill>
                  <a:schemeClr val="bg1"/>
                </a:solidFill>
                <a:hlinkClick r:id="rId3"/>
              </a:rPr>
              <a:t>.</a:t>
            </a:r>
            <a:r>
              <a:rPr lang="en-US" sz="1200" dirty="0" smtClean="0">
                <a:solidFill>
                  <a:schemeClr val="bg1"/>
                </a:solidFill>
              </a:rPr>
              <a:t>, last accessed on 7.30.2020.</a:t>
            </a:r>
            <a:endParaRPr lang="en-US" sz="1200" dirty="0">
              <a:solidFill>
                <a:schemeClr val="bg1"/>
              </a:solidFill>
            </a:endParaRPr>
          </a:p>
          <a:p>
            <a:pPr marL="228600" indent="-228600">
              <a:buAutoNum type="arabicParenBoth"/>
            </a:pPr>
            <a:endParaRPr lang="en-US" sz="1200" dirty="0">
              <a:solidFill>
                <a:schemeClr val="bg1"/>
              </a:solidFill>
            </a:endParaRPr>
          </a:p>
          <a:p>
            <a:endParaRPr lang="en-US" sz="1200" dirty="0" smtClean="0">
              <a:solidFill>
                <a:schemeClr val="bg1"/>
              </a:solidFill>
            </a:endParaRPr>
          </a:p>
        </p:txBody>
      </p:sp>
      <p:sp>
        <p:nvSpPr>
          <p:cNvPr id="3" name="TextBox 2"/>
          <p:cNvSpPr txBox="1"/>
          <p:nvPr/>
        </p:nvSpPr>
        <p:spPr>
          <a:xfrm>
            <a:off x="2699522" y="2824279"/>
            <a:ext cx="6963958" cy="1508105"/>
          </a:xfrm>
          <a:prstGeom prst="rect">
            <a:avLst/>
          </a:prstGeom>
          <a:noFill/>
        </p:spPr>
        <p:txBody>
          <a:bodyPr wrap="none" rtlCol="0">
            <a:spAutoFit/>
          </a:bodyPr>
          <a:lstStyle/>
          <a:p>
            <a:pPr algn="ctr"/>
            <a:r>
              <a:rPr lang="en-US" sz="2800" b="1" dirty="0" smtClean="0">
                <a:solidFill>
                  <a:srgbClr val="FF0000"/>
                </a:solidFill>
              </a:rPr>
              <a:t>Princeton University </a:t>
            </a:r>
            <a:r>
              <a:rPr lang="en-US" sz="1200" b="1" dirty="0" smtClean="0">
                <a:solidFill>
                  <a:schemeClr val="bg1"/>
                </a:solidFill>
              </a:rPr>
              <a:t>(1)</a:t>
            </a:r>
          </a:p>
          <a:p>
            <a:pPr algn="ctr"/>
            <a:r>
              <a:rPr lang="en-US" sz="2800" b="1" dirty="0" smtClean="0">
                <a:solidFill>
                  <a:srgbClr val="FF0000"/>
                </a:solidFill>
              </a:rPr>
              <a:t>School of Architecture (“Old Boys School”) </a:t>
            </a:r>
            <a:r>
              <a:rPr lang="en-US" sz="1200" b="1" dirty="0" smtClean="0">
                <a:solidFill>
                  <a:schemeClr val="bg1"/>
                </a:solidFill>
              </a:rPr>
              <a:t>(2)</a:t>
            </a:r>
          </a:p>
          <a:p>
            <a:pPr algn="ctr"/>
            <a:endParaRPr lang="en-US" b="1" dirty="0">
              <a:solidFill>
                <a:srgbClr val="FF0000"/>
              </a:solidFill>
            </a:endParaRPr>
          </a:p>
          <a:p>
            <a:pPr algn="ctr"/>
            <a:endParaRPr lang="en-US" b="1"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8438" y="87542"/>
            <a:ext cx="1256007" cy="1601409"/>
          </a:xfrm>
          <a:prstGeom prst="rect">
            <a:avLst/>
          </a:prstGeom>
        </p:spPr>
      </p:pic>
    </p:spTree>
    <p:extLst>
      <p:ext uri="{BB962C8B-B14F-4D97-AF65-F5344CB8AC3E}">
        <p14:creationId xmlns:p14="http://schemas.microsoft.com/office/powerpoint/2010/main" val="1451898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659" y="431534"/>
            <a:ext cx="11699998" cy="7478970"/>
          </a:xfrm>
          <a:prstGeom prst="rect">
            <a:avLst/>
          </a:prstGeom>
          <a:noFill/>
        </p:spPr>
        <p:txBody>
          <a:bodyPr wrap="none" rtlCol="0">
            <a:spAutoFit/>
          </a:bodyPr>
          <a:lstStyle/>
          <a:p>
            <a:r>
              <a:rPr lang="en-US" sz="1200" b="1" dirty="0">
                <a:solidFill>
                  <a:schemeClr val="bg1"/>
                </a:solidFill>
              </a:rPr>
              <a:t>Research questions by Dr. Meral </a:t>
            </a:r>
            <a:r>
              <a:rPr lang="en-US" sz="1200" b="1" dirty="0" err="1" smtClean="0">
                <a:solidFill>
                  <a:schemeClr val="bg1"/>
                </a:solidFill>
              </a:rPr>
              <a:t>Ekincioglu</a:t>
            </a:r>
            <a:r>
              <a:rPr lang="en-US" sz="1200" b="1" dirty="0" smtClean="0">
                <a:solidFill>
                  <a:schemeClr val="bg1"/>
                </a:solidFill>
              </a:rPr>
              <a:t>, 2019</a:t>
            </a:r>
          </a:p>
          <a:p>
            <a:endParaRPr lang="en-US" sz="1200" b="1" dirty="0">
              <a:solidFill>
                <a:schemeClr val="bg1"/>
              </a:solidFill>
            </a:endParaRPr>
          </a:p>
          <a:p>
            <a:r>
              <a:rPr lang="en-US" sz="1200" b="1" dirty="0" smtClean="0">
                <a:solidFill>
                  <a:schemeClr val="bg1"/>
                </a:solidFill>
              </a:rPr>
              <a:t>Answers by </a:t>
            </a:r>
            <a:r>
              <a:rPr lang="en-US" sz="1200" b="1" dirty="0">
                <a:solidFill>
                  <a:schemeClr val="bg1"/>
                </a:solidFill>
              </a:rPr>
              <a:t>Gabriella Karl Johnson, Librarian at the Princeton University, School of </a:t>
            </a:r>
            <a:r>
              <a:rPr lang="en-US" sz="1200" b="1" dirty="0" smtClean="0">
                <a:solidFill>
                  <a:schemeClr val="bg1"/>
                </a:solidFill>
              </a:rPr>
              <a:t>Architecture, 2019</a:t>
            </a:r>
            <a:endParaRPr lang="en-US" sz="1200" b="1" dirty="0">
              <a:solidFill>
                <a:schemeClr val="bg1"/>
              </a:solidFill>
            </a:endParaRPr>
          </a:p>
          <a:p>
            <a:r>
              <a:rPr lang="en-US" sz="1200" b="1" dirty="0" smtClean="0">
                <a:solidFill>
                  <a:schemeClr val="bg1"/>
                </a:solidFill>
              </a:rPr>
              <a:t>(For the librarian, </a:t>
            </a:r>
            <a:r>
              <a:rPr lang="en-US" sz="1200" dirty="0">
                <a:hlinkClick r:id="rId2"/>
              </a:rPr>
              <a:t>https://</a:t>
            </a:r>
            <a:r>
              <a:rPr lang="en-US" sz="1200" dirty="0" smtClean="0">
                <a:hlinkClick r:id="rId2"/>
              </a:rPr>
              <a:t>soa.princeton.edu/content/gabriella-karl-Johnson</a:t>
            </a:r>
            <a:r>
              <a:rPr lang="en-US" sz="1200" dirty="0" smtClean="0"/>
              <a:t>, </a:t>
            </a:r>
            <a:r>
              <a:rPr lang="en-US" sz="1200" dirty="0" smtClean="0">
                <a:solidFill>
                  <a:schemeClr val="bg1"/>
                </a:solidFill>
              </a:rPr>
              <a:t>last accessed on 7.30.2020).</a:t>
            </a:r>
          </a:p>
          <a:p>
            <a:endParaRPr lang="en-US" sz="1200" b="1" dirty="0">
              <a:solidFill>
                <a:schemeClr val="bg1"/>
              </a:solidFill>
            </a:endParaRPr>
          </a:p>
          <a:p>
            <a:r>
              <a:rPr lang="en-US" sz="1200" dirty="0">
                <a:solidFill>
                  <a:schemeClr val="bg1"/>
                </a:solidFill>
              </a:rPr>
              <a:t>(As she wrote in her e-mail to me in April 2019, she is also responsible for collection development, scholarly collections and research services)</a:t>
            </a:r>
          </a:p>
          <a:p>
            <a:endParaRPr lang="en-US" sz="1200"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 To her knowledge</a:t>
            </a:r>
            <a:r>
              <a:rPr lang="en-US" dirty="0">
                <a:solidFill>
                  <a:schemeClr val="bg1"/>
                </a:solidFill>
              </a:rPr>
              <a:t>, there is </a:t>
            </a:r>
            <a:r>
              <a:rPr lang="en-US" dirty="0">
                <a:solidFill>
                  <a:srgbClr val="FF0000"/>
                </a:solidFill>
              </a:rPr>
              <a:t>no comprehensive written history on the archival </a:t>
            </a:r>
            <a:r>
              <a:rPr lang="en-US" dirty="0" smtClean="0">
                <a:solidFill>
                  <a:srgbClr val="FF0000"/>
                </a:solidFill>
              </a:rPr>
              <a:t>collection.</a:t>
            </a:r>
          </a:p>
          <a:p>
            <a:endParaRPr lang="en-US" b="1" dirty="0">
              <a:solidFill>
                <a:srgbClr val="FF0000"/>
              </a:solidFill>
            </a:endParaRPr>
          </a:p>
          <a:p>
            <a:r>
              <a:rPr lang="en-US" dirty="0">
                <a:solidFill>
                  <a:schemeClr val="bg1"/>
                </a:solidFill>
              </a:rPr>
              <a:t>• </a:t>
            </a:r>
            <a:r>
              <a:rPr lang="en-US" dirty="0" smtClean="0">
                <a:solidFill>
                  <a:srgbClr val="FF0000"/>
                </a:solidFill>
              </a:rPr>
              <a:t>They do not have  </a:t>
            </a:r>
            <a:r>
              <a:rPr lang="en-US" dirty="0">
                <a:solidFill>
                  <a:srgbClr val="FF0000"/>
                </a:solidFill>
              </a:rPr>
              <a:t>systematic highlighting </a:t>
            </a:r>
            <a:r>
              <a:rPr lang="en-US" dirty="0">
                <a:solidFill>
                  <a:schemeClr val="bg1"/>
                </a:solidFill>
              </a:rPr>
              <a:t>of the following </a:t>
            </a:r>
            <a:r>
              <a:rPr lang="en-US" dirty="0" smtClean="0">
                <a:solidFill>
                  <a:schemeClr val="bg1"/>
                </a:solidFill>
              </a:rPr>
              <a:t>information </a:t>
            </a:r>
            <a:r>
              <a:rPr lang="en-US" dirty="0">
                <a:solidFill>
                  <a:schemeClr val="bg1"/>
                </a:solidFill>
              </a:rPr>
              <a:t>has been undertaken to </a:t>
            </a:r>
            <a:r>
              <a:rPr lang="en-US" dirty="0" smtClean="0">
                <a:solidFill>
                  <a:schemeClr val="bg1"/>
                </a:solidFill>
              </a:rPr>
              <a:t>date</a:t>
            </a:r>
            <a:r>
              <a:rPr lang="en-US" dirty="0">
                <a:solidFill>
                  <a:schemeClr val="bg1"/>
                </a:solidFill>
              </a:rPr>
              <a:t>;</a:t>
            </a:r>
          </a:p>
          <a:p>
            <a:endParaRPr lang="en-US" dirty="0">
              <a:solidFill>
                <a:schemeClr val="bg1"/>
              </a:solidFill>
            </a:endParaRPr>
          </a:p>
          <a:p>
            <a:endParaRPr lang="en-US" dirty="0">
              <a:solidFill>
                <a:schemeClr val="bg1"/>
              </a:solidFill>
            </a:endParaRPr>
          </a:p>
          <a:p>
            <a:r>
              <a:rPr lang="en-US" b="1" dirty="0">
                <a:solidFill>
                  <a:schemeClr val="bg1"/>
                </a:solidFill>
              </a:rPr>
              <a:t>	</a:t>
            </a:r>
            <a:r>
              <a:rPr lang="en-US" dirty="0">
                <a:solidFill>
                  <a:schemeClr val="bg1"/>
                </a:solidFill>
              </a:rPr>
              <a:t>- Significant </a:t>
            </a:r>
            <a:r>
              <a:rPr lang="en-US" dirty="0">
                <a:solidFill>
                  <a:srgbClr val="FF0000"/>
                </a:solidFill>
              </a:rPr>
              <a:t>foreign-born students </a:t>
            </a:r>
            <a:r>
              <a:rPr lang="en-US" dirty="0">
                <a:solidFill>
                  <a:schemeClr val="bg1"/>
                </a:solidFill>
              </a:rPr>
              <a:t>and/or professional practitioners from the Princeton University, </a:t>
            </a:r>
            <a:r>
              <a:rPr lang="en-US" dirty="0" err="1">
                <a:solidFill>
                  <a:schemeClr val="bg1"/>
                </a:solidFill>
              </a:rPr>
              <a:t>SoA</a:t>
            </a:r>
            <a:r>
              <a:rPr lang="en-US" dirty="0">
                <a:solidFill>
                  <a:schemeClr val="bg1"/>
                </a:solidFill>
              </a:rPr>
              <a:t> </a:t>
            </a:r>
            <a:r>
              <a:rPr lang="en-US" dirty="0" smtClean="0">
                <a:solidFill>
                  <a:schemeClr val="bg1"/>
                </a:solidFill>
              </a:rPr>
              <a:t>;</a:t>
            </a:r>
          </a:p>
          <a:p>
            <a:r>
              <a:rPr lang="en-US" dirty="0">
                <a:solidFill>
                  <a:schemeClr val="bg1"/>
                </a:solidFill>
              </a:rPr>
              <a:t>	- Pioneering </a:t>
            </a:r>
            <a:r>
              <a:rPr lang="en-US" dirty="0">
                <a:solidFill>
                  <a:srgbClr val="FF0000"/>
                </a:solidFill>
              </a:rPr>
              <a:t>women architects </a:t>
            </a:r>
            <a:r>
              <a:rPr lang="en-US" dirty="0">
                <a:solidFill>
                  <a:schemeClr val="bg1"/>
                </a:solidFill>
              </a:rPr>
              <a:t>from the </a:t>
            </a:r>
            <a:r>
              <a:rPr lang="en-US" dirty="0" smtClean="0">
                <a:solidFill>
                  <a:schemeClr val="bg1"/>
                </a:solidFill>
              </a:rPr>
              <a:t>school;</a:t>
            </a:r>
            <a:endParaRPr lang="en-US" dirty="0">
              <a:solidFill>
                <a:schemeClr val="bg1"/>
              </a:solidFill>
            </a:endParaRPr>
          </a:p>
          <a:p>
            <a:r>
              <a:rPr lang="en-US" dirty="0">
                <a:solidFill>
                  <a:schemeClr val="bg1"/>
                </a:solidFill>
              </a:rPr>
              <a:t>	- Pioneering profiles in </a:t>
            </a:r>
            <a:r>
              <a:rPr lang="en-US" dirty="0">
                <a:solidFill>
                  <a:srgbClr val="FF0000"/>
                </a:solidFill>
              </a:rPr>
              <a:t>LGBTQ community </a:t>
            </a:r>
            <a:r>
              <a:rPr lang="en-US" dirty="0">
                <a:solidFill>
                  <a:schemeClr val="bg1"/>
                </a:solidFill>
              </a:rPr>
              <a:t>in the history of the school,</a:t>
            </a:r>
          </a:p>
          <a:p>
            <a:r>
              <a:rPr lang="en-US" dirty="0">
                <a:solidFill>
                  <a:schemeClr val="bg1"/>
                </a:solidFill>
              </a:rPr>
              <a:t>	- Pioneering profiles from </a:t>
            </a:r>
            <a:r>
              <a:rPr lang="en-US" dirty="0">
                <a:solidFill>
                  <a:srgbClr val="FF0000"/>
                </a:solidFill>
              </a:rPr>
              <a:t>various ethnic groups </a:t>
            </a:r>
            <a:r>
              <a:rPr lang="en-US" dirty="0">
                <a:solidFill>
                  <a:schemeClr val="bg1"/>
                </a:solidFill>
              </a:rPr>
              <a:t>(such as Hispanic or Latino, African American, Native American </a:t>
            </a:r>
          </a:p>
          <a:p>
            <a:r>
              <a:rPr lang="en-US" dirty="0">
                <a:solidFill>
                  <a:schemeClr val="bg1"/>
                </a:solidFill>
              </a:rPr>
              <a:t>	or American Indian, Asian / Pacific Islander, other) </a:t>
            </a:r>
            <a:r>
              <a:rPr lang="en-US" dirty="0">
                <a:solidFill>
                  <a:srgbClr val="FF0000"/>
                </a:solidFill>
              </a:rPr>
              <a:t>in the history of school of </a:t>
            </a:r>
            <a:r>
              <a:rPr lang="en-US" dirty="0" smtClean="0">
                <a:solidFill>
                  <a:srgbClr val="FF0000"/>
                </a:solidFill>
              </a:rPr>
              <a:t>architecture.</a:t>
            </a:r>
          </a:p>
          <a:p>
            <a:endParaRPr lang="en-US" dirty="0">
              <a:solidFill>
                <a:srgbClr val="00B0F0"/>
              </a:solidFill>
            </a:endParaRPr>
          </a:p>
          <a:p>
            <a:r>
              <a:rPr lang="en-US" b="1" dirty="0">
                <a:solidFill>
                  <a:schemeClr val="bg1"/>
                </a:solidFill>
              </a:rPr>
              <a:t>• </a:t>
            </a:r>
            <a:r>
              <a:rPr lang="en-US" dirty="0" smtClean="0">
                <a:solidFill>
                  <a:schemeClr val="bg1"/>
                </a:solidFill>
              </a:rPr>
              <a:t>They </a:t>
            </a:r>
            <a:r>
              <a:rPr lang="en-US" dirty="0" smtClean="0">
                <a:solidFill>
                  <a:srgbClr val="FF0000"/>
                </a:solidFill>
              </a:rPr>
              <a:t>do not have “</a:t>
            </a:r>
            <a:r>
              <a:rPr lang="en-US" dirty="0">
                <a:solidFill>
                  <a:srgbClr val="FF0000"/>
                </a:solidFill>
              </a:rPr>
              <a:t>digital project” </a:t>
            </a:r>
            <a:r>
              <a:rPr lang="en-US" dirty="0">
                <a:solidFill>
                  <a:schemeClr val="bg1"/>
                </a:solidFill>
              </a:rPr>
              <a:t>to share </a:t>
            </a:r>
            <a:r>
              <a:rPr lang="en-US" dirty="0" smtClean="0">
                <a:solidFill>
                  <a:schemeClr val="bg1"/>
                </a:solidFill>
              </a:rPr>
              <a:t>their significant </a:t>
            </a:r>
            <a:r>
              <a:rPr lang="en-US" dirty="0">
                <a:solidFill>
                  <a:schemeClr val="bg1"/>
                </a:solidFill>
              </a:rPr>
              <a:t>archival materials on underrepresented </a:t>
            </a:r>
            <a:r>
              <a:rPr lang="en-US" dirty="0" smtClean="0">
                <a:solidFill>
                  <a:schemeClr val="bg1"/>
                </a:solidFill>
              </a:rPr>
              <a:t>communities/profiles </a:t>
            </a:r>
          </a:p>
          <a:p>
            <a:r>
              <a:rPr lang="en-US" dirty="0" smtClean="0">
                <a:solidFill>
                  <a:schemeClr val="bg1"/>
                </a:solidFill>
              </a:rPr>
              <a:t>in </a:t>
            </a:r>
            <a:r>
              <a:rPr lang="en-US" dirty="0">
                <a:solidFill>
                  <a:schemeClr val="bg1"/>
                </a:solidFill>
              </a:rPr>
              <a:t>(US) architecture </a:t>
            </a:r>
            <a:r>
              <a:rPr lang="en-US" dirty="0" smtClean="0">
                <a:solidFill>
                  <a:schemeClr val="bg1"/>
                </a:solidFill>
              </a:rPr>
              <a:t>history. </a:t>
            </a:r>
            <a:endParaRPr lang="en-US" dirty="0">
              <a:solidFill>
                <a:schemeClr val="bg1"/>
              </a:solidFill>
            </a:endParaRPr>
          </a:p>
          <a:p>
            <a:endParaRPr lang="en-US" dirty="0">
              <a:solidFill>
                <a:srgbClr val="00B0F0"/>
              </a:solidFill>
            </a:endParaRPr>
          </a:p>
          <a:p>
            <a:endParaRPr lang="en-US" dirty="0">
              <a:solidFill>
                <a:schemeClr val="bg1"/>
              </a:solidFill>
            </a:endParaRPr>
          </a:p>
          <a:p>
            <a:r>
              <a:rPr lang="en-US" dirty="0">
                <a:solidFill>
                  <a:schemeClr val="bg1"/>
                </a:solidFill>
              </a:rPr>
              <a:t>	</a:t>
            </a:r>
            <a:endParaRPr lang="en-US" b="1" u="sng" dirty="0">
              <a:solidFill>
                <a:schemeClr val="bg1"/>
              </a:solidFill>
            </a:endParaRPr>
          </a:p>
          <a:p>
            <a:endParaRPr lang="en-US" b="1" dirty="0" smtClean="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71556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0907" y="3202058"/>
            <a:ext cx="184731" cy="923330"/>
          </a:xfrm>
          <a:prstGeom prst="rect">
            <a:avLst/>
          </a:prstGeom>
          <a:noFill/>
        </p:spPr>
        <p:txBody>
          <a:bodyPr wrap="none" rtlCol="0">
            <a:spAutoFit/>
          </a:bodyPr>
          <a:lstStyle/>
          <a:p>
            <a:pPr algn="ctr"/>
            <a:endParaRPr lang="en-US" b="1" dirty="0" smtClean="0">
              <a:solidFill>
                <a:srgbClr val="FF0000"/>
              </a:solidFill>
            </a:endParaRPr>
          </a:p>
          <a:p>
            <a:pPr algn="ctr"/>
            <a:endParaRPr lang="en-US" b="1" dirty="0">
              <a:solidFill>
                <a:srgbClr val="FF0000"/>
              </a:solidFill>
            </a:endParaRPr>
          </a:p>
          <a:p>
            <a:pPr algn="ctr"/>
            <a:endParaRPr lang="en-US" b="1" dirty="0">
              <a:solidFill>
                <a:srgbClr val="FF0000"/>
              </a:solidFill>
            </a:endParaRPr>
          </a:p>
        </p:txBody>
      </p:sp>
      <p:sp>
        <p:nvSpPr>
          <p:cNvPr id="3" name="TextBox 2"/>
          <p:cNvSpPr txBox="1"/>
          <p:nvPr/>
        </p:nvSpPr>
        <p:spPr>
          <a:xfrm>
            <a:off x="229679" y="1309232"/>
            <a:ext cx="11636840" cy="5355312"/>
          </a:xfrm>
          <a:prstGeom prst="rect">
            <a:avLst/>
          </a:prstGeom>
          <a:noFill/>
        </p:spPr>
        <p:txBody>
          <a:bodyPr wrap="none" rtlCol="0">
            <a:spAutoFit/>
          </a:bodyPr>
          <a:lstStyle/>
          <a:p>
            <a:pPr fontAlgn="base"/>
            <a:r>
              <a:rPr lang="en-US" b="1" dirty="0">
                <a:solidFill>
                  <a:schemeClr val="bg1"/>
                </a:solidFill>
              </a:rPr>
              <a:t> </a:t>
            </a:r>
            <a:endParaRPr lang="en-US" dirty="0">
              <a:solidFill>
                <a:schemeClr val="bg1"/>
              </a:solidFill>
            </a:endParaRPr>
          </a:p>
          <a:p>
            <a:pPr algn="ctr" fontAlgn="base"/>
            <a:r>
              <a:rPr lang="en-US" dirty="0" smtClean="0">
                <a:solidFill>
                  <a:schemeClr val="bg1"/>
                </a:solidFill>
              </a:rPr>
              <a:t>My presentation is </a:t>
            </a:r>
            <a:r>
              <a:rPr lang="en-US" dirty="0">
                <a:solidFill>
                  <a:schemeClr val="bg1"/>
                </a:solidFill>
              </a:rPr>
              <a:t>divided into </a:t>
            </a:r>
            <a:r>
              <a:rPr lang="en-US" dirty="0" smtClean="0">
                <a:solidFill>
                  <a:schemeClr val="bg1"/>
                </a:solidFill>
              </a:rPr>
              <a:t>three </a:t>
            </a:r>
            <a:r>
              <a:rPr lang="en-US" dirty="0">
                <a:solidFill>
                  <a:schemeClr val="bg1"/>
                </a:solidFill>
              </a:rPr>
              <a:t>parts: </a:t>
            </a:r>
          </a:p>
          <a:p>
            <a:pPr fontAlgn="base"/>
            <a:r>
              <a:rPr lang="en-US" dirty="0">
                <a:solidFill>
                  <a:schemeClr val="bg1"/>
                </a:solidFill>
              </a:rPr>
              <a:t> </a:t>
            </a:r>
            <a:endParaRPr lang="en-US" dirty="0" smtClean="0">
              <a:solidFill>
                <a:schemeClr val="bg1"/>
              </a:solidFill>
            </a:endParaRPr>
          </a:p>
          <a:p>
            <a:pPr fontAlgn="base"/>
            <a:endParaRPr lang="en-US" dirty="0">
              <a:solidFill>
                <a:schemeClr val="bg1"/>
              </a:solidFill>
            </a:endParaRPr>
          </a:p>
          <a:p>
            <a:pPr fontAlgn="base"/>
            <a:r>
              <a:rPr lang="en-US" dirty="0" smtClean="0">
                <a:solidFill>
                  <a:schemeClr val="bg1"/>
                </a:solidFill>
              </a:rPr>
              <a:t>1.</a:t>
            </a:r>
            <a:r>
              <a:rPr lang="en-US" dirty="0" smtClean="0">
                <a:solidFill>
                  <a:srgbClr val="FF0000"/>
                </a:solidFill>
              </a:rPr>
              <a:t>Firstly,</a:t>
            </a:r>
            <a:r>
              <a:rPr lang="en-US" dirty="0" smtClean="0">
                <a:solidFill>
                  <a:schemeClr val="bg1"/>
                </a:solidFill>
              </a:rPr>
              <a:t> I will elaborate </a:t>
            </a:r>
            <a:r>
              <a:rPr lang="en-US" dirty="0" smtClean="0">
                <a:solidFill>
                  <a:srgbClr val="FF0000"/>
                </a:solidFill>
              </a:rPr>
              <a:t>research problem </a:t>
            </a:r>
            <a:r>
              <a:rPr lang="en-US" dirty="0" smtClean="0">
                <a:solidFill>
                  <a:schemeClr val="bg1"/>
                </a:solidFill>
              </a:rPr>
              <a:t>with recent </a:t>
            </a:r>
            <a:r>
              <a:rPr lang="en-US" dirty="0">
                <a:solidFill>
                  <a:schemeClr val="bg1"/>
                </a:solidFill>
              </a:rPr>
              <a:t>critical </a:t>
            </a:r>
            <a:r>
              <a:rPr lang="en-US" dirty="0" smtClean="0">
                <a:solidFill>
                  <a:schemeClr val="bg1"/>
                </a:solidFill>
              </a:rPr>
              <a:t>comments, data in architecture education and its history,</a:t>
            </a:r>
          </a:p>
          <a:p>
            <a:pPr fontAlgn="base"/>
            <a:r>
              <a:rPr lang="en-US" dirty="0" smtClean="0">
                <a:solidFill>
                  <a:schemeClr val="bg1"/>
                </a:solidFill>
              </a:rPr>
              <a:t>In particular during </a:t>
            </a:r>
            <a:r>
              <a:rPr lang="en-US" dirty="0">
                <a:solidFill>
                  <a:schemeClr val="bg1"/>
                </a:solidFill>
              </a:rPr>
              <a:t>the pandemic.</a:t>
            </a:r>
          </a:p>
          <a:p>
            <a:pPr fontAlgn="base"/>
            <a:r>
              <a:rPr lang="en-US" dirty="0">
                <a:solidFill>
                  <a:schemeClr val="bg1"/>
                </a:solidFill>
              </a:rPr>
              <a:t> </a:t>
            </a:r>
          </a:p>
          <a:p>
            <a:pPr fontAlgn="base"/>
            <a:r>
              <a:rPr lang="en-US" dirty="0" smtClean="0">
                <a:solidFill>
                  <a:schemeClr val="bg1"/>
                </a:solidFill>
              </a:rPr>
              <a:t>2. </a:t>
            </a:r>
            <a:r>
              <a:rPr lang="en-US" dirty="0" smtClean="0">
                <a:solidFill>
                  <a:srgbClr val="FF0000"/>
                </a:solidFill>
              </a:rPr>
              <a:t>Secondly</a:t>
            </a:r>
            <a:r>
              <a:rPr lang="en-US" dirty="0">
                <a:solidFill>
                  <a:srgbClr val="FF0000"/>
                </a:solidFill>
              </a:rPr>
              <a:t>, </a:t>
            </a:r>
            <a:r>
              <a:rPr lang="en-US" dirty="0">
                <a:solidFill>
                  <a:schemeClr val="bg1"/>
                </a:solidFill>
              </a:rPr>
              <a:t>I will focus on </a:t>
            </a:r>
            <a:r>
              <a:rPr lang="en-US" dirty="0" smtClean="0">
                <a:solidFill>
                  <a:srgbClr val="FF0000"/>
                </a:solidFill>
              </a:rPr>
              <a:t>research method and cases</a:t>
            </a:r>
            <a:r>
              <a:rPr lang="en-US" dirty="0" smtClean="0">
                <a:solidFill>
                  <a:schemeClr val="bg1"/>
                </a:solidFill>
              </a:rPr>
              <a:t> (historical </a:t>
            </a:r>
            <a:r>
              <a:rPr lang="en-US" dirty="0">
                <a:solidFill>
                  <a:schemeClr val="bg1"/>
                </a:solidFill>
              </a:rPr>
              <a:t>documentation on some leading archives and collections </a:t>
            </a:r>
            <a:endParaRPr lang="en-US" dirty="0" smtClean="0">
              <a:solidFill>
                <a:schemeClr val="bg1"/>
              </a:solidFill>
            </a:endParaRPr>
          </a:p>
          <a:p>
            <a:pPr fontAlgn="base"/>
            <a:r>
              <a:rPr lang="en-US" dirty="0" smtClean="0">
                <a:solidFill>
                  <a:schemeClr val="bg1"/>
                </a:solidFill>
              </a:rPr>
              <a:t>at </a:t>
            </a:r>
            <a:r>
              <a:rPr lang="en-US" dirty="0">
                <a:solidFill>
                  <a:schemeClr val="bg1"/>
                </a:solidFill>
              </a:rPr>
              <a:t>some pioneering schools </a:t>
            </a:r>
            <a:r>
              <a:rPr lang="en-US" dirty="0" smtClean="0">
                <a:solidFill>
                  <a:schemeClr val="bg1"/>
                </a:solidFill>
              </a:rPr>
              <a:t>of </a:t>
            </a:r>
            <a:r>
              <a:rPr lang="en-US" dirty="0">
                <a:solidFill>
                  <a:schemeClr val="bg1"/>
                </a:solidFill>
              </a:rPr>
              <a:t>architecture in the country with an emphasis on diversity and </a:t>
            </a:r>
            <a:r>
              <a:rPr lang="en-US" dirty="0" smtClean="0">
                <a:solidFill>
                  <a:schemeClr val="bg1"/>
                </a:solidFill>
              </a:rPr>
              <a:t>inclusion). </a:t>
            </a:r>
            <a:endParaRPr lang="en-US" dirty="0">
              <a:solidFill>
                <a:schemeClr val="bg1"/>
              </a:solidFill>
            </a:endParaRPr>
          </a:p>
          <a:p>
            <a:pPr fontAlgn="base"/>
            <a:r>
              <a:rPr lang="en-US" b="1" dirty="0">
                <a:solidFill>
                  <a:schemeClr val="bg1"/>
                </a:solidFill>
              </a:rPr>
              <a:t> </a:t>
            </a:r>
            <a:endParaRPr lang="en-US" dirty="0">
              <a:solidFill>
                <a:schemeClr val="bg1"/>
              </a:solidFill>
            </a:endParaRPr>
          </a:p>
          <a:p>
            <a:pPr fontAlgn="base"/>
            <a:r>
              <a:rPr lang="en-US" dirty="0" smtClean="0">
                <a:solidFill>
                  <a:schemeClr val="bg1"/>
                </a:solidFill>
              </a:rPr>
              <a:t>3. </a:t>
            </a:r>
            <a:r>
              <a:rPr lang="en-US" dirty="0" smtClean="0">
                <a:solidFill>
                  <a:srgbClr val="FF0000"/>
                </a:solidFill>
              </a:rPr>
              <a:t>Finally</a:t>
            </a:r>
            <a:r>
              <a:rPr lang="en-US" dirty="0">
                <a:solidFill>
                  <a:srgbClr val="FF0000"/>
                </a:solidFill>
              </a:rPr>
              <a:t>, </a:t>
            </a:r>
            <a:r>
              <a:rPr lang="en-US" dirty="0">
                <a:solidFill>
                  <a:schemeClr val="bg1"/>
                </a:solidFill>
              </a:rPr>
              <a:t>I will </a:t>
            </a:r>
            <a:r>
              <a:rPr lang="en-US" dirty="0" smtClean="0">
                <a:solidFill>
                  <a:schemeClr val="bg1"/>
                </a:solidFill>
              </a:rPr>
              <a:t>discuss my </a:t>
            </a:r>
            <a:r>
              <a:rPr lang="en-US" dirty="0" smtClean="0">
                <a:solidFill>
                  <a:srgbClr val="FF0000"/>
                </a:solidFill>
              </a:rPr>
              <a:t>findings </a:t>
            </a:r>
            <a:r>
              <a:rPr lang="en-US" dirty="0" smtClean="0">
                <a:solidFill>
                  <a:schemeClr val="bg1"/>
                </a:solidFill>
              </a:rPr>
              <a:t>and what </a:t>
            </a:r>
            <a:r>
              <a:rPr lang="en-US" dirty="0">
                <a:solidFill>
                  <a:schemeClr val="bg1"/>
                </a:solidFill>
              </a:rPr>
              <a:t>can be done to establish </a:t>
            </a:r>
            <a:r>
              <a:rPr lang="en-US" dirty="0">
                <a:solidFill>
                  <a:srgbClr val="FF0000"/>
                </a:solidFill>
              </a:rPr>
              <a:t>more effective and productive dialogue </a:t>
            </a:r>
            <a:endParaRPr lang="en-US" dirty="0" smtClean="0">
              <a:solidFill>
                <a:srgbClr val="FF0000"/>
              </a:solidFill>
            </a:endParaRPr>
          </a:p>
          <a:p>
            <a:pPr fontAlgn="base"/>
            <a:r>
              <a:rPr lang="en-US" dirty="0" smtClean="0">
                <a:solidFill>
                  <a:srgbClr val="FF0000"/>
                </a:solidFill>
              </a:rPr>
              <a:t>between </a:t>
            </a:r>
            <a:r>
              <a:rPr lang="en-US" dirty="0">
                <a:solidFill>
                  <a:srgbClr val="FF0000"/>
                </a:solidFill>
              </a:rPr>
              <a:t>architecture </a:t>
            </a:r>
            <a:r>
              <a:rPr lang="en-US" dirty="0" smtClean="0">
                <a:solidFill>
                  <a:srgbClr val="FF0000"/>
                </a:solidFill>
              </a:rPr>
              <a:t>(education) and </a:t>
            </a:r>
            <a:r>
              <a:rPr lang="en-US" dirty="0">
                <a:solidFill>
                  <a:srgbClr val="FF0000"/>
                </a:solidFill>
              </a:rPr>
              <a:t>the practice of historical documentation in </a:t>
            </a:r>
            <a:r>
              <a:rPr lang="en-US" dirty="0" smtClean="0">
                <a:solidFill>
                  <a:srgbClr val="FF0000"/>
                </a:solidFill>
              </a:rPr>
              <a:t>the </a:t>
            </a:r>
            <a:r>
              <a:rPr lang="en-US" dirty="0">
                <a:solidFill>
                  <a:srgbClr val="FF0000"/>
                </a:solidFill>
              </a:rPr>
              <a:t>field </a:t>
            </a:r>
            <a:r>
              <a:rPr lang="en-US" dirty="0">
                <a:solidFill>
                  <a:schemeClr val="bg1"/>
                </a:solidFill>
              </a:rPr>
              <a:t>to make progress together </a:t>
            </a:r>
            <a:endParaRPr lang="en-US" dirty="0" smtClean="0">
              <a:solidFill>
                <a:schemeClr val="bg1"/>
              </a:solidFill>
            </a:endParaRPr>
          </a:p>
          <a:p>
            <a:pPr fontAlgn="base"/>
            <a:r>
              <a:rPr lang="en-US" dirty="0" smtClean="0">
                <a:solidFill>
                  <a:schemeClr val="bg1"/>
                </a:solidFill>
              </a:rPr>
              <a:t>for </a:t>
            </a:r>
            <a:r>
              <a:rPr lang="en-US" dirty="0">
                <a:solidFill>
                  <a:schemeClr val="bg1"/>
                </a:solidFill>
              </a:rPr>
              <a:t>more </a:t>
            </a:r>
            <a:r>
              <a:rPr lang="en-US" dirty="0" smtClean="0">
                <a:solidFill>
                  <a:schemeClr val="bg1"/>
                </a:solidFill>
              </a:rPr>
              <a:t>diverse </a:t>
            </a:r>
            <a:r>
              <a:rPr lang="en-US" dirty="0">
                <a:solidFill>
                  <a:schemeClr val="bg1"/>
                </a:solidFill>
              </a:rPr>
              <a:t>and inclusive </a:t>
            </a:r>
            <a:r>
              <a:rPr lang="en-US" dirty="0" smtClean="0">
                <a:solidFill>
                  <a:schemeClr val="bg1"/>
                </a:solidFill>
              </a:rPr>
              <a:t>future.</a:t>
            </a:r>
          </a:p>
          <a:p>
            <a:pPr fontAlgn="base"/>
            <a:endParaRPr lang="en-US" dirty="0">
              <a:solidFill>
                <a:schemeClr val="bg1"/>
              </a:solidFill>
            </a:endParaRPr>
          </a:p>
          <a:p>
            <a:pPr fontAlgn="base"/>
            <a:endParaRPr lang="en-US" dirty="0" smtClean="0">
              <a:solidFill>
                <a:schemeClr val="bg1"/>
              </a:solidFill>
            </a:endParaRPr>
          </a:p>
          <a:p>
            <a:pPr fontAlgn="base"/>
            <a:endParaRPr lang="en-US" dirty="0" smtClean="0">
              <a:solidFill>
                <a:schemeClr val="bg1"/>
              </a:solidFill>
            </a:endParaRPr>
          </a:p>
          <a:p>
            <a:pPr algn="ctr" fontAlgn="base"/>
            <a:r>
              <a:rPr lang="en-US" dirty="0">
                <a:solidFill>
                  <a:srgbClr val="FFC000"/>
                </a:solidFill>
              </a:rPr>
              <a:t>Note: My research project is in-progress. </a:t>
            </a:r>
            <a:endParaRPr lang="en-US" dirty="0" smtClean="0">
              <a:solidFill>
                <a:srgbClr val="FFC000"/>
              </a:solidFill>
            </a:endParaRPr>
          </a:p>
          <a:p>
            <a:pPr algn="ctr" fontAlgn="base"/>
            <a:r>
              <a:rPr lang="en-US" dirty="0" smtClean="0">
                <a:solidFill>
                  <a:srgbClr val="FFC000"/>
                </a:solidFill>
              </a:rPr>
              <a:t>If </a:t>
            </a:r>
            <a:r>
              <a:rPr lang="en-US" dirty="0">
                <a:solidFill>
                  <a:srgbClr val="FFC000"/>
                </a:solidFill>
              </a:rPr>
              <a:t>anyone would like to contribute to my research project, </a:t>
            </a:r>
            <a:r>
              <a:rPr lang="en-US" dirty="0" smtClean="0">
                <a:solidFill>
                  <a:srgbClr val="FFC000"/>
                </a:solidFill>
              </a:rPr>
              <a:t>I </a:t>
            </a:r>
            <a:r>
              <a:rPr lang="en-US" dirty="0">
                <a:solidFill>
                  <a:srgbClr val="FFC000"/>
                </a:solidFill>
              </a:rPr>
              <a:t>would be very </a:t>
            </a:r>
            <a:r>
              <a:rPr lang="en-US" dirty="0" smtClean="0">
                <a:solidFill>
                  <a:srgbClr val="FFC000"/>
                </a:solidFill>
              </a:rPr>
              <a:t>happy to make progress together.</a:t>
            </a:r>
          </a:p>
          <a:p>
            <a:endParaRPr lang="en-US" dirty="0">
              <a:solidFill>
                <a:schemeClr val="bg1"/>
              </a:solidFill>
            </a:endParaRPr>
          </a:p>
        </p:txBody>
      </p:sp>
    </p:spTree>
    <p:extLst>
      <p:ext uri="{BB962C8B-B14F-4D97-AF65-F5344CB8AC3E}">
        <p14:creationId xmlns:p14="http://schemas.microsoft.com/office/powerpoint/2010/main" val="79279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8311" y="3059264"/>
            <a:ext cx="3826047" cy="1508105"/>
          </a:xfrm>
          <a:prstGeom prst="rect">
            <a:avLst/>
          </a:prstGeom>
          <a:noFill/>
        </p:spPr>
        <p:txBody>
          <a:bodyPr wrap="none" rtlCol="0">
            <a:spAutoFit/>
          </a:bodyPr>
          <a:lstStyle/>
          <a:p>
            <a:pPr algn="ctr"/>
            <a:r>
              <a:rPr lang="en-US" sz="2800" b="1" dirty="0" smtClean="0">
                <a:solidFill>
                  <a:srgbClr val="FF0000"/>
                </a:solidFill>
              </a:rPr>
              <a:t>Rice University </a:t>
            </a:r>
            <a:r>
              <a:rPr lang="en-US" sz="1200" b="1" dirty="0" smtClean="0">
                <a:solidFill>
                  <a:schemeClr val="bg1"/>
                </a:solidFill>
              </a:rPr>
              <a:t>(1)</a:t>
            </a:r>
          </a:p>
          <a:p>
            <a:pPr algn="ctr"/>
            <a:r>
              <a:rPr lang="en-US" sz="2800" b="1" dirty="0">
                <a:solidFill>
                  <a:srgbClr val="FF0000"/>
                </a:solidFill>
              </a:rPr>
              <a:t>School of </a:t>
            </a:r>
            <a:r>
              <a:rPr lang="en-US" sz="2800" b="1" dirty="0" smtClean="0">
                <a:solidFill>
                  <a:srgbClr val="FF0000"/>
                </a:solidFill>
              </a:rPr>
              <a:t>Architecture </a:t>
            </a:r>
            <a:r>
              <a:rPr lang="en-US" sz="1200" b="1" dirty="0" smtClean="0">
                <a:solidFill>
                  <a:schemeClr val="bg1"/>
                </a:solidFill>
              </a:rPr>
              <a:t>(2)</a:t>
            </a:r>
            <a:r>
              <a:rPr lang="en-US" sz="2800" b="1" dirty="0">
                <a:solidFill>
                  <a:srgbClr val="FF0000"/>
                </a:solidFill>
              </a:rPr>
              <a:t> </a:t>
            </a:r>
            <a:endParaRPr lang="en-US" sz="2800" b="1" dirty="0" smtClean="0">
              <a:solidFill>
                <a:srgbClr val="FF0000"/>
              </a:solidFill>
            </a:endParaRPr>
          </a:p>
          <a:p>
            <a:pPr algn="ctr"/>
            <a:endParaRPr lang="en-US" b="1" dirty="0">
              <a:solidFill>
                <a:srgbClr val="FF0000"/>
              </a:solidFill>
              <a:latin typeface="+mj-lt"/>
            </a:endParaRPr>
          </a:p>
          <a:p>
            <a:pPr algn="ctr"/>
            <a:endParaRPr lang="en-US" b="1"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1993" y="228237"/>
            <a:ext cx="1854200" cy="1854200"/>
          </a:xfrm>
          <a:prstGeom prst="rect">
            <a:avLst/>
          </a:prstGeom>
        </p:spPr>
      </p:pic>
      <p:sp>
        <p:nvSpPr>
          <p:cNvPr id="3" name="TextBox 2"/>
          <p:cNvSpPr txBox="1"/>
          <p:nvPr/>
        </p:nvSpPr>
        <p:spPr>
          <a:xfrm>
            <a:off x="413493" y="5512526"/>
            <a:ext cx="11552083" cy="1200329"/>
          </a:xfrm>
          <a:prstGeom prst="rect">
            <a:avLst/>
          </a:prstGeom>
          <a:noFill/>
        </p:spPr>
        <p:txBody>
          <a:bodyPr wrap="square" rtlCol="0">
            <a:spAutoFit/>
          </a:bodyPr>
          <a:lstStyle/>
          <a:p>
            <a:endParaRPr lang="en-US" sz="1200" dirty="0" smtClean="0">
              <a:solidFill>
                <a:schemeClr val="bg1"/>
              </a:solidFill>
            </a:endParaRPr>
          </a:p>
          <a:p>
            <a:pPr marL="228600" indent="-228600">
              <a:buAutoNum type="arabicParenBoth"/>
            </a:pPr>
            <a:r>
              <a:rPr lang="en-US" sz="1200" dirty="0" smtClean="0">
                <a:solidFill>
                  <a:schemeClr val="bg1"/>
                </a:solidFill>
              </a:rPr>
              <a:t>“…On May </a:t>
            </a:r>
            <a:r>
              <a:rPr lang="en-US" sz="1200" dirty="0">
                <a:solidFill>
                  <a:schemeClr val="bg1"/>
                </a:solidFill>
              </a:rPr>
              <a:t>18, </a:t>
            </a:r>
            <a:r>
              <a:rPr lang="en-US" sz="1200" dirty="0">
                <a:solidFill>
                  <a:srgbClr val="FF0000"/>
                </a:solidFill>
              </a:rPr>
              <a:t>1891, </a:t>
            </a:r>
            <a:r>
              <a:rPr lang="en-US" sz="1200" dirty="0">
                <a:solidFill>
                  <a:schemeClr val="bg1"/>
                </a:solidFill>
              </a:rPr>
              <a:t>Massachusetts-born businessman William Marsh Rice chartered the William Marsh Rice Institute for the Advancement of Literature, Science and Art as a gift to the city of Houston, where he made his </a:t>
            </a:r>
            <a:r>
              <a:rPr lang="en-US" sz="1200" dirty="0" smtClean="0">
                <a:solidFill>
                  <a:schemeClr val="bg1"/>
                </a:solidFill>
              </a:rPr>
              <a:t>fortune…</a:t>
            </a:r>
            <a:r>
              <a:rPr lang="en-US" sz="1200" dirty="0">
                <a:solidFill>
                  <a:schemeClr val="bg1"/>
                </a:solidFill>
              </a:rPr>
              <a:t> </a:t>
            </a:r>
            <a:r>
              <a:rPr lang="en-US" sz="1200" dirty="0">
                <a:solidFill>
                  <a:srgbClr val="FF0000"/>
                </a:solidFill>
              </a:rPr>
              <a:t>In 1907, </a:t>
            </a:r>
            <a:r>
              <a:rPr lang="en-US" sz="1200" dirty="0">
                <a:solidFill>
                  <a:schemeClr val="bg1"/>
                </a:solidFill>
              </a:rPr>
              <a:t>the trustees of the Rice Institute acted upon the recommendation of Woodrow Wilson (then president of Princeton) and named astronomer and mathematician Edgar Odell Lovett the first president of </a:t>
            </a:r>
            <a:r>
              <a:rPr lang="en-US" sz="1200" dirty="0" smtClean="0">
                <a:solidFill>
                  <a:schemeClr val="bg1"/>
                </a:solidFill>
              </a:rPr>
              <a:t>Rice….”, </a:t>
            </a:r>
            <a:r>
              <a:rPr lang="en-US" sz="1200" dirty="0">
                <a:hlinkClick r:id="rId3"/>
              </a:rPr>
              <a:t>https://</a:t>
            </a:r>
            <a:r>
              <a:rPr lang="en-US" sz="1200" dirty="0" smtClean="0">
                <a:solidFill>
                  <a:schemeClr val="bg1"/>
                </a:solidFill>
                <a:hlinkClick r:id="rId3"/>
              </a:rPr>
              <a:t>www.rice.edu/about</a:t>
            </a:r>
            <a:r>
              <a:rPr lang="en-US" sz="1200" dirty="0" smtClean="0">
                <a:solidFill>
                  <a:schemeClr val="bg1"/>
                </a:solidFill>
              </a:rPr>
              <a:t>, last accessed on 7.30.2020.</a:t>
            </a:r>
          </a:p>
          <a:p>
            <a:pPr marL="228600" indent="-228600">
              <a:buAutoNum type="arabicParenBoth"/>
            </a:pPr>
            <a:r>
              <a:rPr lang="en-US" sz="1200" dirty="0" smtClean="0">
                <a:solidFill>
                  <a:schemeClr val="bg1"/>
                </a:solidFill>
              </a:rPr>
              <a:t>“…Rice </a:t>
            </a:r>
            <a:r>
              <a:rPr lang="en-US" sz="1200" dirty="0">
                <a:solidFill>
                  <a:schemeClr val="bg1"/>
                </a:solidFill>
              </a:rPr>
              <a:t>Architecture has been a part of the university since Rice’s founding in </a:t>
            </a:r>
            <a:r>
              <a:rPr lang="en-US" sz="1200" dirty="0" smtClean="0">
                <a:solidFill>
                  <a:srgbClr val="FF0000"/>
                </a:solidFill>
              </a:rPr>
              <a:t>1912</a:t>
            </a:r>
            <a:r>
              <a:rPr lang="en-US" sz="1200" dirty="0" smtClean="0">
                <a:solidFill>
                  <a:schemeClr val="bg1"/>
                </a:solidFill>
              </a:rPr>
              <a:t>….”, </a:t>
            </a:r>
            <a:r>
              <a:rPr lang="en-US" sz="1200" dirty="0" smtClean="0">
                <a:hlinkClick r:id="rId4"/>
              </a:rPr>
              <a:t>https</a:t>
            </a:r>
            <a:r>
              <a:rPr lang="en-US" sz="1200" dirty="0">
                <a:hlinkClick r:id="rId4"/>
              </a:rPr>
              <a:t>://</a:t>
            </a:r>
            <a:r>
              <a:rPr lang="en-US" sz="1200" dirty="0" smtClean="0">
                <a:hlinkClick r:id="rId4"/>
              </a:rPr>
              <a:t>arch.rice.edu/school/facilities</a:t>
            </a:r>
            <a:r>
              <a:rPr lang="en-US" sz="1200" dirty="0" smtClean="0">
                <a:solidFill>
                  <a:schemeClr val="bg1"/>
                </a:solidFill>
              </a:rPr>
              <a:t>, last accessed on 7.28.2020.</a:t>
            </a:r>
          </a:p>
          <a:p>
            <a:pPr marL="228600" indent="-228600">
              <a:buAutoNum type="arabicParenBoth"/>
            </a:pPr>
            <a:endParaRPr lang="en-US" sz="1200" dirty="0">
              <a:solidFill>
                <a:schemeClr val="bg1"/>
              </a:solidFill>
            </a:endParaRPr>
          </a:p>
        </p:txBody>
      </p:sp>
    </p:spTree>
    <p:extLst>
      <p:ext uri="{BB962C8B-B14F-4D97-AF65-F5344CB8AC3E}">
        <p14:creationId xmlns:p14="http://schemas.microsoft.com/office/powerpoint/2010/main" val="907634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01" y="238760"/>
            <a:ext cx="10709407" cy="7386638"/>
          </a:xfrm>
          <a:prstGeom prst="rect">
            <a:avLst/>
          </a:prstGeom>
          <a:noFill/>
        </p:spPr>
        <p:txBody>
          <a:bodyPr wrap="none" rtlCol="0">
            <a:spAutoFit/>
          </a:bodyPr>
          <a:lstStyle/>
          <a:p>
            <a:r>
              <a:rPr lang="en-US" sz="1200" dirty="0" smtClean="0">
                <a:solidFill>
                  <a:schemeClr val="bg1"/>
                </a:solidFill>
              </a:rPr>
              <a:t>Research </a:t>
            </a:r>
            <a:r>
              <a:rPr lang="en-US" sz="1200" dirty="0">
                <a:solidFill>
                  <a:schemeClr val="bg1"/>
                </a:solidFill>
              </a:rPr>
              <a:t>q</a:t>
            </a:r>
            <a:r>
              <a:rPr lang="en-US" sz="1200" dirty="0" smtClean="0">
                <a:solidFill>
                  <a:schemeClr val="bg1"/>
                </a:solidFill>
              </a:rPr>
              <a:t>uestions </a:t>
            </a:r>
            <a:r>
              <a:rPr lang="en-US" sz="1200" dirty="0">
                <a:solidFill>
                  <a:schemeClr val="bg1"/>
                </a:solidFill>
              </a:rPr>
              <a:t>by Dr. Meral </a:t>
            </a:r>
            <a:r>
              <a:rPr lang="en-US" sz="1200" dirty="0" err="1" smtClean="0">
                <a:solidFill>
                  <a:schemeClr val="bg1"/>
                </a:solidFill>
              </a:rPr>
              <a:t>Ekincioglu</a:t>
            </a:r>
            <a:r>
              <a:rPr lang="en-US" sz="1200" dirty="0" smtClean="0">
                <a:solidFill>
                  <a:schemeClr val="bg1"/>
                </a:solidFill>
              </a:rPr>
              <a:t>, 2019</a:t>
            </a:r>
            <a:endParaRPr lang="en-US" sz="1200" dirty="0">
              <a:solidFill>
                <a:schemeClr val="bg1"/>
              </a:solidFill>
            </a:endParaRPr>
          </a:p>
          <a:p>
            <a:endParaRPr lang="en-US" sz="1200" dirty="0" smtClean="0">
              <a:solidFill>
                <a:schemeClr val="bg1"/>
              </a:solidFill>
            </a:endParaRPr>
          </a:p>
          <a:p>
            <a:r>
              <a:rPr lang="en-US" sz="1200" dirty="0" smtClean="0">
                <a:solidFill>
                  <a:schemeClr val="bg1"/>
                </a:solidFill>
              </a:rPr>
              <a:t>Answers </a:t>
            </a:r>
            <a:r>
              <a:rPr lang="en-US" sz="1200" dirty="0">
                <a:solidFill>
                  <a:schemeClr val="bg1"/>
                </a:solidFill>
              </a:rPr>
              <a:t>by Amanda </a:t>
            </a:r>
            <a:r>
              <a:rPr lang="en-US" sz="1200" dirty="0" err="1">
                <a:solidFill>
                  <a:schemeClr val="bg1"/>
                </a:solidFill>
              </a:rPr>
              <a:t>Focke</a:t>
            </a:r>
            <a:r>
              <a:rPr lang="en-US" sz="1200" dirty="0">
                <a:solidFill>
                  <a:schemeClr val="bg1"/>
                </a:solidFill>
              </a:rPr>
              <a:t>, CA, </a:t>
            </a:r>
            <a:r>
              <a:rPr lang="en-US" sz="1200" dirty="0" smtClean="0">
                <a:solidFill>
                  <a:schemeClr val="bg1"/>
                </a:solidFill>
              </a:rPr>
              <a:t>DAS	</a:t>
            </a:r>
            <a:r>
              <a:rPr lang="en-US" sz="1200" dirty="0">
                <a:solidFill>
                  <a:schemeClr val="bg1"/>
                </a:solidFill>
              </a:rPr>
              <a:t/>
            </a:r>
            <a:br>
              <a:rPr lang="en-US" sz="1200" dirty="0">
                <a:solidFill>
                  <a:schemeClr val="bg1"/>
                </a:solidFill>
              </a:rPr>
            </a:br>
            <a:r>
              <a:rPr lang="en-US" sz="1200" dirty="0" smtClean="0">
                <a:solidFill>
                  <a:schemeClr val="bg1"/>
                </a:solidFill>
              </a:rPr>
              <a:t>Asst</a:t>
            </a:r>
            <a:r>
              <a:rPr lang="en-US" sz="1200" dirty="0">
                <a:solidFill>
                  <a:schemeClr val="bg1"/>
                </a:solidFill>
              </a:rPr>
              <a:t>. Head of Special Collections, </a:t>
            </a:r>
            <a:endParaRPr lang="en-US" sz="1200" dirty="0" smtClean="0">
              <a:solidFill>
                <a:schemeClr val="bg1"/>
              </a:solidFill>
            </a:endParaRPr>
          </a:p>
          <a:p>
            <a:r>
              <a:rPr lang="en-US" sz="1200" dirty="0" err="1" smtClean="0">
                <a:solidFill>
                  <a:schemeClr val="bg1"/>
                </a:solidFill>
              </a:rPr>
              <a:t>Fondren</a:t>
            </a:r>
            <a:r>
              <a:rPr lang="en-US" sz="1200" dirty="0" smtClean="0">
                <a:solidFill>
                  <a:schemeClr val="bg1"/>
                </a:solidFill>
              </a:rPr>
              <a:t> </a:t>
            </a:r>
            <a:r>
              <a:rPr lang="en-US" sz="1200" dirty="0">
                <a:solidFill>
                  <a:schemeClr val="bg1"/>
                </a:solidFill>
              </a:rPr>
              <a:t>Library (Woodson Research Center)</a:t>
            </a:r>
            <a:endParaRPr lang="en-US" sz="1200" dirty="0" smtClean="0">
              <a:solidFill>
                <a:schemeClr val="bg1"/>
              </a:solidFill>
            </a:endParaRPr>
          </a:p>
          <a:p>
            <a:r>
              <a:rPr lang="en-US" sz="1200" dirty="0">
                <a:solidFill>
                  <a:schemeClr val="bg1"/>
                </a:solidFill>
              </a:rPr>
              <a:t>Architecture Collections and </a:t>
            </a:r>
            <a:r>
              <a:rPr lang="en-US" sz="1200" dirty="0" smtClean="0">
                <a:solidFill>
                  <a:schemeClr val="bg1"/>
                </a:solidFill>
              </a:rPr>
              <a:t>Resources, 2019</a:t>
            </a:r>
          </a:p>
          <a:p>
            <a:endParaRPr lang="en-US" sz="1200" dirty="0">
              <a:solidFill>
                <a:schemeClr val="bg1"/>
              </a:solidFill>
            </a:endParaRPr>
          </a:p>
          <a:p>
            <a:r>
              <a:rPr lang="en-US" sz="1200" dirty="0" smtClean="0">
                <a:solidFill>
                  <a:schemeClr val="bg1"/>
                </a:solidFill>
              </a:rPr>
              <a:t>(For the archivist, </a:t>
            </a:r>
            <a:r>
              <a:rPr lang="en-US" sz="1200" dirty="0" smtClean="0">
                <a:solidFill>
                  <a:schemeClr val="bg1"/>
                </a:solidFill>
                <a:hlinkClick r:id="rId2"/>
              </a:rPr>
              <a:t>https</a:t>
            </a:r>
            <a:r>
              <a:rPr lang="en-US" sz="1200" dirty="0">
                <a:solidFill>
                  <a:schemeClr val="bg1"/>
                </a:solidFill>
                <a:hlinkClick r:id="rId2"/>
              </a:rPr>
              <a:t>://</a:t>
            </a:r>
            <a:r>
              <a:rPr lang="en-US" sz="1200" dirty="0" smtClean="0">
                <a:solidFill>
                  <a:schemeClr val="bg1"/>
                </a:solidFill>
                <a:hlinkClick r:id="rId2"/>
              </a:rPr>
              <a:t>libguides.rice.edu/woodsonarchitecture</a:t>
            </a:r>
            <a:r>
              <a:rPr lang="en-US" sz="1200" dirty="0" smtClean="0">
                <a:solidFill>
                  <a:schemeClr val="bg1"/>
                </a:solidFill>
              </a:rPr>
              <a:t>, </a:t>
            </a:r>
          </a:p>
          <a:p>
            <a:r>
              <a:rPr lang="en-US" sz="1200" dirty="0" smtClean="0">
                <a:solidFill>
                  <a:schemeClr val="bg1"/>
                </a:solidFill>
              </a:rPr>
              <a:t>last accessed on 7.28.2020).</a:t>
            </a:r>
          </a:p>
          <a:p>
            <a:endParaRPr lang="en-US" sz="1200" dirty="0" smtClean="0">
              <a:solidFill>
                <a:schemeClr val="bg1"/>
              </a:solidFill>
            </a:endParaRPr>
          </a:p>
          <a:p>
            <a:endParaRPr lang="en-US" sz="1200" dirty="0">
              <a:solidFill>
                <a:schemeClr val="bg1"/>
              </a:solidFill>
            </a:endParaRPr>
          </a:p>
          <a:p>
            <a:r>
              <a:rPr lang="en-US" dirty="0" smtClean="0">
                <a:solidFill>
                  <a:schemeClr val="bg1"/>
                </a:solidFill>
              </a:rPr>
              <a:t>1• For a  </a:t>
            </a:r>
            <a:r>
              <a:rPr lang="en-US" dirty="0">
                <a:solidFill>
                  <a:schemeClr val="bg1"/>
                </a:solidFill>
              </a:rPr>
              <a:t>research </a:t>
            </a:r>
            <a:r>
              <a:rPr lang="en-US" dirty="0" smtClean="0">
                <a:solidFill>
                  <a:schemeClr val="bg1"/>
                </a:solidFill>
              </a:rPr>
              <a:t>study on </a:t>
            </a:r>
            <a:r>
              <a:rPr lang="en-US" dirty="0">
                <a:solidFill>
                  <a:schemeClr val="bg1"/>
                </a:solidFill>
              </a:rPr>
              <a:t>the history of </a:t>
            </a:r>
            <a:r>
              <a:rPr lang="en-US" dirty="0" smtClean="0">
                <a:solidFill>
                  <a:schemeClr val="bg1"/>
                </a:solidFill>
              </a:rPr>
              <a:t>their </a:t>
            </a:r>
            <a:r>
              <a:rPr lang="en-US" dirty="0">
                <a:solidFill>
                  <a:schemeClr val="bg1"/>
                </a:solidFill>
              </a:rPr>
              <a:t>“architecture </a:t>
            </a:r>
            <a:r>
              <a:rPr lang="en-US" dirty="0" smtClean="0">
                <a:solidFill>
                  <a:schemeClr val="bg1"/>
                </a:solidFill>
              </a:rPr>
              <a:t>collections:</a:t>
            </a:r>
          </a:p>
          <a:p>
            <a:endParaRPr lang="en-US" dirty="0">
              <a:solidFill>
                <a:schemeClr val="bg1"/>
              </a:solidFill>
            </a:endParaRPr>
          </a:p>
          <a:p>
            <a:r>
              <a:rPr lang="en-US" dirty="0" smtClean="0">
                <a:solidFill>
                  <a:schemeClr val="bg1"/>
                </a:solidFill>
              </a:rPr>
              <a:t>	</a:t>
            </a:r>
            <a:r>
              <a:rPr lang="en-US" dirty="0" smtClean="0">
                <a:solidFill>
                  <a:srgbClr val="FF0000"/>
                </a:solidFill>
              </a:rPr>
              <a:t>No response.</a:t>
            </a:r>
          </a:p>
          <a:p>
            <a:endParaRPr lang="en-US" dirty="0" smtClean="0">
              <a:solidFill>
                <a:schemeClr val="bg1"/>
              </a:solidFill>
            </a:endParaRPr>
          </a:p>
          <a:p>
            <a:endParaRPr lang="en-US" dirty="0">
              <a:solidFill>
                <a:schemeClr val="bg1"/>
              </a:solidFill>
            </a:endParaRPr>
          </a:p>
          <a:p>
            <a:r>
              <a:rPr lang="en-US" dirty="0" smtClean="0">
                <a:solidFill>
                  <a:schemeClr val="bg1"/>
                </a:solidFill>
              </a:rPr>
              <a:t>2• For data </a:t>
            </a:r>
            <a:r>
              <a:rPr lang="en-US" dirty="0">
                <a:solidFill>
                  <a:schemeClr val="bg1"/>
                </a:solidFill>
              </a:rPr>
              <a:t>on </a:t>
            </a:r>
            <a:r>
              <a:rPr lang="en-US" dirty="0" smtClean="0">
                <a:solidFill>
                  <a:schemeClr val="bg1"/>
                </a:solidFill>
              </a:rPr>
              <a:t>their architecture </a:t>
            </a:r>
            <a:r>
              <a:rPr lang="en-US" dirty="0">
                <a:solidFill>
                  <a:schemeClr val="bg1"/>
                </a:solidFill>
              </a:rPr>
              <a:t>collections for the following </a:t>
            </a:r>
            <a:r>
              <a:rPr lang="en-US" dirty="0" smtClean="0">
                <a:solidFill>
                  <a:schemeClr val="bg1"/>
                </a:solidFill>
              </a:rPr>
              <a:t>topics:</a:t>
            </a:r>
            <a:endParaRPr lang="en-US" dirty="0">
              <a:solidFill>
                <a:schemeClr val="bg1"/>
              </a:solidFill>
            </a:endParaRPr>
          </a:p>
          <a:p>
            <a:r>
              <a:rPr lang="en-US" dirty="0">
                <a:solidFill>
                  <a:schemeClr val="bg1"/>
                </a:solidFill>
              </a:rPr>
              <a:t> </a:t>
            </a:r>
          </a:p>
          <a:p>
            <a:r>
              <a:rPr lang="en-US" dirty="0" smtClean="0">
                <a:solidFill>
                  <a:schemeClr val="bg1"/>
                </a:solidFill>
              </a:rPr>
              <a:t>     	Historical </a:t>
            </a:r>
            <a:r>
              <a:rPr lang="en-US" dirty="0">
                <a:solidFill>
                  <a:schemeClr val="bg1"/>
                </a:solidFill>
              </a:rPr>
              <a:t>materials on;</a:t>
            </a:r>
          </a:p>
          <a:p>
            <a:r>
              <a:rPr lang="en-US" dirty="0">
                <a:solidFill>
                  <a:schemeClr val="bg1"/>
                </a:solidFill>
              </a:rPr>
              <a:t> </a:t>
            </a:r>
          </a:p>
          <a:p>
            <a:r>
              <a:rPr lang="en-US" dirty="0" smtClean="0">
                <a:solidFill>
                  <a:schemeClr val="bg1"/>
                </a:solidFill>
              </a:rPr>
              <a:t>    	2.1. Significant </a:t>
            </a:r>
            <a:r>
              <a:rPr lang="en-US" dirty="0">
                <a:solidFill>
                  <a:srgbClr val="FF0000"/>
                </a:solidFill>
              </a:rPr>
              <a:t>foreign-born students and/or professional practitioners from “Rice Architecture</a:t>
            </a:r>
            <a:r>
              <a:rPr lang="en-US" dirty="0">
                <a:solidFill>
                  <a:schemeClr val="bg1"/>
                </a:solidFill>
              </a:rPr>
              <a:t>” and </a:t>
            </a:r>
            <a:endParaRPr lang="en-US" dirty="0" smtClean="0">
              <a:solidFill>
                <a:schemeClr val="bg1"/>
              </a:solidFill>
            </a:endParaRPr>
          </a:p>
          <a:p>
            <a:r>
              <a:rPr lang="en-US" dirty="0">
                <a:solidFill>
                  <a:schemeClr val="bg1"/>
                </a:solidFill>
              </a:rPr>
              <a:t> </a:t>
            </a:r>
            <a:r>
              <a:rPr lang="en-US" dirty="0" smtClean="0">
                <a:solidFill>
                  <a:schemeClr val="bg1"/>
                </a:solidFill>
              </a:rPr>
              <a:t>  	 their </a:t>
            </a:r>
            <a:r>
              <a:rPr lang="en-US" dirty="0">
                <a:solidFill>
                  <a:schemeClr val="bg1"/>
                </a:solidFill>
              </a:rPr>
              <a:t>contributions to architectural design or relevant field?  </a:t>
            </a:r>
          </a:p>
          <a:p>
            <a:r>
              <a:rPr lang="en-US" dirty="0">
                <a:solidFill>
                  <a:schemeClr val="bg1"/>
                </a:solidFill>
              </a:rPr>
              <a:t> </a:t>
            </a:r>
          </a:p>
          <a:p>
            <a:r>
              <a:rPr lang="en-US" dirty="0" smtClean="0">
                <a:solidFill>
                  <a:schemeClr val="bg1"/>
                </a:solidFill>
              </a:rPr>
              <a:t>	</a:t>
            </a:r>
            <a:r>
              <a:rPr lang="en-US" dirty="0" smtClean="0">
                <a:solidFill>
                  <a:srgbClr val="FF0000"/>
                </a:solidFill>
              </a:rPr>
              <a:t>-Not </a:t>
            </a:r>
            <a:r>
              <a:rPr lang="en-US" dirty="0">
                <a:solidFill>
                  <a:srgbClr val="FF0000"/>
                </a:solidFill>
              </a:rPr>
              <a:t>sure, </a:t>
            </a:r>
            <a:r>
              <a:rPr lang="en-US" dirty="0">
                <a:solidFill>
                  <a:schemeClr val="bg1"/>
                </a:solidFill>
              </a:rPr>
              <a:t>but some alumni records are here: </a:t>
            </a:r>
            <a:endParaRPr lang="en-US" dirty="0" smtClean="0">
              <a:solidFill>
                <a:schemeClr val="bg1"/>
              </a:solidFill>
            </a:endParaRPr>
          </a:p>
          <a:p>
            <a:r>
              <a:rPr lang="en-US" i="1" dirty="0">
                <a:solidFill>
                  <a:schemeClr val="bg1"/>
                </a:solidFill>
              </a:rPr>
              <a:t>	</a:t>
            </a:r>
            <a:r>
              <a:rPr lang="en-US" u="sng" dirty="0">
                <a:solidFill>
                  <a:schemeClr val="bg1"/>
                </a:solidFill>
                <a:hlinkClick r:id="rId3"/>
              </a:rPr>
              <a:t> http://archives.library.rice.edu/repositories/2</a:t>
            </a:r>
            <a:r>
              <a:rPr lang="en-US" u="sng" dirty="0">
                <a:hlinkClick r:id="rId3"/>
              </a:rPr>
              <a:t>/resources/811</a:t>
            </a:r>
            <a:endParaRPr lang="en-US" dirty="0">
              <a:solidFill>
                <a:schemeClr val="bg1"/>
              </a:solidFill>
            </a:endParaRPr>
          </a:p>
          <a:p>
            <a:endParaRPr lang="en-US" dirty="0"/>
          </a:p>
          <a:p>
            <a:endParaRPr lang="en-US" dirty="0" smtClean="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83659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648" y="702469"/>
            <a:ext cx="12008352" cy="6155531"/>
          </a:xfrm>
          <a:prstGeom prst="rect">
            <a:avLst/>
          </a:prstGeom>
          <a:noFill/>
        </p:spPr>
        <p:txBody>
          <a:bodyPr wrap="none" rtlCol="0">
            <a:spAutoFit/>
          </a:bodyPr>
          <a:lstStyle/>
          <a:p>
            <a:r>
              <a:rPr lang="en-US" dirty="0" smtClean="0">
                <a:solidFill>
                  <a:schemeClr val="bg1"/>
                </a:solidFill>
              </a:rPr>
              <a:t>2.2.• Pioneering </a:t>
            </a:r>
            <a:r>
              <a:rPr lang="en-US" dirty="0">
                <a:solidFill>
                  <a:schemeClr val="bg1"/>
                </a:solidFill>
              </a:rPr>
              <a:t>women architects from “Rice Architecture” and their contributions to architectural design or relevant fields?  -</a:t>
            </a:r>
          </a:p>
          <a:p>
            <a:r>
              <a:rPr lang="en-US" dirty="0">
                <a:solidFill>
                  <a:schemeClr val="bg1"/>
                </a:solidFill>
              </a:rPr>
              <a:t> </a:t>
            </a:r>
          </a:p>
          <a:p>
            <a:r>
              <a:rPr lang="en-US" dirty="0" smtClean="0">
                <a:solidFill>
                  <a:schemeClr val="bg1"/>
                </a:solidFill>
              </a:rPr>
              <a:t>	</a:t>
            </a:r>
            <a:r>
              <a:rPr lang="en-US" dirty="0" smtClean="0">
                <a:solidFill>
                  <a:srgbClr val="FF0000"/>
                </a:solidFill>
              </a:rPr>
              <a:t>-Ruth </a:t>
            </a:r>
            <a:r>
              <a:rPr lang="en-US" dirty="0" err="1">
                <a:solidFill>
                  <a:srgbClr val="FF0000"/>
                </a:solidFill>
              </a:rPr>
              <a:t>McGonigle</a:t>
            </a:r>
            <a:r>
              <a:rPr lang="en-US" dirty="0">
                <a:solidFill>
                  <a:srgbClr val="FF0000"/>
                </a:solidFill>
              </a:rPr>
              <a:t>, first woman to graduate from Rice in </a:t>
            </a:r>
            <a:r>
              <a:rPr lang="en-US" dirty="0" smtClean="0">
                <a:solidFill>
                  <a:srgbClr val="FF0000"/>
                </a:solidFill>
              </a:rPr>
              <a:t>Architecture *</a:t>
            </a:r>
            <a:r>
              <a:rPr lang="en-US" dirty="0">
                <a:solidFill>
                  <a:schemeClr val="bg1"/>
                </a:solidFill>
              </a:rPr>
              <a:t> </a:t>
            </a:r>
            <a:endParaRPr lang="en-US" dirty="0" smtClean="0">
              <a:solidFill>
                <a:schemeClr val="bg1"/>
              </a:solidFill>
            </a:endParaRPr>
          </a:p>
          <a:p>
            <a:r>
              <a:rPr lang="en-US" dirty="0" smtClean="0">
                <a:solidFill>
                  <a:schemeClr val="bg1"/>
                </a:solidFill>
              </a:rPr>
              <a:t>	</a:t>
            </a:r>
            <a:r>
              <a:rPr lang="en-US" dirty="0">
                <a:solidFill>
                  <a:schemeClr val="bg1"/>
                </a:solidFill>
                <a:hlinkClick r:id="rId2"/>
              </a:rPr>
              <a:t>http://archives.library.rice.edu/repositories/2/resources/22</a:t>
            </a:r>
            <a:endParaRPr lang="en-US" dirty="0">
              <a:solidFill>
                <a:schemeClr val="bg1"/>
              </a:solidFill>
            </a:endParaRPr>
          </a:p>
          <a:p>
            <a:endParaRPr lang="en-US" dirty="0">
              <a:solidFill>
                <a:schemeClr val="bg1"/>
              </a:solidFill>
            </a:endParaRPr>
          </a:p>
          <a:p>
            <a:r>
              <a:rPr lang="en-US" b="1" dirty="0" smtClean="0">
                <a:solidFill>
                  <a:schemeClr val="bg1"/>
                </a:solidFill>
              </a:rPr>
              <a:t>	</a:t>
            </a:r>
            <a:r>
              <a:rPr lang="en-US" dirty="0" smtClean="0">
                <a:solidFill>
                  <a:schemeClr val="bg1"/>
                </a:solidFill>
              </a:rPr>
              <a:t>Design </a:t>
            </a:r>
            <a:r>
              <a:rPr lang="en-US" dirty="0">
                <a:solidFill>
                  <a:schemeClr val="bg1"/>
                </a:solidFill>
              </a:rPr>
              <a:t>instructor at Rice: </a:t>
            </a:r>
            <a:r>
              <a:rPr lang="en-US" u="sng" dirty="0">
                <a:solidFill>
                  <a:schemeClr val="bg1"/>
                </a:solidFill>
                <a:hlinkClick r:id="rId3"/>
              </a:rPr>
              <a:t>http://archives.library.rice.edu/repositories/2/resources/1120</a:t>
            </a:r>
            <a:endParaRPr lang="en-US" dirty="0">
              <a:solidFill>
                <a:schemeClr val="bg1"/>
              </a:solidFill>
            </a:endParaRPr>
          </a:p>
          <a:p>
            <a:r>
              <a:rPr lang="en-US" dirty="0">
                <a:solidFill>
                  <a:schemeClr val="bg1"/>
                </a:solidFill>
              </a:rPr>
              <a:t> </a:t>
            </a:r>
            <a:endParaRPr lang="en-US" dirty="0" smtClean="0">
              <a:solidFill>
                <a:schemeClr val="bg1"/>
              </a:solidFill>
            </a:endParaRPr>
          </a:p>
          <a:p>
            <a:endParaRPr lang="en-US" dirty="0" smtClean="0">
              <a:solidFill>
                <a:schemeClr val="bg1"/>
              </a:solidFill>
            </a:endParaRPr>
          </a:p>
          <a:p>
            <a:r>
              <a:rPr lang="en-US" dirty="0" smtClean="0">
                <a:solidFill>
                  <a:schemeClr val="bg1"/>
                </a:solidFill>
              </a:rPr>
              <a:t>2.3.• </a:t>
            </a:r>
            <a:r>
              <a:rPr lang="en-US" dirty="0">
                <a:solidFill>
                  <a:schemeClr val="bg1"/>
                </a:solidFill>
              </a:rPr>
              <a:t>Pioneering profiles in </a:t>
            </a:r>
            <a:r>
              <a:rPr lang="en-US" dirty="0">
                <a:solidFill>
                  <a:srgbClr val="FF0000"/>
                </a:solidFill>
              </a:rPr>
              <a:t>LGBTQ community </a:t>
            </a:r>
            <a:r>
              <a:rPr lang="en-US" dirty="0">
                <a:solidFill>
                  <a:schemeClr val="bg1"/>
                </a:solidFill>
              </a:rPr>
              <a:t>in the history of “Rice Architecture”?</a:t>
            </a:r>
          </a:p>
          <a:p>
            <a:r>
              <a:rPr lang="en-US" dirty="0">
                <a:solidFill>
                  <a:schemeClr val="bg1"/>
                </a:solidFill>
              </a:rPr>
              <a:t> </a:t>
            </a:r>
          </a:p>
          <a:p>
            <a:r>
              <a:rPr lang="en-US" b="1" dirty="0" smtClean="0">
                <a:solidFill>
                  <a:schemeClr val="bg1"/>
                </a:solidFill>
              </a:rPr>
              <a:t>	</a:t>
            </a:r>
            <a:r>
              <a:rPr lang="en-US" dirty="0" smtClean="0">
                <a:solidFill>
                  <a:srgbClr val="FF0000"/>
                </a:solidFill>
              </a:rPr>
              <a:t>-Not </a:t>
            </a:r>
            <a:r>
              <a:rPr lang="en-US" dirty="0">
                <a:solidFill>
                  <a:srgbClr val="FF0000"/>
                </a:solidFill>
              </a:rPr>
              <a:t>sure</a:t>
            </a:r>
          </a:p>
          <a:p>
            <a:r>
              <a:rPr lang="en-US" dirty="0">
                <a:solidFill>
                  <a:schemeClr val="bg1"/>
                </a:solidFill>
              </a:rPr>
              <a:t> </a:t>
            </a:r>
          </a:p>
          <a:p>
            <a:endParaRPr lang="en-US" dirty="0" smtClean="0">
              <a:solidFill>
                <a:schemeClr val="bg1"/>
              </a:solidFill>
            </a:endParaRPr>
          </a:p>
          <a:p>
            <a:r>
              <a:rPr lang="en-US" dirty="0" smtClean="0">
                <a:solidFill>
                  <a:schemeClr val="bg1"/>
                </a:solidFill>
              </a:rPr>
              <a:t>2.4.•  Pioneering </a:t>
            </a:r>
            <a:r>
              <a:rPr lang="en-US" dirty="0">
                <a:solidFill>
                  <a:schemeClr val="bg1"/>
                </a:solidFill>
              </a:rPr>
              <a:t>profiles from </a:t>
            </a:r>
            <a:r>
              <a:rPr lang="en-US" dirty="0">
                <a:solidFill>
                  <a:srgbClr val="FF0000"/>
                </a:solidFill>
              </a:rPr>
              <a:t>various ethnic groups </a:t>
            </a:r>
            <a:r>
              <a:rPr lang="en-US" dirty="0">
                <a:solidFill>
                  <a:schemeClr val="bg1"/>
                </a:solidFill>
              </a:rPr>
              <a:t>(such as Hispanic or Latino, African American, Native American or </a:t>
            </a:r>
            <a:endParaRPr lang="en-US" dirty="0" smtClean="0">
              <a:solidFill>
                <a:schemeClr val="bg1"/>
              </a:solidFill>
            </a:endParaRPr>
          </a:p>
          <a:p>
            <a:r>
              <a:rPr lang="en-US" dirty="0" smtClean="0">
                <a:solidFill>
                  <a:schemeClr val="bg1"/>
                </a:solidFill>
              </a:rPr>
              <a:t>American </a:t>
            </a:r>
            <a:r>
              <a:rPr lang="en-US" dirty="0">
                <a:solidFill>
                  <a:schemeClr val="bg1"/>
                </a:solidFill>
              </a:rPr>
              <a:t>Indian, Asian / Pacific Islander, other) in the history of “Rice Architecture”?</a:t>
            </a:r>
          </a:p>
          <a:p>
            <a:r>
              <a:rPr lang="en-US" i="1" dirty="0">
                <a:solidFill>
                  <a:schemeClr val="bg1"/>
                </a:solidFill>
              </a:rPr>
              <a:t> </a:t>
            </a:r>
            <a:endParaRPr lang="en-US" dirty="0">
              <a:solidFill>
                <a:schemeClr val="bg1"/>
              </a:solidFill>
            </a:endParaRPr>
          </a:p>
          <a:p>
            <a:r>
              <a:rPr lang="en-US" b="1" i="1" dirty="0" smtClean="0">
                <a:solidFill>
                  <a:schemeClr val="bg1"/>
                </a:solidFill>
              </a:rPr>
              <a:t>	</a:t>
            </a:r>
            <a:r>
              <a:rPr lang="en-US" dirty="0" smtClean="0">
                <a:solidFill>
                  <a:srgbClr val="FF0000"/>
                </a:solidFill>
              </a:rPr>
              <a:t>-Not </a:t>
            </a:r>
            <a:r>
              <a:rPr lang="en-US" dirty="0">
                <a:solidFill>
                  <a:srgbClr val="FF0000"/>
                </a:solidFill>
              </a:rPr>
              <a:t>really, in architecture </a:t>
            </a:r>
            <a:r>
              <a:rPr lang="en-US" dirty="0" smtClean="0">
                <a:solidFill>
                  <a:srgbClr val="FF0000"/>
                </a:solidFill>
              </a:rPr>
              <a:t>here</a:t>
            </a:r>
            <a:r>
              <a:rPr lang="en-US" b="1" dirty="0" smtClean="0">
                <a:solidFill>
                  <a:srgbClr val="FF0000"/>
                </a:solidFill>
              </a:rPr>
              <a:t>.</a:t>
            </a:r>
          </a:p>
          <a:p>
            <a:endParaRPr lang="en-US" b="1" i="1" dirty="0">
              <a:solidFill>
                <a:srgbClr val="FF0000"/>
              </a:solidFill>
            </a:endParaRPr>
          </a:p>
          <a:p>
            <a:endParaRPr lang="en-US" dirty="0">
              <a:solidFill>
                <a:srgbClr val="FF0000"/>
              </a:solidFill>
            </a:endParaRPr>
          </a:p>
          <a:p>
            <a:endParaRPr lang="en-US" dirty="0" smtClean="0">
              <a:solidFill>
                <a:schemeClr val="bg1"/>
              </a:solidFill>
            </a:endParaRPr>
          </a:p>
          <a:p>
            <a:r>
              <a:rPr lang="en-US" dirty="0" smtClean="0">
                <a:solidFill>
                  <a:schemeClr val="bg1"/>
                </a:solidFill>
              </a:rPr>
              <a:t>*”..</a:t>
            </a:r>
            <a:r>
              <a:rPr lang="en-US" sz="1600" dirty="0" smtClean="0">
                <a:solidFill>
                  <a:schemeClr val="bg1"/>
                </a:solidFill>
              </a:rPr>
              <a:t>In </a:t>
            </a:r>
            <a:r>
              <a:rPr lang="en-US" sz="1600" dirty="0">
                <a:solidFill>
                  <a:schemeClr val="bg1"/>
                </a:solidFill>
              </a:rPr>
              <a:t>1924, </a:t>
            </a:r>
            <a:r>
              <a:rPr lang="en-US" sz="1600" dirty="0" err="1">
                <a:solidFill>
                  <a:schemeClr val="bg1"/>
                </a:solidFill>
              </a:rPr>
              <a:t>McGonigle</a:t>
            </a:r>
            <a:r>
              <a:rPr lang="en-US" sz="1600" dirty="0">
                <a:solidFill>
                  <a:schemeClr val="bg1"/>
                </a:solidFill>
              </a:rPr>
              <a:t> was the first woman to graduate from Rice with a B.S. in </a:t>
            </a:r>
            <a:r>
              <a:rPr lang="en-US" sz="1600" dirty="0" smtClean="0">
                <a:solidFill>
                  <a:schemeClr val="bg1"/>
                </a:solidFill>
              </a:rPr>
              <a:t>Architecture…”, </a:t>
            </a:r>
          </a:p>
          <a:p>
            <a:r>
              <a:rPr lang="en-US" sz="1600" dirty="0" smtClean="0">
                <a:solidFill>
                  <a:schemeClr val="bg1"/>
                </a:solidFill>
                <a:hlinkClick r:id="rId2"/>
              </a:rPr>
              <a:t>http</a:t>
            </a:r>
            <a:r>
              <a:rPr lang="en-US" sz="1600" dirty="0">
                <a:solidFill>
                  <a:schemeClr val="bg1"/>
                </a:solidFill>
                <a:hlinkClick r:id="rId2"/>
              </a:rPr>
              <a:t>://</a:t>
            </a:r>
            <a:r>
              <a:rPr lang="en-US" sz="1600" dirty="0" smtClean="0">
                <a:solidFill>
                  <a:schemeClr val="bg1"/>
                </a:solidFill>
                <a:hlinkClick r:id="rId2"/>
              </a:rPr>
              <a:t>archives.library.rice.edu/repositories/2/resources/22</a:t>
            </a:r>
            <a:r>
              <a:rPr lang="en-US" sz="1600" dirty="0" smtClean="0">
                <a:solidFill>
                  <a:schemeClr val="bg1"/>
                </a:solidFill>
              </a:rPr>
              <a:t>, last accessed on 7.28.220</a:t>
            </a:r>
            <a:endParaRPr lang="en-US" sz="1600" dirty="0">
              <a:solidFill>
                <a:schemeClr val="bg1"/>
              </a:solidFill>
            </a:endParaRPr>
          </a:p>
        </p:txBody>
      </p:sp>
    </p:spTree>
    <p:extLst>
      <p:ext uri="{BB962C8B-B14F-4D97-AF65-F5344CB8AC3E}">
        <p14:creationId xmlns:p14="http://schemas.microsoft.com/office/powerpoint/2010/main" val="3038990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5809" y="3303156"/>
            <a:ext cx="7008201" cy="1661993"/>
          </a:xfrm>
          <a:prstGeom prst="rect">
            <a:avLst/>
          </a:prstGeom>
          <a:noFill/>
        </p:spPr>
        <p:txBody>
          <a:bodyPr wrap="none" rtlCol="0">
            <a:spAutoFit/>
          </a:bodyPr>
          <a:lstStyle/>
          <a:p>
            <a:pPr algn="ctr"/>
            <a:r>
              <a:rPr lang="en-US" sz="2800" b="1" dirty="0" smtClean="0">
                <a:solidFill>
                  <a:srgbClr val="FF0000"/>
                </a:solidFill>
              </a:rPr>
              <a:t>SCI-Arch</a:t>
            </a:r>
          </a:p>
          <a:p>
            <a:pPr algn="ctr"/>
            <a:r>
              <a:rPr lang="en-US" sz="2800" dirty="0" smtClean="0">
                <a:solidFill>
                  <a:srgbClr val="FF0000"/>
                </a:solidFill>
              </a:rPr>
              <a:t>(Southern </a:t>
            </a:r>
            <a:r>
              <a:rPr lang="en-US" sz="2800" dirty="0">
                <a:solidFill>
                  <a:srgbClr val="FF0000"/>
                </a:solidFill>
              </a:rPr>
              <a:t>California Institute of </a:t>
            </a:r>
            <a:r>
              <a:rPr lang="en-US" sz="2800" dirty="0" smtClean="0">
                <a:solidFill>
                  <a:srgbClr val="FF0000"/>
                </a:solidFill>
              </a:rPr>
              <a:t>Architecture) </a:t>
            </a:r>
            <a:r>
              <a:rPr lang="en-US" sz="1000" dirty="0" smtClean="0">
                <a:solidFill>
                  <a:schemeClr val="bg1"/>
                </a:solidFill>
              </a:rPr>
              <a:t>(1</a:t>
            </a:r>
            <a:r>
              <a:rPr lang="en-US" sz="1000" dirty="0" smtClean="0">
                <a:solidFill>
                  <a:schemeClr val="bg1"/>
                </a:solidFill>
              </a:rPr>
              <a:t>)</a:t>
            </a:r>
          </a:p>
          <a:p>
            <a:pPr algn="ctr"/>
            <a:r>
              <a:rPr lang="en-US" dirty="0" smtClean="0">
                <a:solidFill>
                  <a:schemeClr val="bg1"/>
                </a:solidFill>
              </a:rPr>
              <a:t>(They </a:t>
            </a:r>
            <a:r>
              <a:rPr lang="en-US" dirty="0">
                <a:solidFill>
                  <a:schemeClr val="bg1"/>
                </a:solidFill>
              </a:rPr>
              <a:t> </a:t>
            </a:r>
            <a:r>
              <a:rPr lang="en-US" dirty="0" smtClean="0">
                <a:solidFill>
                  <a:schemeClr val="bg1"/>
                </a:solidFill>
              </a:rPr>
              <a:t>have an archive on video records of their public lectures)</a:t>
            </a:r>
            <a:endParaRPr lang="en-US" b="1" dirty="0" smtClean="0">
              <a:solidFill>
                <a:schemeClr val="bg1"/>
              </a:solidFill>
            </a:endParaRPr>
          </a:p>
          <a:p>
            <a:pPr algn="ctr"/>
            <a:endParaRPr lang="en-US" sz="2800" b="1" dirty="0">
              <a:solidFill>
                <a:srgbClr val="FF0000"/>
              </a:solidFill>
            </a:endParaRPr>
          </a:p>
        </p:txBody>
      </p:sp>
      <p:sp>
        <p:nvSpPr>
          <p:cNvPr id="3" name="TextBox 2"/>
          <p:cNvSpPr txBox="1"/>
          <p:nvPr/>
        </p:nvSpPr>
        <p:spPr>
          <a:xfrm>
            <a:off x="568037" y="6082146"/>
            <a:ext cx="11069782" cy="461665"/>
          </a:xfrm>
          <a:prstGeom prst="rect">
            <a:avLst/>
          </a:prstGeom>
          <a:noFill/>
        </p:spPr>
        <p:txBody>
          <a:bodyPr wrap="square" rtlCol="0">
            <a:spAutoFit/>
          </a:bodyPr>
          <a:lstStyle/>
          <a:p>
            <a:r>
              <a:rPr lang="en-US" sz="1200" dirty="0" smtClean="0">
                <a:solidFill>
                  <a:schemeClr val="bg1"/>
                </a:solidFill>
              </a:rPr>
              <a:t>(1) “…SCI-Arc </a:t>
            </a:r>
            <a:r>
              <a:rPr lang="en-US" sz="1200" dirty="0">
                <a:solidFill>
                  <a:schemeClr val="bg1"/>
                </a:solidFill>
              </a:rPr>
              <a:t>was founded in</a:t>
            </a:r>
            <a:r>
              <a:rPr lang="en-US" sz="1200" dirty="0">
                <a:solidFill>
                  <a:srgbClr val="FF0000"/>
                </a:solidFill>
              </a:rPr>
              <a:t> 1972 </a:t>
            </a:r>
            <a:r>
              <a:rPr lang="en-US" sz="1200" dirty="0">
                <a:solidFill>
                  <a:schemeClr val="bg1"/>
                </a:solidFill>
              </a:rPr>
              <a:t>by a group of faculty and students who wanted to approach the subject of architecture </a:t>
            </a:r>
            <a:r>
              <a:rPr lang="en-US" sz="1200" dirty="0" smtClean="0">
                <a:solidFill>
                  <a:schemeClr val="bg1"/>
                </a:solidFill>
              </a:rPr>
              <a:t>from </a:t>
            </a:r>
            <a:r>
              <a:rPr lang="en-US" sz="1200" dirty="0">
                <a:solidFill>
                  <a:schemeClr val="bg1"/>
                </a:solidFill>
              </a:rPr>
              <a:t>a more experimental perspective than what was being offered by traditional institutions at the </a:t>
            </a:r>
            <a:r>
              <a:rPr lang="en-US" sz="1200" dirty="0" smtClean="0">
                <a:solidFill>
                  <a:schemeClr val="bg1"/>
                </a:solidFill>
              </a:rPr>
              <a:t>time….”, </a:t>
            </a:r>
            <a:r>
              <a:rPr lang="en-US" sz="1200" dirty="0">
                <a:solidFill>
                  <a:schemeClr val="bg1"/>
                </a:solidFill>
                <a:hlinkClick r:id="rId2"/>
              </a:rPr>
              <a:t>https://</a:t>
            </a:r>
            <a:r>
              <a:rPr lang="en-US" sz="1200" dirty="0" smtClean="0">
                <a:solidFill>
                  <a:schemeClr val="bg1"/>
                </a:solidFill>
                <a:hlinkClick r:id="rId2"/>
              </a:rPr>
              <a:t>www.sciarc.edu/academics/undergraduate/why-sci-arc</a:t>
            </a:r>
            <a:r>
              <a:rPr lang="en-US" sz="1200" dirty="0" smtClean="0">
                <a:solidFill>
                  <a:schemeClr val="bg1"/>
                </a:solidFill>
              </a:rPr>
              <a:t>, last accessed on 7.29.2020.</a:t>
            </a:r>
            <a:endParaRPr lang="en-US" sz="12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2816" y="211303"/>
            <a:ext cx="2639040" cy="1132588"/>
          </a:xfrm>
          <a:prstGeom prst="rect">
            <a:avLst/>
          </a:prstGeom>
        </p:spPr>
      </p:pic>
    </p:spTree>
    <p:extLst>
      <p:ext uri="{BB962C8B-B14F-4D97-AF65-F5344CB8AC3E}">
        <p14:creationId xmlns:p14="http://schemas.microsoft.com/office/powerpoint/2010/main" val="146214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379" y="384342"/>
            <a:ext cx="11533670" cy="7848302"/>
          </a:xfrm>
          <a:prstGeom prst="rect">
            <a:avLst/>
          </a:prstGeom>
          <a:noFill/>
        </p:spPr>
        <p:txBody>
          <a:bodyPr wrap="none" rtlCol="0">
            <a:spAutoFit/>
          </a:bodyPr>
          <a:lstStyle/>
          <a:p>
            <a:r>
              <a:rPr lang="en-US" sz="1200" dirty="0" smtClean="0">
                <a:solidFill>
                  <a:schemeClr val="bg1"/>
                </a:solidFill>
              </a:rPr>
              <a:t>Research questions by Dr. Meral </a:t>
            </a:r>
            <a:r>
              <a:rPr lang="en-US" sz="1200" dirty="0" err="1" smtClean="0">
                <a:solidFill>
                  <a:schemeClr val="bg1"/>
                </a:solidFill>
              </a:rPr>
              <a:t>Ekincioglu</a:t>
            </a:r>
            <a:r>
              <a:rPr lang="en-US" sz="1200" dirty="0" smtClean="0">
                <a:solidFill>
                  <a:schemeClr val="bg1"/>
                </a:solidFill>
              </a:rPr>
              <a:t>, 2019</a:t>
            </a:r>
          </a:p>
          <a:p>
            <a:endParaRPr lang="en-US" sz="1200" b="1" dirty="0">
              <a:solidFill>
                <a:schemeClr val="bg1"/>
              </a:solidFill>
            </a:endParaRPr>
          </a:p>
          <a:p>
            <a:r>
              <a:rPr lang="en-US" sz="1200" dirty="0" smtClean="0">
                <a:solidFill>
                  <a:schemeClr val="bg1"/>
                </a:solidFill>
              </a:rPr>
              <a:t>Answers by Kevin </a:t>
            </a:r>
            <a:r>
              <a:rPr lang="en-US" sz="1200" dirty="0">
                <a:solidFill>
                  <a:schemeClr val="bg1"/>
                </a:solidFill>
              </a:rPr>
              <a:t>McMahon</a:t>
            </a:r>
          </a:p>
          <a:p>
            <a:r>
              <a:rPr lang="en-US" sz="1200" dirty="0">
                <a:solidFill>
                  <a:schemeClr val="bg1"/>
                </a:solidFill>
              </a:rPr>
              <a:t>The </a:t>
            </a:r>
            <a:r>
              <a:rPr lang="en-US" sz="1200" dirty="0" err="1">
                <a:solidFill>
                  <a:schemeClr val="bg1"/>
                </a:solidFill>
              </a:rPr>
              <a:t>Kappe</a:t>
            </a:r>
            <a:r>
              <a:rPr lang="en-US" sz="1200" dirty="0">
                <a:solidFill>
                  <a:schemeClr val="bg1"/>
                </a:solidFill>
              </a:rPr>
              <a:t> Library, Library </a:t>
            </a:r>
            <a:r>
              <a:rPr lang="en-US" sz="1200" dirty="0" smtClean="0">
                <a:solidFill>
                  <a:schemeClr val="bg1"/>
                </a:solidFill>
              </a:rPr>
              <a:t>Manager, 2019</a:t>
            </a:r>
          </a:p>
          <a:p>
            <a:endParaRPr lang="en-US" sz="1200" dirty="0" smtClean="0">
              <a:solidFill>
                <a:schemeClr val="bg1"/>
              </a:solidFill>
            </a:endParaRPr>
          </a:p>
          <a:p>
            <a:r>
              <a:rPr lang="en-US" sz="1200" dirty="0" smtClean="0">
                <a:solidFill>
                  <a:schemeClr val="bg1"/>
                </a:solidFill>
              </a:rPr>
              <a:t>(For the library manager: </a:t>
            </a:r>
            <a:endParaRPr lang="en-US" sz="1200" dirty="0">
              <a:solidFill>
                <a:schemeClr val="bg1"/>
              </a:solidFill>
            </a:endParaRPr>
          </a:p>
          <a:p>
            <a:r>
              <a:rPr lang="en-US" sz="1200" dirty="0">
                <a:solidFill>
                  <a:schemeClr val="bg1"/>
                </a:solidFill>
                <a:hlinkClick r:id="rId2"/>
              </a:rPr>
              <a:t>https://</a:t>
            </a:r>
            <a:r>
              <a:rPr lang="en-US" sz="1200" dirty="0" smtClean="0">
                <a:solidFill>
                  <a:schemeClr val="bg1"/>
                </a:solidFill>
                <a:hlinkClick r:id="rId2"/>
              </a:rPr>
              <a:t>www.sciarc.edu/institution/people/staff</a:t>
            </a:r>
            <a:r>
              <a:rPr lang="en-US" sz="1200" dirty="0" smtClean="0">
                <a:solidFill>
                  <a:schemeClr val="bg1"/>
                </a:solidFill>
              </a:rPr>
              <a:t>,</a:t>
            </a:r>
          </a:p>
          <a:p>
            <a:r>
              <a:rPr lang="en-US" sz="1200" dirty="0" smtClean="0">
                <a:solidFill>
                  <a:schemeClr val="bg1"/>
                </a:solidFill>
              </a:rPr>
              <a:t>Last accessed on 7.28.2020.).</a:t>
            </a:r>
          </a:p>
          <a:p>
            <a:endParaRPr lang="en-US" sz="1200" dirty="0" smtClean="0">
              <a:solidFill>
                <a:schemeClr val="bg1"/>
              </a:solidFill>
            </a:endParaRPr>
          </a:p>
          <a:p>
            <a:endParaRPr lang="en-US" sz="1200" dirty="0">
              <a:solidFill>
                <a:schemeClr val="bg1"/>
              </a:solidFill>
            </a:endParaRPr>
          </a:p>
          <a:p>
            <a:endParaRPr lang="en-US" sz="1200" i="1" dirty="0">
              <a:solidFill>
                <a:schemeClr val="bg1"/>
              </a:solidFill>
            </a:endParaRPr>
          </a:p>
          <a:p>
            <a:r>
              <a:rPr lang="en-US" dirty="0" smtClean="0">
                <a:solidFill>
                  <a:schemeClr val="bg1"/>
                </a:solidFill>
              </a:rPr>
              <a:t>1.• They have </a:t>
            </a:r>
            <a:r>
              <a:rPr lang="en-US" dirty="0" smtClean="0">
                <a:solidFill>
                  <a:srgbClr val="FF0000"/>
                </a:solidFill>
              </a:rPr>
              <a:t>no research </a:t>
            </a:r>
            <a:r>
              <a:rPr lang="en-US" dirty="0">
                <a:solidFill>
                  <a:schemeClr val="bg1"/>
                </a:solidFill>
              </a:rPr>
              <a:t>on the history of </a:t>
            </a:r>
            <a:r>
              <a:rPr lang="en-US" dirty="0" smtClean="0">
                <a:solidFill>
                  <a:schemeClr val="bg1"/>
                </a:solidFill>
              </a:rPr>
              <a:t>their  </a:t>
            </a:r>
            <a:r>
              <a:rPr lang="en-US" dirty="0">
                <a:solidFill>
                  <a:schemeClr val="bg1"/>
                </a:solidFill>
              </a:rPr>
              <a:t>architectural </a:t>
            </a:r>
            <a:r>
              <a:rPr lang="en-US" dirty="0" smtClean="0">
                <a:solidFill>
                  <a:schemeClr val="bg1"/>
                </a:solidFill>
              </a:rPr>
              <a:t>archive.</a:t>
            </a:r>
          </a:p>
          <a:p>
            <a:endParaRPr lang="en-US" b="1" dirty="0" smtClean="0">
              <a:solidFill>
                <a:schemeClr val="bg1"/>
              </a:solidFill>
            </a:endParaRPr>
          </a:p>
          <a:p>
            <a:r>
              <a:rPr lang="en-US" b="1" dirty="0" smtClean="0">
                <a:solidFill>
                  <a:schemeClr val="bg1"/>
                </a:solidFill>
              </a:rPr>
              <a:t>2.</a:t>
            </a:r>
            <a:r>
              <a:rPr lang="en-US" dirty="0">
                <a:solidFill>
                  <a:schemeClr val="bg1"/>
                </a:solidFill>
              </a:rPr>
              <a:t> </a:t>
            </a:r>
            <a:r>
              <a:rPr lang="en-US" dirty="0" smtClean="0">
                <a:solidFill>
                  <a:schemeClr val="bg1"/>
                </a:solidFill>
              </a:rPr>
              <a:t>• For archival data, they </a:t>
            </a:r>
            <a:r>
              <a:rPr lang="en-US" b="1" dirty="0" smtClean="0">
                <a:solidFill>
                  <a:srgbClr val="FF0000"/>
                </a:solidFill>
              </a:rPr>
              <a:t>don’t </a:t>
            </a:r>
            <a:r>
              <a:rPr lang="en-US" b="1" dirty="0">
                <a:solidFill>
                  <a:srgbClr val="FF0000"/>
                </a:solidFill>
              </a:rPr>
              <a:t>know yet;</a:t>
            </a:r>
            <a:r>
              <a:rPr lang="en-US" b="1" dirty="0">
                <a:solidFill>
                  <a:schemeClr val="bg1"/>
                </a:solidFill>
              </a:rPr>
              <a:t> </a:t>
            </a:r>
            <a:r>
              <a:rPr lang="en-US" dirty="0" smtClean="0">
                <a:solidFill>
                  <a:schemeClr val="bg1"/>
                </a:solidFill>
              </a:rPr>
              <a:t>and suggest to check </a:t>
            </a:r>
            <a:r>
              <a:rPr lang="en-US" dirty="0">
                <a:solidFill>
                  <a:schemeClr val="bg1"/>
                </a:solidFill>
              </a:rPr>
              <a:t>back in 2022</a:t>
            </a:r>
            <a:r>
              <a:rPr lang="en-US" dirty="0" smtClean="0">
                <a:solidFill>
                  <a:schemeClr val="bg1"/>
                </a:solidFill>
              </a:rPr>
              <a:t>.”</a:t>
            </a:r>
          </a:p>
          <a:p>
            <a:endParaRPr lang="en-US" dirty="0">
              <a:solidFill>
                <a:schemeClr val="bg1"/>
              </a:solidFill>
            </a:endParaRPr>
          </a:p>
          <a:p>
            <a:r>
              <a:rPr lang="en-US" dirty="0" smtClean="0">
                <a:solidFill>
                  <a:schemeClr val="bg1"/>
                </a:solidFill>
              </a:rPr>
              <a:t>3.</a:t>
            </a:r>
            <a:r>
              <a:rPr lang="en-US" dirty="0">
                <a:solidFill>
                  <a:schemeClr val="bg1"/>
                </a:solidFill>
              </a:rPr>
              <a:t> </a:t>
            </a:r>
            <a:r>
              <a:rPr lang="en-US" dirty="0" smtClean="0">
                <a:solidFill>
                  <a:schemeClr val="bg1"/>
                </a:solidFill>
              </a:rPr>
              <a:t>• </a:t>
            </a:r>
            <a:r>
              <a:rPr lang="en-US" dirty="0" smtClean="0">
                <a:solidFill>
                  <a:srgbClr val="FF0000"/>
                </a:solidFill>
              </a:rPr>
              <a:t>Only </a:t>
            </a:r>
            <a:r>
              <a:rPr lang="en-US" dirty="0">
                <a:solidFill>
                  <a:srgbClr val="FF0000"/>
                </a:solidFill>
              </a:rPr>
              <a:t>about 14% of </a:t>
            </a:r>
            <a:r>
              <a:rPr lang="en-US" dirty="0" smtClean="0">
                <a:solidFill>
                  <a:srgbClr val="FF0000"/>
                </a:solidFill>
              </a:rPr>
              <a:t>their </a:t>
            </a:r>
            <a:r>
              <a:rPr lang="en-US" dirty="0">
                <a:solidFill>
                  <a:srgbClr val="FF0000"/>
                </a:solidFill>
              </a:rPr>
              <a:t>lecture videos feature women. </a:t>
            </a:r>
            <a:endParaRPr lang="en-US" dirty="0" smtClean="0">
              <a:solidFill>
                <a:srgbClr val="FF0000"/>
              </a:solidFill>
            </a:endParaRPr>
          </a:p>
          <a:p>
            <a:endParaRPr lang="en-US" dirty="0">
              <a:solidFill>
                <a:schemeClr val="bg1"/>
              </a:solidFill>
            </a:endParaRPr>
          </a:p>
          <a:p>
            <a:r>
              <a:rPr lang="en-US" dirty="0" smtClean="0">
                <a:solidFill>
                  <a:schemeClr val="bg1"/>
                </a:solidFill>
              </a:rPr>
              <a:t>4.</a:t>
            </a:r>
            <a:r>
              <a:rPr lang="en-US" dirty="0">
                <a:solidFill>
                  <a:schemeClr val="bg1"/>
                </a:solidFill>
              </a:rPr>
              <a:t> </a:t>
            </a:r>
            <a:r>
              <a:rPr lang="en-US" dirty="0" smtClean="0">
                <a:solidFill>
                  <a:schemeClr val="bg1"/>
                </a:solidFill>
              </a:rPr>
              <a:t>•</a:t>
            </a:r>
            <a:r>
              <a:rPr lang="en-US" dirty="0">
                <a:solidFill>
                  <a:schemeClr val="bg1"/>
                </a:solidFill>
              </a:rPr>
              <a:t> </a:t>
            </a:r>
            <a:r>
              <a:rPr lang="en-US" dirty="0" smtClean="0">
                <a:solidFill>
                  <a:schemeClr val="bg1"/>
                </a:solidFill>
              </a:rPr>
              <a:t>They have been working </a:t>
            </a:r>
            <a:r>
              <a:rPr lang="en-US" dirty="0">
                <a:solidFill>
                  <a:schemeClr val="bg1"/>
                </a:solidFill>
              </a:rPr>
              <a:t>on a special playlist of</a:t>
            </a:r>
            <a:r>
              <a:rPr lang="en-US" dirty="0">
                <a:solidFill>
                  <a:srgbClr val="FF0000"/>
                </a:solidFill>
              </a:rPr>
              <a:t> videos on queer and gendered spatial </a:t>
            </a:r>
            <a:r>
              <a:rPr lang="en-US" dirty="0" smtClean="0">
                <a:solidFill>
                  <a:srgbClr val="FF0000"/>
                </a:solidFill>
              </a:rPr>
              <a:t>practices.</a:t>
            </a:r>
          </a:p>
          <a:p>
            <a:endParaRPr lang="en-US" b="1" dirty="0">
              <a:solidFill>
                <a:schemeClr val="bg1"/>
              </a:solidFill>
            </a:endParaRPr>
          </a:p>
          <a:p>
            <a:r>
              <a:rPr lang="en-US" dirty="0" smtClean="0">
                <a:solidFill>
                  <a:schemeClr val="bg1"/>
                </a:solidFill>
              </a:rPr>
              <a:t>5</a:t>
            </a:r>
            <a:r>
              <a:rPr lang="en-US" b="1" dirty="0" smtClean="0">
                <a:solidFill>
                  <a:schemeClr val="bg1"/>
                </a:solidFill>
              </a:rPr>
              <a:t>.</a:t>
            </a:r>
            <a:r>
              <a:rPr lang="en-US" dirty="0">
                <a:solidFill>
                  <a:schemeClr val="bg1"/>
                </a:solidFill>
              </a:rPr>
              <a:t> </a:t>
            </a:r>
            <a:r>
              <a:rPr lang="en-US" dirty="0" smtClean="0">
                <a:solidFill>
                  <a:schemeClr val="bg1"/>
                </a:solidFill>
              </a:rPr>
              <a:t>•</a:t>
            </a:r>
            <a:r>
              <a:rPr lang="en-US" b="1" dirty="0">
                <a:solidFill>
                  <a:schemeClr val="bg1"/>
                </a:solidFill>
              </a:rPr>
              <a:t> </a:t>
            </a:r>
            <a:r>
              <a:rPr lang="en-US" dirty="0">
                <a:solidFill>
                  <a:schemeClr val="bg1"/>
                </a:solidFill>
              </a:rPr>
              <a:t>In terms of </a:t>
            </a:r>
            <a:r>
              <a:rPr lang="en-US" dirty="0">
                <a:solidFill>
                  <a:srgbClr val="FF0000"/>
                </a:solidFill>
              </a:rPr>
              <a:t>diversity, </a:t>
            </a:r>
            <a:r>
              <a:rPr lang="en-US" dirty="0">
                <a:solidFill>
                  <a:schemeClr val="bg1"/>
                </a:solidFill>
              </a:rPr>
              <a:t>the librarian underlines that </a:t>
            </a:r>
            <a:r>
              <a:rPr lang="en-US" dirty="0">
                <a:solidFill>
                  <a:srgbClr val="FF0000"/>
                </a:solidFill>
              </a:rPr>
              <a:t>his worry is that the documents and artifacts that could tell </a:t>
            </a:r>
            <a:endParaRPr lang="en-US" dirty="0" smtClean="0">
              <a:solidFill>
                <a:srgbClr val="FF0000"/>
              </a:solidFill>
            </a:endParaRPr>
          </a:p>
          <a:p>
            <a:r>
              <a:rPr lang="en-US" dirty="0" smtClean="0">
                <a:solidFill>
                  <a:srgbClr val="FF0000"/>
                </a:solidFill>
              </a:rPr>
              <a:t>those </a:t>
            </a:r>
            <a:r>
              <a:rPr lang="en-US" dirty="0">
                <a:solidFill>
                  <a:srgbClr val="FF0000"/>
                </a:solidFill>
              </a:rPr>
              <a:t>stories have not survived</a:t>
            </a:r>
            <a:r>
              <a:rPr lang="en-US" dirty="0" smtClean="0">
                <a:solidFill>
                  <a:schemeClr val="bg1"/>
                </a:solidFill>
              </a:rPr>
              <a:t>…..In </a:t>
            </a:r>
            <a:r>
              <a:rPr lang="en-US" dirty="0">
                <a:solidFill>
                  <a:schemeClr val="bg1"/>
                </a:solidFill>
              </a:rPr>
              <a:t>that case, </a:t>
            </a:r>
            <a:r>
              <a:rPr lang="en-US" dirty="0" smtClean="0">
                <a:solidFill>
                  <a:schemeClr val="bg1"/>
                </a:solidFill>
              </a:rPr>
              <a:t>‘The </a:t>
            </a:r>
            <a:r>
              <a:rPr lang="en-US" dirty="0">
                <a:solidFill>
                  <a:schemeClr val="bg1"/>
                </a:solidFill>
              </a:rPr>
              <a:t>absence of information is </a:t>
            </a:r>
            <a:r>
              <a:rPr lang="en-US" dirty="0" smtClean="0">
                <a:solidFill>
                  <a:schemeClr val="bg1"/>
                </a:solidFill>
              </a:rPr>
              <a:t>information’…..” </a:t>
            </a:r>
            <a:endParaRPr lang="en-US" dirty="0">
              <a:solidFill>
                <a:schemeClr val="bg1"/>
              </a:solidFill>
            </a:endParaRPr>
          </a:p>
          <a:p>
            <a:r>
              <a:rPr lang="en-US" dirty="0" smtClean="0">
                <a:solidFill>
                  <a:schemeClr val="bg1"/>
                </a:solidFill>
              </a:rPr>
              <a:t> </a:t>
            </a:r>
          </a:p>
          <a:p>
            <a:endParaRPr lang="en-US" sz="1200" dirty="0">
              <a:solidFill>
                <a:schemeClr val="bg1"/>
              </a:solidFill>
            </a:endParaRPr>
          </a:p>
          <a:p>
            <a:endParaRPr lang="en-US" sz="1200" dirty="0" smtClean="0">
              <a:solidFill>
                <a:schemeClr val="bg1"/>
              </a:solidFill>
            </a:endParaRPr>
          </a:p>
          <a:p>
            <a:r>
              <a:rPr lang="en-US" sz="1200" dirty="0">
                <a:solidFill>
                  <a:schemeClr val="bg1"/>
                </a:solidFill>
              </a:rPr>
              <a:t>“…In </a:t>
            </a:r>
            <a:r>
              <a:rPr lang="en-US" sz="1200" dirty="0">
                <a:solidFill>
                  <a:srgbClr val="FF0000"/>
                </a:solidFill>
              </a:rPr>
              <a:t>1987</a:t>
            </a:r>
            <a:r>
              <a:rPr lang="en-US" sz="1200" dirty="0">
                <a:solidFill>
                  <a:schemeClr val="bg1"/>
                </a:solidFill>
              </a:rPr>
              <a:t>, then-director of SCI-Arc Michael </a:t>
            </a:r>
            <a:r>
              <a:rPr lang="en-US" sz="1200" dirty="0" err="1">
                <a:solidFill>
                  <a:schemeClr val="bg1"/>
                </a:solidFill>
              </a:rPr>
              <a:t>Rotondi</a:t>
            </a:r>
            <a:r>
              <a:rPr lang="en-US" sz="1200" dirty="0">
                <a:solidFill>
                  <a:schemeClr val="bg1"/>
                </a:solidFill>
              </a:rPr>
              <a:t> established a space and a budget for systematically documenting, collecting and preserving institutional publications and student </a:t>
            </a:r>
            <a:endParaRPr lang="en-US" sz="1200" dirty="0" smtClean="0">
              <a:solidFill>
                <a:schemeClr val="bg1"/>
              </a:solidFill>
            </a:endParaRPr>
          </a:p>
          <a:p>
            <a:r>
              <a:rPr lang="en-US" sz="1200" dirty="0" smtClean="0">
                <a:solidFill>
                  <a:schemeClr val="bg1"/>
                </a:solidFill>
              </a:rPr>
              <a:t>work</a:t>
            </a:r>
            <a:r>
              <a:rPr lang="en-US" sz="1200" dirty="0">
                <a:solidFill>
                  <a:schemeClr val="bg1"/>
                </a:solidFill>
              </a:rPr>
              <a:t>. This archive project was discontinued in 2003…In </a:t>
            </a:r>
            <a:r>
              <a:rPr lang="en-US" sz="1200" dirty="0">
                <a:solidFill>
                  <a:srgbClr val="FF0000"/>
                </a:solidFill>
              </a:rPr>
              <a:t>2009 </a:t>
            </a:r>
            <a:r>
              <a:rPr lang="en-US" sz="1200" dirty="0">
                <a:solidFill>
                  <a:schemeClr val="bg1"/>
                </a:solidFill>
              </a:rPr>
              <a:t>the SCI-Arc library, media services and development began exploring outside support for </a:t>
            </a:r>
            <a:r>
              <a:rPr lang="en-US" sz="1200" dirty="0">
                <a:solidFill>
                  <a:srgbClr val="FF0000"/>
                </a:solidFill>
              </a:rPr>
              <a:t>digitizing SCI-Arc videotapes of </a:t>
            </a:r>
            <a:endParaRPr lang="en-US" sz="1200" dirty="0" smtClean="0">
              <a:solidFill>
                <a:srgbClr val="FF0000"/>
              </a:solidFill>
            </a:endParaRPr>
          </a:p>
          <a:p>
            <a:r>
              <a:rPr lang="en-US" sz="1200" dirty="0" smtClean="0">
                <a:solidFill>
                  <a:srgbClr val="FF0000"/>
                </a:solidFill>
              </a:rPr>
              <a:t>public </a:t>
            </a:r>
            <a:r>
              <a:rPr lang="en-US" sz="1200" dirty="0">
                <a:solidFill>
                  <a:srgbClr val="FF0000"/>
                </a:solidFill>
              </a:rPr>
              <a:t>lectures, </a:t>
            </a:r>
            <a:r>
              <a:rPr lang="en-US" sz="1200" dirty="0">
                <a:solidFill>
                  <a:schemeClr val="bg1"/>
                </a:solidFill>
              </a:rPr>
              <a:t>which were approaching the end of their 40-year lifespan….In Spring 2011 SCI-Arc received grants from the Getty Foundation and the NEA, and in Fall 2012 launched </a:t>
            </a:r>
            <a:endParaRPr lang="en-US" sz="1200" dirty="0" smtClean="0">
              <a:solidFill>
                <a:schemeClr val="bg1"/>
              </a:solidFill>
            </a:endParaRPr>
          </a:p>
          <a:p>
            <a:r>
              <a:rPr lang="en-US" sz="1200" dirty="0" smtClean="0">
                <a:solidFill>
                  <a:schemeClr val="bg1"/>
                </a:solidFill>
              </a:rPr>
              <a:t>the </a:t>
            </a:r>
            <a:r>
              <a:rPr lang="en-US" sz="1200" dirty="0">
                <a:solidFill>
                  <a:schemeClr val="bg1"/>
                </a:solidFill>
              </a:rPr>
              <a:t>first version of the online SCI-Arc Media Archive (SMA)….In Fall 2018, SCI-Arc received a grant from the NEA to cover the costs of a professional assessment of our collections </a:t>
            </a:r>
            <a:endParaRPr lang="en-US" sz="1200" dirty="0" smtClean="0">
              <a:solidFill>
                <a:schemeClr val="bg1"/>
              </a:solidFill>
            </a:endParaRPr>
          </a:p>
          <a:p>
            <a:r>
              <a:rPr lang="en-US" sz="1200" dirty="0" smtClean="0">
                <a:solidFill>
                  <a:schemeClr val="bg1"/>
                </a:solidFill>
              </a:rPr>
              <a:t>and </a:t>
            </a:r>
            <a:r>
              <a:rPr lang="en-US" sz="1200" dirty="0">
                <a:solidFill>
                  <a:schemeClr val="bg1"/>
                </a:solidFill>
              </a:rPr>
              <a:t>recommendations for creating an archive. That project was completed June 2019</a:t>
            </a:r>
            <a:r>
              <a:rPr lang="en-US" sz="1200" dirty="0" smtClean="0">
                <a:solidFill>
                  <a:schemeClr val="bg1"/>
                </a:solidFill>
              </a:rPr>
              <a:t>….”, Kevin </a:t>
            </a:r>
            <a:r>
              <a:rPr lang="en-US" sz="1200" dirty="0">
                <a:solidFill>
                  <a:schemeClr val="bg1"/>
                </a:solidFill>
              </a:rPr>
              <a:t>McMahon’s response to Dr. </a:t>
            </a:r>
            <a:r>
              <a:rPr lang="en-US" sz="1200" dirty="0" err="1">
                <a:solidFill>
                  <a:schemeClr val="bg1"/>
                </a:solidFill>
              </a:rPr>
              <a:t>Ekincioglu</a:t>
            </a:r>
            <a:r>
              <a:rPr lang="en-US" sz="1200" dirty="0">
                <a:solidFill>
                  <a:schemeClr val="bg1"/>
                </a:solidFill>
              </a:rPr>
              <a:t>, e-mail on 8.14.2019</a:t>
            </a:r>
          </a:p>
          <a:p>
            <a:endParaRPr lang="en-US" sz="1200" dirty="0">
              <a:solidFill>
                <a:schemeClr val="bg1"/>
              </a:solidFill>
            </a:endParaRPr>
          </a:p>
          <a:p>
            <a:r>
              <a:rPr lang="en-US" sz="1200" b="1" dirty="0">
                <a:solidFill>
                  <a:schemeClr val="bg1"/>
                </a:solidFill>
              </a:rPr>
              <a:t>     </a:t>
            </a:r>
            <a:endParaRPr lang="en-US" sz="1200" dirty="0">
              <a:solidFill>
                <a:schemeClr val="bg1"/>
              </a:solidFill>
            </a:endParaRPr>
          </a:p>
          <a:p>
            <a:endParaRPr lang="en-US" sz="1200" dirty="0">
              <a:solidFill>
                <a:schemeClr val="bg1"/>
              </a:solidFill>
            </a:endParaRPr>
          </a:p>
          <a:p>
            <a:r>
              <a:rPr lang="en-US" b="1" dirty="0"/>
              <a:t> </a:t>
            </a:r>
            <a:endParaRPr lang="en-US" dirty="0" smtClean="0">
              <a:solidFill>
                <a:schemeClr val="bg1"/>
              </a:solidFill>
            </a:endParaRPr>
          </a:p>
          <a:p>
            <a:endParaRPr lang="en-US" dirty="0">
              <a:solidFill>
                <a:schemeClr val="bg1"/>
              </a:solidFill>
            </a:endParaRPr>
          </a:p>
          <a:p>
            <a:r>
              <a:rPr lang="en-US" b="1"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39913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173" y="3509011"/>
            <a:ext cx="9958753" cy="954107"/>
          </a:xfrm>
          <a:prstGeom prst="rect">
            <a:avLst/>
          </a:prstGeom>
          <a:noFill/>
        </p:spPr>
        <p:txBody>
          <a:bodyPr wrap="none" rtlCol="0">
            <a:spAutoFit/>
          </a:bodyPr>
          <a:lstStyle/>
          <a:p>
            <a:pPr algn="ctr"/>
            <a:r>
              <a:rPr lang="en-US" sz="2800" b="1" dirty="0" smtClean="0">
                <a:solidFill>
                  <a:srgbClr val="FF0000"/>
                </a:solidFill>
              </a:rPr>
              <a:t>University of Michigan </a:t>
            </a:r>
            <a:r>
              <a:rPr lang="en-US" sz="1200" b="1" dirty="0" smtClean="0">
                <a:solidFill>
                  <a:schemeClr val="bg1"/>
                </a:solidFill>
              </a:rPr>
              <a:t>(1)</a:t>
            </a:r>
          </a:p>
          <a:p>
            <a:pPr algn="ctr"/>
            <a:r>
              <a:rPr lang="en-US" sz="2800" b="1" dirty="0">
                <a:solidFill>
                  <a:srgbClr val="FF0000"/>
                </a:solidFill>
              </a:rPr>
              <a:t>A. Alfred </a:t>
            </a:r>
            <a:r>
              <a:rPr lang="en-US" sz="2800" b="1" dirty="0" err="1">
                <a:solidFill>
                  <a:srgbClr val="FF0000"/>
                </a:solidFill>
              </a:rPr>
              <a:t>Taubman</a:t>
            </a:r>
            <a:r>
              <a:rPr lang="en-US" sz="2800" b="1" dirty="0">
                <a:solidFill>
                  <a:srgbClr val="FF0000"/>
                </a:solidFill>
              </a:rPr>
              <a:t> College of Architecture and Urban </a:t>
            </a:r>
            <a:r>
              <a:rPr lang="en-US" sz="2800" b="1" dirty="0" smtClean="0">
                <a:solidFill>
                  <a:srgbClr val="FF0000"/>
                </a:solidFill>
              </a:rPr>
              <a:t>Planning </a:t>
            </a:r>
            <a:r>
              <a:rPr lang="en-US" sz="1200" b="1" dirty="0" smtClean="0">
                <a:solidFill>
                  <a:schemeClr val="bg1"/>
                </a:solidFill>
              </a:rPr>
              <a:t>(2)</a:t>
            </a:r>
          </a:p>
        </p:txBody>
      </p:sp>
      <p:sp>
        <p:nvSpPr>
          <p:cNvPr id="3" name="TextBox 2"/>
          <p:cNvSpPr txBox="1"/>
          <p:nvPr/>
        </p:nvSpPr>
        <p:spPr>
          <a:xfrm>
            <a:off x="223640" y="5473005"/>
            <a:ext cx="11425820" cy="1384995"/>
          </a:xfrm>
          <a:prstGeom prst="rect">
            <a:avLst/>
          </a:prstGeom>
          <a:noFill/>
        </p:spPr>
        <p:txBody>
          <a:bodyPr wrap="none" rtlCol="0">
            <a:spAutoFit/>
          </a:bodyPr>
          <a:lstStyle/>
          <a:p>
            <a:pPr marL="228600" indent="-228600">
              <a:buAutoNum type="arabicParenBoth"/>
            </a:pPr>
            <a:r>
              <a:rPr lang="en-US" sz="1200" dirty="0" smtClean="0">
                <a:solidFill>
                  <a:schemeClr val="bg1"/>
                </a:solidFill>
              </a:rPr>
              <a:t>“…The </a:t>
            </a:r>
            <a:r>
              <a:rPr lang="en-US" sz="1200" dirty="0">
                <a:solidFill>
                  <a:schemeClr val="bg1"/>
                </a:solidFill>
              </a:rPr>
              <a:t>University of Michigan was established in Detroit on August 26, </a:t>
            </a:r>
            <a:r>
              <a:rPr lang="en-US" sz="1200" dirty="0" smtClean="0">
                <a:solidFill>
                  <a:srgbClr val="FF0000"/>
                </a:solidFill>
              </a:rPr>
              <a:t>1817</a:t>
            </a:r>
            <a:r>
              <a:rPr lang="en-US" sz="1200" dirty="0" smtClean="0">
                <a:solidFill>
                  <a:schemeClr val="bg1"/>
                </a:solidFill>
              </a:rPr>
              <a:t>…”, </a:t>
            </a:r>
          </a:p>
          <a:p>
            <a:r>
              <a:rPr lang="en-US" sz="1200" dirty="0" smtClean="0">
                <a:hlinkClick r:id="rId2"/>
              </a:rPr>
              <a:t>https</a:t>
            </a:r>
            <a:r>
              <a:rPr lang="en-US" sz="1200" dirty="0">
                <a:hlinkClick r:id="rId2"/>
              </a:rPr>
              <a:t>://wayback.archive-it.org/all/20131101064603/http://</a:t>
            </a:r>
            <a:r>
              <a:rPr lang="en-US" sz="1200" dirty="0">
                <a:solidFill>
                  <a:schemeClr val="bg1"/>
                </a:solidFill>
                <a:hlinkClick r:id="rId2"/>
              </a:rPr>
              <a:t>bicentennial.umich.edu/resources/u-ms-foundings-in-detroit-and-ann-arbor-key-dates</a:t>
            </a:r>
            <a:r>
              <a:rPr lang="en-US" sz="1200" dirty="0" smtClean="0">
                <a:solidFill>
                  <a:schemeClr val="bg1"/>
                </a:solidFill>
                <a:hlinkClick r:id="rId2"/>
              </a:rPr>
              <a:t>/</a:t>
            </a:r>
            <a:r>
              <a:rPr lang="en-US" sz="1200" dirty="0" smtClean="0">
                <a:solidFill>
                  <a:schemeClr val="bg1"/>
                </a:solidFill>
              </a:rPr>
              <a:t>, last accessed on 7.28.2020.</a:t>
            </a:r>
          </a:p>
          <a:p>
            <a:r>
              <a:rPr lang="en-US" sz="1200" dirty="0" smtClean="0">
                <a:solidFill>
                  <a:schemeClr val="bg1"/>
                </a:solidFill>
              </a:rPr>
              <a:t>(2)“</a:t>
            </a:r>
            <a:r>
              <a:rPr lang="en-US" sz="1200" dirty="0" smtClean="0">
                <a:solidFill>
                  <a:srgbClr val="FF0000"/>
                </a:solidFill>
              </a:rPr>
              <a:t>1876</a:t>
            </a:r>
            <a:r>
              <a:rPr lang="en-US" sz="1200" dirty="0">
                <a:solidFill>
                  <a:srgbClr val="FF0000"/>
                </a:solidFill>
              </a:rPr>
              <a:t>: </a:t>
            </a:r>
            <a:r>
              <a:rPr lang="en-US" sz="1200" dirty="0">
                <a:solidFill>
                  <a:schemeClr val="bg1"/>
                </a:solidFill>
              </a:rPr>
              <a:t>Courses in architecture are offered at the University of Michigan by William Le Baron </a:t>
            </a:r>
            <a:r>
              <a:rPr lang="en-US" sz="1200" dirty="0" smtClean="0">
                <a:solidFill>
                  <a:schemeClr val="bg1"/>
                </a:solidFill>
              </a:rPr>
              <a:t>Jenney.</a:t>
            </a:r>
            <a:r>
              <a:rPr lang="en-US" sz="1200" i="1" dirty="0">
                <a:solidFill>
                  <a:schemeClr val="bg1"/>
                </a:solidFill>
              </a:rPr>
              <a:t> </a:t>
            </a:r>
            <a:r>
              <a:rPr lang="en-US" sz="1200" dirty="0" smtClean="0">
                <a:solidFill>
                  <a:schemeClr val="bg1"/>
                </a:solidFill>
              </a:rPr>
              <a:t>1906</a:t>
            </a:r>
            <a:r>
              <a:rPr lang="en-US" sz="1200" dirty="0">
                <a:solidFill>
                  <a:schemeClr val="bg1"/>
                </a:solidFill>
              </a:rPr>
              <a:t>: Architecture is recognized as a formal course of study when a program </a:t>
            </a:r>
            <a:endParaRPr lang="en-US" sz="1200" dirty="0" smtClean="0">
              <a:solidFill>
                <a:schemeClr val="bg1"/>
              </a:solidFill>
            </a:endParaRPr>
          </a:p>
          <a:p>
            <a:r>
              <a:rPr lang="en-US" sz="1200" dirty="0" smtClean="0">
                <a:solidFill>
                  <a:schemeClr val="bg1"/>
                </a:solidFill>
              </a:rPr>
              <a:t>is </a:t>
            </a:r>
            <a:r>
              <a:rPr lang="en-US" sz="1200" dirty="0">
                <a:solidFill>
                  <a:schemeClr val="bg1"/>
                </a:solidFill>
              </a:rPr>
              <a:t>established in the Department of Engineering with Emil </a:t>
            </a:r>
            <a:r>
              <a:rPr lang="en-US" sz="1200" dirty="0" err="1">
                <a:solidFill>
                  <a:schemeClr val="bg1"/>
                </a:solidFill>
              </a:rPr>
              <a:t>Lorch</a:t>
            </a:r>
            <a:r>
              <a:rPr lang="en-US" sz="1200" dirty="0">
                <a:solidFill>
                  <a:schemeClr val="bg1"/>
                </a:solidFill>
              </a:rPr>
              <a:t> as </a:t>
            </a:r>
            <a:r>
              <a:rPr lang="en-US" sz="1200" dirty="0" smtClean="0">
                <a:solidFill>
                  <a:schemeClr val="bg1"/>
                </a:solidFill>
              </a:rPr>
              <a:t>chair.</a:t>
            </a:r>
            <a:r>
              <a:rPr lang="en-US" sz="1200" i="1" dirty="0">
                <a:solidFill>
                  <a:schemeClr val="bg1"/>
                </a:solidFill>
              </a:rPr>
              <a:t> </a:t>
            </a:r>
            <a:r>
              <a:rPr lang="en-US" sz="1200" dirty="0" smtClean="0">
                <a:solidFill>
                  <a:schemeClr val="bg1"/>
                </a:solidFill>
              </a:rPr>
              <a:t>1913</a:t>
            </a:r>
            <a:r>
              <a:rPr lang="en-US" sz="1200" dirty="0">
                <a:solidFill>
                  <a:schemeClr val="bg1"/>
                </a:solidFill>
              </a:rPr>
              <a:t>: The University of Michigan grants the program departmental status and full control of its curriculum.</a:t>
            </a:r>
            <a:endParaRPr lang="en-US" sz="1200" i="1" dirty="0">
              <a:solidFill>
                <a:schemeClr val="bg1"/>
              </a:solidFill>
            </a:endParaRPr>
          </a:p>
          <a:p>
            <a:r>
              <a:rPr lang="en-US" sz="1200" dirty="0">
                <a:solidFill>
                  <a:schemeClr val="bg1"/>
                </a:solidFill>
              </a:rPr>
              <a:t> </a:t>
            </a:r>
            <a:r>
              <a:rPr lang="en-US" sz="1200" dirty="0" smtClean="0">
                <a:solidFill>
                  <a:schemeClr val="bg1"/>
                </a:solidFill>
              </a:rPr>
              <a:t>1923</a:t>
            </a:r>
            <a:r>
              <a:rPr lang="en-US" sz="1200" dirty="0">
                <a:solidFill>
                  <a:schemeClr val="bg1"/>
                </a:solidFill>
              </a:rPr>
              <a:t>: Eliel Saarinen begins teaching architecture courses at </a:t>
            </a:r>
            <a:r>
              <a:rPr lang="en-US" sz="1200" dirty="0" smtClean="0">
                <a:solidFill>
                  <a:schemeClr val="bg1"/>
                </a:solidFill>
              </a:rPr>
              <a:t>UM.</a:t>
            </a:r>
            <a:r>
              <a:rPr lang="en-US" sz="1200" i="1" dirty="0">
                <a:solidFill>
                  <a:schemeClr val="bg1"/>
                </a:solidFill>
              </a:rPr>
              <a:t> </a:t>
            </a:r>
            <a:r>
              <a:rPr lang="en-US" sz="1200" dirty="0" smtClean="0">
                <a:solidFill>
                  <a:srgbClr val="FF0000"/>
                </a:solidFill>
              </a:rPr>
              <a:t>1931</a:t>
            </a:r>
            <a:r>
              <a:rPr lang="en-US" sz="1200" dirty="0">
                <a:solidFill>
                  <a:schemeClr val="bg1"/>
                </a:solidFill>
              </a:rPr>
              <a:t>: Architecture is established as a separate college with 370 students and 27 faculty members</a:t>
            </a:r>
            <a:r>
              <a:rPr lang="en-US" sz="1200" dirty="0" smtClean="0">
                <a:solidFill>
                  <a:schemeClr val="bg1"/>
                </a:solidFill>
              </a:rPr>
              <a:t>…”</a:t>
            </a:r>
            <a:r>
              <a:rPr lang="en-US" sz="1200" i="1" dirty="0" smtClean="0">
                <a:solidFill>
                  <a:schemeClr val="bg1"/>
                </a:solidFill>
              </a:rPr>
              <a:t>, </a:t>
            </a:r>
          </a:p>
          <a:p>
            <a:r>
              <a:rPr lang="en-US" sz="1200" u="sng" dirty="0" smtClean="0">
                <a:solidFill>
                  <a:schemeClr val="bg1"/>
                </a:solidFill>
                <a:hlinkClick r:id="rId3"/>
              </a:rPr>
              <a:t>https</a:t>
            </a:r>
            <a:r>
              <a:rPr lang="en-US" sz="1200" u="sng" dirty="0">
                <a:solidFill>
                  <a:schemeClr val="bg1"/>
                </a:solidFill>
                <a:hlinkClick r:id="rId3"/>
              </a:rPr>
              <a:t>://taubmancollege.umich.edu/about/history</a:t>
            </a:r>
            <a:r>
              <a:rPr lang="en-US" sz="1200" dirty="0">
                <a:solidFill>
                  <a:schemeClr val="bg1"/>
                </a:solidFill>
              </a:rPr>
              <a:t>, last accessed on 7.28.2020.</a:t>
            </a:r>
          </a:p>
          <a:p>
            <a:endParaRPr lang="en-US" sz="12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0915" y="324853"/>
            <a:ext cx="2389068" cy="553452"/>
          </a:xfrm>
          <a:prstGeom prst="rect">
            <a:avLst/>
          </a:prstGeom>
        </p:spPr>
      </p:pic>
    </p:spTree>
    <p:extLst>
      <p:ext uri="{BB962C8B-B14F-4D97-AF65-F5344CB8AC3E}">
        <p14:creationId xmlns:p14="http://schemas.microsoft.com/office/powerpoint/2010/main" val="3169783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529" y="128174"/>
            <a:ext cx="11862471" cy="7571303"/>
          </a:xfrm>
          <a:prstGeom prst="rect">
            <a:avLst/>
          </a:prstGeom>
          <a:noFill/>
        </p:spPr>
        <p:txBody>
          <a:bodyPr wrap="square" rtlCol="0">
            <a:spAutoFit/>
          </a:bodyPr>
          <a:lstStyle/>
          <a:p>
            <a:r>
              <a:rPr lang="en-US" sz="1200" dirty="0" smtClean="0">
                <a:solidFill>
                  <a:schemeClr val="bg1"/>
                </a:solidFill>
              </a:rPr>
              <a:t>Research questions by Dr. Meral </a:t>
            </a:r>
            <a:r>
              <a:rPr lang="en-US" sz="1200" dirty="0" err="1" smtClean="0">
                <a:solidFill>
                  <a:schemeClr val="bg1"/>
                </a:solidFill>
              </a:rPr>
              <a:t>Ekincioglu</a:t>
            </a:r>
            <a:r>
              <a:rPr lang="en-US" sz="1200" dirty="0" smtClean="0">
                <a:solidFill>
                  <a:schemeClr val="bg1"/>
                </a:solidFill>
              </a:rPr>
              <a:t>, 2019</a:t>
            </a:r>
          </a:p>
          <a:p>
            <a:endParaRPr lang="en-US" sz="1200" dirty="0" smtClean="0">
              <a:solidFill>
                <a:schemeClr val="bg1"/>
              </a:solidFill>
            </a:endParaRPr>
          </a:p>
          <a:p>
            <a:r>
              <a:rPr lang="en-US" sz="1200" dirty="0" smtClean="0">
                <a:solidFill>
                  <a:schemeClr val="bg1"/>
                </a:solidFill>
              </a:rPr>
              <a:t>Answers by </a:t>
            </a:r>
            <a:r>
              <a:rPr lang="en-US" sz="1200" dirty="0">
                <a:solidFill>
                  <a:schemeClr val="bg1"/>
                </a:solidFill>
              </a:rPr>
              <a:t>Rebecca Mary Price</a:t>
            </a:r>
          </a:p>
          <a:p>
            <a:r>
              <a:rPr lang="en-US" sz="1200" dirty="0">
                <a:solidFill>
                  <a:schemeClr val="bg1"/>
                </a:solidFill>
              </a:rPr>
              <a:t>Architecture, Urban Planning, and </a:t>
            </a:r>
          </a:p>
          <a:p>
            <a:r>
              <a:rPr lang="en-US" sz="1200" dirty="0">
                <a:solidFill>
                  <a:schemeClr val="bg1"/>
                </a:solidFill>
              </a:rPr>
              <a:t>Visual Resources Librarian and Liaison for Museum </a:t>
            </a:r>
            <a:r>
              <a:rPr lang="en-US" sz="1200" dirty="0" smtClean="0">
                <a:solidFill>
                  <a:schemeClr val="bg1"/>
                </a:solidFill>
              </a:rPr>
              <a:t>Studies</a:t>
            </a:r>
            <a:endParaRPr lang="en-US" sz="1200" dirty="0">
              <a:solidFill>
                <a:schemeClr val="bg1"/>
              </a:solidFill>
            </a:endParaRPr>
          </a:p>
          <a:p>
            <a:r>
              <a:rPr lang="en-US" sz="1200" dirty="0" smtClean="0">
                <a:solidFill>
                  <a:schemeClr val="bg1"/>
                </a:solidFill>
              </a:rPr>
              <a:t>University </a:t>
            </a:r>
            <a:r>
              <a:rPr lang="en-US" sz="1200" dirty="0">
                <a:solidFill>
                  <a:schemeClr val="bg1"/>
                </a:solidFill>
              </a:rPr>
              <a:t>of Michigan</a:t>
            </a:r>
          </a:p>
          <a:p>
            <a:r>
              <a:rPr lang="en-US" sz="1200" dirty="0">
                <a:solidFill>
                  <a:schemeClr val="bg1"/>
                </a:solidFill>
              </a:rPr>
              <a:t>Art, Architecture &amp; Engineering </a:t>
            </a:r>
            <a:r>
              <a:rPr lang="en-US" sz="1200" dirty="0" smtClean="0">
                <a:solidFill>
                  <a:schemeClr val="bg1"/>
                </a:solidFill>
              </a:rPr>
              <a:t>Library, 2019</a:t>
            </a:r>
          </a:p>
          <a:p>
            <a:endParaRPr lang="en-US" sz="1200" dirty="0" smtClean="0">
              <a:solidFill>
                <a:schemeClr val="bg1"/>
              </a:solidFill>
            </a:endParaRPr>
          </a:p>
          <a:p>
            <a:r>
              <a:rPr lang="en-US" sz="1200" dirty="0">
                <a:hlinkClick r:id="rId2"/>
              </a:rPr>
              <a:t>https://www.lib.umich.edu/users/rpw</a:t>
            </a:r>
            <a:r>
              <a:rPr lang="en-US" sz="1200" dirty="0" smtClean="0">
                <a:hlinkClick r:id="rId2"/>
              </a:rPr>
              <a:t>/</a:t>
            </a:r>
            <a:r>
              <a:rPr lang="en-US" sz="1200" dirty="0" smtClean="0"/>
              <a:t>,</a:t>
            </a:r>
          </a:p>
          <a:p>
            <a:r>
              <a:rPr lang="en-US" sz="1200" dirty="0">
                <a:solidFill>
                  <a:schemeClr val="bg1"/>
                </a:solidFill>
              </a:rPr>
              <a:t>l</a:t>
            </a:r>
            <a:r>
              <a:rPr lang="en-US" sz="1200" dirty="0" smtClean="0">
                <a:solidFill>
                  <a:schemeClr val="bg1"/>
                </a:solidFill>
              </a:rPr>
              <a:t>ast accessed on 7.28.2020.</a:t>
            </a:r>
          </a:p>
          <a:p>
            <a:endParaRPr lang="en-US" sz="1200" b="1" dirty="0">
              <a:solidFill>
                <a:schemeClr val="bg1"/>
              </a:solidFill>
            </a:endParaRPr>
          </a:p>
          <a:p>
            <a:endParaRPr lang="en-US" sz="1200" b="1" dirty="0" smtClean="0">
              <a:solidFill>
                <a:schemeClr val="bg1"/>
              </a:solidFill>
            </a:endParaRPr>
          </a:p>
          <a:p>
            <a:r>
              <a:rPr lang="en-US" b="1" dirty="0" smtClean="0">
                <a:solidFill>
                  <a:schemeClr val="bg1"/>
                </a:solidFill>
              </a:rPr>
              <a:t>1.• </a:t>
            </a:r>
            <a:r>
              <a:rPr lang="en-US" dirty="0" smtClean="0">
                <a:solidFill>
                  <a:schemeClr val="bg1"/>
                </a:solidFill>
              </a:rPr>
              <a:t>A </a:t>
            </a:r>
            <a:r>
              <a:rPr lang="en-US" dirty="0">
                <a:solidFill>
                  <a:schemeClr val="bg1"/>
                </a:solidFill>
              </a:rPr>
              <a:t>book by </a:t>
            </a:r>
            <a:r>
              <a:rPr lang="en-US" dirty="0">
                <a:solidFill>
                  <a:srgbClr val="FF0000"/>
                </a:solidFill>
              </a:rPr>
              <a:t>Nancy Bartlett </a:t>
            </a:r>
            <a:r>
              <a:rPr lang="en-US" dirty="0" smtClean="0">
                <a:solidFill>
                  <a:schemeClr val="bg1"/>
                </a:solidFill>
              </a:rPr>
              <a:t>includes </a:t>
            </a:r>
            <a:r>
              <a:rPr lang="en-US" dirty="0">
                <a:solidFill>
                  <a:srgbClr val="FF0000"/>
                </a:solidFill>
              </a:rPr>
              <a:t>some coverage of the history of the collections</a:t>
            </a:r>
            <a:r>
              <a:rPr lang="en-US" dirty="0">
                <a:solidFill>
                  <a:schemeClr val="bg1"/>
                </a:solidFill>
              </a:rPr>
              <a:t>. </a:t>
            </a:r>
          </a:p>
          <a:p>
            <a:r>
              <a:rPr lang="en-US" b="1" dirty="0">
                <a:solidFill>
                  <a:schemeClr val="bg1"/>
                </a:solidFill>
              </a:rPr>
              <a:t> </a:t>
            </a:r>
            <a:endParaRPr lang="en-US" dirty="0">
              <a:solidFill>
                <a:schemeClr val="bg1"/>
              </a:solidFill>
            </a:endParaRPr>
          </a:p>
          <a:p>
            <a:r>
              <a:rPr lang="en-US" dirty="0" smtClean="0">
                <a:solidFill>
                  <a:schemeClr val="bg1"/>
                </a:solidFill>
              </a:rPr>
              <a:t>	Bartlett, N., </a:t>
            </a:r>
            <a:r>
              <a:rPr lang="en-US" dirty="0" smtClean="0">
                <a:solidFill>
                  <a:srgbClr val="FF0000"/>
                </a:solidFill>
              </a:rPr>
              <a:t>1995, </a:t>
            </a:r>
            <a:r>
              <a:rPr lang="en-US" dirty="0" smtClean="0">
                <a:solidFill>
                  <a:schemeClr val="bg1"/>
                </a:solidFill>
              </a:rPr>
              <a:t>More </a:t>
            </a:r>
            <a:r>
              <a:rPr lang="en-US" dirty="0">
                <a:solidFill>
                  <a:schemeClr val="bg1"/>
                </a:solidFill>
              </a:rPr>
              <a:t>Than a Handsome Box: Education in Architecture at the University of Michigan </a:t>
            </a:r>
            <a:r>
              <a:rPr lang="en-US" dirty="0" smtClean="0">
                <a:solidFill>
                  <a:schemeClr val="bg1"/>
                </a:solidFill>
              </a:rPr>
              <a:t>1876-1986</a:t>
            </a:r>
            <a:r>
              <a:rPr lang="en-US" dirty="0" smtClean="0">
                <a:solidFill>
                  <a:schemeClr val="bg1"/>
                </a:solidFill>
              </a:rPr>
              <a:t>, </a:t>
            </a:r>
            <a:endParaRPr lang="en-US" dirty="0" smtClean="0">
              <a:solidFill>
                <a:schemeClr val="bg1"/>
              </a:solidFill>
            </a:endParaRPr>
          </a:p>
          <a:p>
            <a:r>
              <a:rPr lang="en-US" dirty="0">
                <a:solidFill>
                  <a:schemeClr val="bg1"/>
                </a:solidFill>
              </a:rPr>
              <a:t> </a:t>
            </a:r>
            <a:r>
              <a:rPr lang="en-US" dirty="0" smtClean="0">
                <a:solidFill>
                  <a:schemeClr val="bg1"/>
                </a:solidFill>
              </a:rPr>
              <a:t>            </a:t>
            </a:r>
            <a:r>
              <a:rPr lang="en-US" dirty="0" smtClean="0">
                <a:solidFill>
                  <a:schemeClr val="bg1"/>
                </a:solidFill>
              </a:rPr>
              <a:t>    Ann </a:t>
            </a:r>
            <a:r>
              <a:rPr lang="en-US" dirty="0" smtClean="0">
                <a:solidFill>
                  <a:schemeClr val="bg1"/>
                </a:solidFill>
              </a:rPr>
              <a:t>Arbor.</a:t>
            </a:r>
          </a:p>
          <a:p>
            <a:endParaRPr lang="en-US" dirty="0">
              <a:solidFill>
                <a:schemeClr val="bg1"/>
              </a:solidFill>
            </a:endParaRPr>
          </a:p>
          <a:p>
            <a:r>
              <a:rPr lang="en-US" dirty="0" smtClean="0">
                <a:solidFill>
                  <a:schemeClr val="bg1"/>
                </a:solidFill>
              </a:rPr>
              <a:t>2.</a:t>
            </a:r>
            <a:r>
              <a:rPr lang="en-US" dirty="0">
                <a:solidFill>
                  <a:schemeClr val="bg1"/>
                </a:solidFill>
              </a:rPr>
              <a:t> </a:t>
            </a:r>
            <a:r>
              <a:rPr lang="en-US" b="1" dirty="0" smtClean="0">
                <a:solidFill>
                  <a:schemeClr val="bg1"/>
                </a:solidFill>
              </a:rPr>
              <a:t>• </a:t>
            </a:r>
            <a:r>
              <a:rPr lang="en-US" dirty="0" smtClean="0">
                <a:solidFill>
                  <a:schemeClr val="bg1"/>
                </a:solidFill>
              </a:rPr>
              <a:t>They </a:t>
            </a:r>
            <a:r>
              <a:rPr lang="en-US" dirty="0">
                <a:solidFill>
                  <a:schemeClr val="bg1"/>
                </a:solidFill>
              </a:rPr>
              <a:t>do </a:t>
            </a:r>
            <a:r>
              <a:rPr lang="en-US" dirty="0">
                <a:solidFill>
                  <a:srgbClr val="FF0000"/>
                </a:solidFill>
              </a:rPr>
              <a:t>not have data </a:t>
            </a:r>
            <a:r>
              <a:rPr lang="en-US" dirty="0">
                <a:solidFill>
                  <a:schemeClr val="bg1"/>
                </a:solidFill>
              </a:rPr>
              <a:t>for their archival materials on </a:t>
            </a:r>
          </a:p>
          <a:p>
            <a:r>
              <a:rPr lang="en-US" dirty="0">
                <a:solidFill>
                  <a:schemeClr val="bg1"/>
                </a:solidFill>
              </a:rPr>
              <a:t> </a:t>
            </a:r>
          </a:p>
          <a:p>
            <a:r>
              <a:rPr lang="en-US" dirty="0" smtClean="0">
                <a:solidFill>
                  <a:schemeClr val="bg1"/>
                </a:solidFill>
              </a:rPr>
              <a:t>	Significant </a:t>
            </a:r>
            <a:r>
              <a:rPr lang="en-US" dirty="0">
                <a:solidFill>
                  <a:schemeClr val="bg1"/>
                </a:solidFill>
              </a:rPr>
              <a:t>foreign-born students and/or professional practitioners,</a:t>
            </a:r>
          </a:p>
          <a:p>
            <a:r>
              <a:rPr lang="en-US" dirty="0" smtClean="0">
                <a:solidFill>
                  <a:schemeClr val="bg1"/>
                </a:solidFill>
              </a:rPr>
              <a:t>	Pioneering </a:t>
            </a:r>
            <a:r>
              <a:rPr lang="en-US" dirty="0">
                <a:solidFill>
                  <a:schemeClr val="bg1"/>
                </a:solidFill>
              </a:rPr>
              <a:t>women architects </a:t>
            </a:r>
          </a:p>
          <a:p>
            <a:r>
              <a:rPr lang="en-US" dirty="0" smtClean="0">
                <a:solidFill>
                  <a:schemeClr val="bg1"/>
                </a:solidFill>
              </a:rPr>
              <a:t>	Pioneering </a:t>
            </a:r>
            <a:r>
              <a:rPr lang="en-US" dirty="0">
                <a:solidFill>
                  <a:schemeClr val="bg1"/>
                </a:solidFill>
              </a:rPr>
              <a:t>profiles in LGBTQ community</a:t>
            </a:r>
          </a:p>
          <a:p>
            <a:r>
              <a:rPr lang="en-US" dirty="0" smtClean="0">
                <a:solidFill>
                  <a:schemeClr val="bg1"/>
                </a:solidFill>
              </a:rPr>
              <a:t>	Pioneering </a:t>
            </a:r>
            <a:r>
              <a:rPr lang="en-US" dirty="0">
                <a:solidFill>
                  <a:schemeClr val="bg1"/>
                </a:solidFill>
              </a:rPr>
              <a:t>profiles from various ethnic groups in the history of their school of architecture</a:t>
            </a:r>
          </a:p>
          <a:p>
            <a:endParaRPr lang="en-US" dirty="0">
              <a:solidFill>
                <a:schemeClr val="bg1"/>
              </a:solidFill>
            </a:endParaRPr>
          </a:p>
          <a:p>
            <a:r>
              <a:rPr lang="en-US" dirty="0" smtClean="0">
                <a:solidFill>
                  <a:schemeClr val="bg1"/>
                </a:solidFill>
              </a:rPr>
              <a:t>3.</a:t>
            </a:r>
            <a:r>
              <a:rPr lang="en-US" dirty="0">
                <a:solidFill>
                  <a:schemeClr val="bg1"/>
                </a:solidFill>
              </a:rPr>
              <a:t> </a:t>
            </a:r>
            <a:r>
              <a:rPr lang="en-US" b="1" dirty="0" smtClean="0">
                <a:solidFill>
                  <a:schemeClr val="bg1"/>
                </a:solidFill>
              </a:rPr>
              <a:t>•</a:t>
            </a:r>
            <a:r>
              <a:rPr lang="en-US" dirty="0">
                <a:solidFill>
                  <a:schemeClr val="bg1"/>
                </a:solidFill>
              </a:rPr>
              <a:t> </a:t>
            </a:r>
            <a:r>
              <a:rPr lang="en-US" dirty="0" smtClean="0">
                <a:solidFill>
                  <a:schemeClr val="bg1"/>
                </a:solidFill>
              </a:rPr>
              <a:t>For </a:t>
            </a:r>
            <a:r>
              <a:rPr lang="en-US" dirty="0">
                <a:solidFill>
                  <a:srgbClr val="FF0000"/>
                </a:solidFill>
              </a:rPr>
              <a:t>“a digital project” </a:t>
            </a:r>
            <a:r>
              <a:rPr lang="en-US" dirty="0">
                <a:solidFill>
                  <a:schemeClr val="bg1"/>
                </a:solidFill>
              </a:rPr>
              <a:t>to share their significant archival (or collection) materials on “women and underrepresented communities/profiles in the history of “University of Michigan-Architecture”:</a:t>
            </a:r>
          </a:p>
          <a:p>
            <a:r>
              <a:rPr lang="en-US" dirty="0">
                <a:solidFill>
                  <a:schemeClr val="bg1"/>
                </a:solidFill>
              </a:rPr>
              <a:t> </a:t>
            </a:r>
          </a:p>
          <a:p>
            <a:r>
              <a:rPr lang="en-US" dirty="0" smtClean="0">
                <a:solidFill>
                  <a:schemeClr val="bg1"/>
                </a:solidFill>
              </a:rPr>
              <a:t>	</a:t>
            </a:r>
            <a:r>
              <a:rPr lang="en-US" dirty="0" smtClean="0">
                <a:solidFill>
                  <a:srgbClr val="FF0000"/>
                </a:solidFill>
              </a:rPr>
              <a:t>No </a:t>
            </a:r>
            <a:r>
              <a:rPr lang="en-US" dirty="0">
                <a:solidFill>
                  <a:srgbClr val="FF0000"/>
                </a:solidFill>
              </a:rPr>
              <a:t>response.</a:t>
            </a:r>
          </a:p>
          <a:p>
            <a:endParaRPr lang="en-US" dirty="0">
              <a:solidFill>
                <a:schemeClr val="bg1"/>
              </a:solidFill>
            </a:endParaRPr>
          </a:p>
          <a:p>
            <a:r>
              <a:rPr lang="en-US" dirty="0">
                <a:solidFill>
                  <a:schemeClr val="bg1"/>
                </a:solidFill>
              </a:rPr>
              <a:t> </a:t>
            </a:r>
          </a:p>
          <a:p>
            <a:pPr algn="ctr"/>
            <a:endParaRPr lang="en-US" dirty="0">
              <a:solidFill>
                <a:schemeClr val="bg1"/>
              </a:solidFill>
            </a:endParaRPr>
          </a:p>
        </p:txBody>
      </p:sp>
    </p:spTree>
    <p:extLst>
      <p:ext uri="{BB962C8B-B14F-4D97-AF65-F5344CB8AC3E}">
        <p14:creationId xmlns:p14="http://schemas.microsoft.com/office/powerpoint/2010/main" val="1709069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6797" y="182585"/>
            <a:ext cx="7224286" cy="1384995"/>
          </a:xfrm>
          <a:prstGeom prst="rect">
            <a:avLst/>
          </a:prstGeom>
          <a:noFill/>
        </p:spPr>
        <p:txBody>
          <a:bodyPr wrap="none" rtlCol="0">
            <a:spAutoFit/>
          </a:bodyPr>
          <a:lstStyle/>
          <a:p>
            <a:pPr algn="ctr"/>
            <a:r>
              <a:rPr lang="en-US" sz="2800" b="1" dirty="0" smtClean="0">
                <a:solidFill>
                  <a:srgbClr val="FF0000"/>
                </a:solidFill>
              </a:rPr>
              <a:t>AIA</a:t>
            </a:r>
          </a:p>
          <a:p>
            <a:pPr algn="ctr"/>
            <a:r>
              <a:rPr lang="en-US" sz="2800" dirty="0" smtClean="0">
                <a:solidFill>
                  <a:srgbClr val="FF0000"/>
                </a:solidFill>
              </a:rPr>
              <a:t>(American Institute of Architects, 1857-present)</a:t>
            </a:r>
            <a:r>
              <a:rPr lang="en-US" sz="2800" dirty="0">
                <a:solidFill>
                  <a:srgbClr val="FF0000"/>
                </a:solidFill>
              </a:rPr>
              <a:t> </a:t>
            </a:r>
            <a:endParaRPr lang="en-US" sz="2800" b="1" dirty="0" smtClean="0">
              <a:solidFill>
                <a:srgbClr val="FF0000"/>
              </a:solidFill>
            </a:endParaRPr>
          </a:p>
          <a:p>
            <a:pPr algn="ctr"/>
            <a:endParaRPr lang="en-US" sz="2800" b="1"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012" y="1345810"/>
            <a:ext cx="7475847" cy="5011447"/>
          </a:xfrm>
          <a:prstGeom prst="rect">
            <a:avLst/>
          </a:prstGeom>
        </p:spPr>
      </p:pic>
      <p:sp>
        <p:nvSpPr>
          <p:cNvPr id="7" name="TextBox 6"/>
          <p:cNvSpPr txBox="1"/>
          <p:nvPr/>
        </p:nvSpPr>
        <p:spPr>
          <a:xfrm>
            <a:off x="2920584" y="6357257"/>
            <a:ext cx="5536837" cy="369332"/>
          </a:xfrm>
          <a:prstGeom prst="rect">
            <a:avLst/>
          </a:prstGeom>
          <a:noFill/>
        </p:spPr>
        <p:txBody>
          <a:bodyPr wrap="none" rtlCol="0">
            <a:spAutoFit/>
          </a:bodyPr>
          <a:lstStyle/>
          <a:p>
            <a:r>
              <a:rPr lang="en-US" dirty="0">
                <a:solidFill>
                  <a:schemeClr val="bg1"/>
                </a:solidFill>
                <a:hlinkClick r:id="rId3"/>
              </a:rPr>
              <a:t>https://</a:t>
            </a:r>
            <a:r>
              <a:rPr lang="en-US" dirty="0" smtClean="0">
                <a:solidFill>
                  <a:schemeClr val="bg1"/>
                </a:solidFill>
                <a:hlinkClick r:id="rId3"/>
              </a:rPr>
              <a:t>www.aia.org/history</a:t>
            </a:r>
            <a:r>
              <a:rPr lang="en-US" dirty="0" smtClean="0">
                <a:solidFill>
                  <a:schemeClr val="bg1"/>
                </a:solidFill>
              </a:rPr>
              <a:t>, last accessed on 7.30.2020. </a:t>
            </a:r>
            <a:endParaRPr lang="en-US" dirty="0">
              <a:solidFill>
                <a:schemeClr val="bg1"/>
              </a:solidFill>
            </a:endParaRPr>
          </a:p>
        </p:txBody>
      </p:sp>
      <p:sp>
        <p:nvSpPr>
          <p:cNvPr id="8" name="Right Arrow 7"/>
          <p:cNvSpPr/>
          <p:nvPr/>
        </p:nvSpPr>
        <p:spPr>
          <a:xfrm>
            <a:off x="2266797" y="4114801"/>
            <a:ext cx="1001697" cy="2626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Right Arrow 8"/>
          <p:cNvSpPr/>
          <p:nvPr/>
        </p:nvSpPr>
        <p:spPr>
          <a:xfrm>
            <a:off x="2203693" y="5409349"/>
            <a:ext cx="1001697" cy="2626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628355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1460500"/>
            <a:ext cx="184731" cy="1200329"/>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a:p>
            <a:endParaRPr lang="en-US" dirty="0">
              <a:solidFill>
                <a:schemeClr val="bg1"/>
              </a:solidFill>
            </a:endParaRPr>
          </a:p>
          <a:p>
            <a:endParaRPr lang="en-US" dirty="0">
              <a:solidFill>
                <a:schemeClr val="bg1"/>
              </a:solidFill>
            </a:endParaRPr>
          </a:p>
        </p:txBody>
      </p:sp>
      <p:sp>
        <p:nvSpPr>
          <p:cNvPr id="3" name="TextBox 2"/>
          <p:cNvSpPr txBox="1"/>
          <p:nvPr/>
        </p:nvSpPr>
        <p:spPr>
          <a:xfrm>
            <a:off x="385926" y="2995195"/>
            <a:ext cx="11142859" cy="1754326"/>
          </a:xfrm>
          <a:prstGeom prst="rect">
            <a:avLst/>
          </a:prstGeom>
          <a:noFill/>
        </p:spPr>
        <p:txBody>
          <a:bodyPr wrap="none" rtlCol="0">
            <a:spAutoFit/>
          </a:bodyPr>
          <a:lstStyle/>
          <a:p>
            <a:r>
              <a:rPr lang="en-US" dirty="0">
                <a:solidFill>
                  <a:srgbClr val="FF0000"/>
                </a:solidFill>
              </a:rPr>
              <a:t>Since the 1980s</a:t>
            </a:r>
            <a:r>
              <a:rPr lang="en-US" dirty="0">
                <a:solidFill>
                  <a:schemeClr val="bg1"/>
                </a:solidFill>
              </a:rPr>
              <a:t>, the AIA Archives have been supporting some exhibitions, research, project to make visible women </a:t>
            </a:r>
            <a:endParaRPr lang="en-US" dirty="0" smtClean="0">
              <a:solidFill>
                <a:schemeClr val="bg1"/>
              </a:solidFill>
            </a:endParaRPr>
          </a:p>
          <a:p>
            <a:r>
              <a:rPr lang="en-US" dirty="0" smtClean="0">
                <a:solidFill>
                  <a:schemeClr val="bg1"/>
                </a:solidFill>
              </a:rPr>
              <a:t>and </a:t>
            </a:r>
            <a:r>
              <a:rPr lang="en-US" dirty="0">
                <a:solidFill>
                  <a:schemeClr val="bg1"/>
                </a:solidFill>
              </a:rPr>
              <a:t>underrepresented profiles, communities in architecture. </a:t>
            </a:r>
            <a:endParaRPr lang="en-US" dirty="0" smtClean="0">
              <a:solidFill>
                <a:schemeClr val="bg1"/>
              </a:solidFill>
            </a:endParaRPr>
          </a:p>
          <a:p>
            <a:endParaRPr lang="en-US" dirty="0">
              <a:solidFill>
                <a:schemeClr val="bg1"/>
              </a:solidFill>
            </a:endParaRPr>
          </a:p>
          <a:p>
            <a:r>
              <a:rPr lang="en-US" dirty="0" smtClean="0">
                <a:solidFill>
                  <a:schemeClr val="bg1"/>
                </a:solidFill>
              </a:rPr>
              <a:t>However</a:t>
            </a:r>
            <a:r>
              <a:rPr lang="en-US" dirty="0">
                <a:solidFill>
                  <a:srgbClr val="FF0000"/>
                </a:solidFill>
              </a:rPr>
              <a:t>, I could not received </a:t>
            </a:r>
            <a:r>
              <a:rPr lang="en-US" dirty="0" smtClean="0">
                <a:solidFill>
                  <a:srgbClr val="FF0000"/>
                </a:solidFill>
              </a:rPr>
              <a:t>systematic or well-detailed  </a:t>
            </a:r>
            <a:r>
              <a:rPr lang="en-US" dirty="0">
                <a:solidFill>
                  <a:srgbClr val="FF0000"/>
                </a:solidFill>
              </a:rPr>
              <a:t>information or data on their organizational records’ history </a:t>
            </a:r>
            <a:endParaRPr lang="en-US" dirty="0" smtClean="0">
              <a:solidFill>
                <a:srgbClr val="FF0000"/>
              </a:solidFill>
            </a:endParaRPr>
          </a:p>
          <a:p>
            <a:r>
              <a:rPr lang="en-US" dirty="0" smtClean="0">
                <a:solidFill>
                  <a:srgbClr val="FF0000"/>
                </a:solidFill>
              </a:rPr>
              <a:t>with </a:t>
            </a:r>
            <a:r>
              <a:rPr lang="en-US" dirty="0">
                <a:solidFill>
                  <a:srgbClr val="FF0000"/>
                </a:solidFill>
              </a:rPr>
              <a:t>emphasis on gender, race, ethnicity, etc. of their members.</a:t>
            </a:r>
          </a:p>
          <a:p>
            <a:endParaRPr lang="en-US" dirty="0">
              <a:solidFill>
                <a:schemeClr val="bg1"/>
              </a:solidFill>
            </a:endParaRPr>
          </a:p>
        </p:txBody>
      </p:sp>
    </p:spTree>
    <p:extLst>
      <p:ext uri="{BB962C8B-B14F-4D97-AF65-F5344CB8AC3E}">
        <p14:creationId xmlns:p14="http://schemas.microsoft.com/office/powerpoint/2010/main" val="2712894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1460500"/>
            <a:ext cx="184731" cy="1200329"/>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a:p>
            <a:endParaRPr lang="en-US" dirty="0">
              <a:solidFill>
                <a:schemeClr val="bg1"/>
              </a:solidFill>
            </a:endParaRPr>
          </a:p>
          <a:p>
            <a:endParaRPr lang="en-US" dirty="0">
              <a:solidFill>
                <a:schemeClr val="bg1"/>
              </a:solidFill>
            </a:endParaRPr>
          </a:p>
        </p:txBody>
      </p:sp>
      <p:sp>
        <p:nvSpPr>
          <p:cNvPr id="3" name="TextBox 2"/>
          <p:cNvSpPr txBox="1"/>
          <p:nvPr/>
        </p:nvSpPr>
        <p:spPr>
          <a:xfrm>
            <a:off x="4391526" y="862568"/>
            <a:ext cx="2735044" cy="369332"/>
          </a:xfrm>
          <a:prstGeom prst="rect">
            <a:avLst/>
          </a:prstGeom>
          <a:noFill/>
        </p:spPr>
        <p:txBody>
          <a:bodyPr wrap="none" rtlCol="0">
            <a:spAutoFit/>
          </a:bodyPr>
          <a:lstStyle/>
          <a:p>
            <a:r>
              <a:rPr lang="en-US" dirty="0" smtClean="0">
                <a:solidFill>
                  <a:srgbClr val="FF0000"/>
                </a:solidFill>
              </a:rPr>
              <a:t>3. Findings and Discussion  </a:t>
            </a:r>
            <a:endParaRPr lang="en-US" dirty="0">
              <a:solidFill>
                <a:srgbClr val="FF0000"/>
              </a:solidFill>
            </a:endParaRPr>
          </a:p>
        </p:txBody>
      </p:sp>
      <p:sp>
        <p:nvSpPr>
          <p:cNvPr id="4" name="TextBox 3"/>
          <p:cNvSpPr txBox="1"/>
          <p:nvPr/>
        </p:nvSpPr>
        <p:spPr>
          <a:xfrm>
            <a:off x="242637" y="1775171"/>
            <a:ext cx="12037270" cy="4801314"/>
          </a:xfrm>
          <a:prstGeom prst="rect">
            <a:avLst/>
          </a:prstGeom>
          <a:noFill/>
        </p:spPr>
        <p:txBody>
          <a:bodyPr wrap="none" rtlCol="0">
            <a:spAutoFit/>
          </a:bodyPr>
          <a:lstStyle/>
          <a:p>
            <a:r>
              <a:rPr lang="en-US" dirty="0" smtClean="0">
                <a:solidFill>
                  <a:schemeClr val="bg1"/>
                </a:solidFill>
              </a:rPr>
              <a:t>According to participants’ written responses;</a:t>
            </a:r>
          </a:p>
          <a:p>
            <a:endParaRPr lang="en-US" dirty="0">
              <a:solidFill>
                <a:schemeClr val="bg1"/>
              </a:solidFill>
            </a:endParaRPr>
          </a:p>
          <a:p>
            <a:r>
              <a:rPr lang="en-US" dirty="0" smtClean="0">
                <a:solidFill>
                  <a:schemeClr val="bg1"/>
                </a:solidFill>
              </a:rPr>
              <a:t>1. They do not know </a:t>
            </a:r>
            <a:r>
              <a:rPr lang="en-US" dirty="0" smtClean="0">
                <a:solidFill>
                  <a:srgbClr val="FF0000"/>
                </a:solidFill>
              </a:rPr>
              <a:t>research on the history of their archives, and collections</a:t>
            </a:r>
            <a:r>
              <a:rPr lang="en-US" dirty="0" smtClean="0">
                <a:solidFill>
                  <a:schemeClr val="bg1"/>
                </a:solidFill>
              </a:rPr>
              <a:t>.</a:t>
            </a:r>
          </a:p>
          <a:p>
            <a:endParaRPr lang="en-US" dirty="0">
              <a:solidFill>
                <a:schemeClr val="bg1"/>
              </a:solidFill>
            </a:endParaRPr>
          </a:p>
          <a:p>
            <a:r>
              <a:rPr lang="en-US" dirty="0" smtClean="0">
                <a:solidFill>
                  <a:schemeClr val="bg1"/>
                </a:solidFill>
              </a:rPr>
              <a:t>2. They could </a:t>
            </a:r>
            <a:r>
              <a:rPr lang="en-US" dirty="0" smtClean="0">
                <a:solidFill>
                  <a:srgbClr val="FF0000"/>
                </a:solidFill>
              </a:rPr>
              <a:t>not share systematic, detailed information or data on different gender, race, ethnicity</a:t>
            </a:r>
            <a:r>
              <a:rPr lang="en-US" dirty="0" smtClean="0">
                <a:solidFill>
                  <a:schemeClr val="bg1"/>
                </a:solidFill>
              </a:rPr>
              <a:t> of students, professors</a:t>
            </a:r>
          </a:p>
          <a:p>
            <a:r>
              <a:rPr lang="en-US" dirty="0" smtClean="0">
                <a:solidFill>
                  <a:schemeClr val="bg1"/>
                </a:solidFill>
              </a:rPr>
              <a:t>In their archives and collections.</a:t>
            </a:r>
          </a:p>
          <a:p>
            <a:endParaRPr lang="en-US" dirty="0" smtClean="0">
              <a:solidFill>
                <a:schemeClr val="bg1"/>
              </a:solidFill>
            </a:endParaRPr>
          </a:p>
          <a:p>
            <a:r>
              <a:rPr lang="en-US" dirty="0" smtClean="0">
                <a:solidFill>
                  <a:schemeClr val="bg1"/>
                </a:solidFill>
              </a:rPr>
              <a:t>3. Most of them does </a:t>
            </a:r>
            <a:r>
              <a:rPr lang="en-US" dirty="0" smtClean="0">
                <a:solidFill>
                  <a:srgbClr val="FF0000"/>
                </a:solidFill>
              </a:rPr>
              <a:t>not have a digitization project </a:t>
            </a:r>
            <a:r>
              <a:rPr lang="en-US" dirty="0" smtClean="0">
                <a:solidFill>
                  <a:schemeClr val="bg1"/>
                </a:solidFill>
              </a:rPr>
              <a:t>to share their archival materials to support and promote diversity and </a:t>
            </a:r>
          </a:p>
          <a:p>
            <a:r>
              <a:rPr lang="en-US" dirty="0" smtClean="0">
                <a:solidFill>
                  <a:schemeClr val="bg1"/>
                </a:solidFill>
              </a:rPr>
              <a:t>Inclusion in the history of architecture education.</a:t>
            </a:r>
          </a:p>
          <a:p>
            <a:endParaRPr lang="en-US" dirty="0">
              <a:solidFill>
                <a:schemeClr val="bg1"/>
              </a:solidFill>
            </a:endParaRPr>
          </a:p>
          <a:p>
            <a:r>
              <a:rPr lang="en-US" dirty="0" smtClean="0">
                <a:solidFill>
                  <a:schemeClr val="bg1"/>
                </a:solidFill>
              </a:rPr>
              <a:t>4.Some pioneering programs </a:t>
            </a:r>
            <a:r>
              <a:rPr lang="en-US" dirty="0" smtClean="0">
                <a:solidFill>
                  <a:srgbClr val="FF0000"/>
                </a:solidFill>
              </a:rPr>
              <a:t>do not have an archivist or curator </a:t>
            </a:r>
            <a:r>
              <a:rPr lang="en-US" dirty="0" smtClean="0">
                <a:solidFill>
                  <a:schemeClr val="bg1"/>
                </a:solidFill>
              </a:rPr>
              <a:t>(such as Cornell, Princeton).</a:t>
            </a:r>
          </a:p>
          <a:p>
            <a:endParaRPr lang="en-US" dirty="0" smtClean="0">
              <a:solidFill>
                <a:schemeClr val="bg1"/>
              </a:solidFill>
            </a:endParaRPr>
          </a:p>
          <a:p>
            <a:r>
              <a:rPr lang="en-US" dirty="0" smtClean="0">
                <a:solidFill>
                  <a:schemeClr val="bg1"/>
                </a:solidFill>
              </a:rPr>
              <a:t>5. Most of them </a:t>
            </a:r>
            <a:r>
              <a:rPr lang="en-US" dirty="0" smtClean="0">
                <a:solidFill>
                  <a:srgbClr val="FF0000"/>
                </a:solidFill>
              </a:rPr>
              <a:t>do not know recent (scholarly) research studies on foreign-born, immigrant, international, underrepresented, </a:t>
            </a:r>
          </a:p>
          <a:p>
            <a:r>
              <a:rPr lang="en-US" dirty="0" err="1">
                <a:solidFill>
                  <a:srgbClr val="FF0000"/>
                </a:solidFill>
              </a:rPr>
              <a:t>m</a:t>
            </a:r>
            <a:r>
              <a:rPr lang="en-US" dirty="0" err="1" smtClean="0">
                <a:solidFill>
                  <a:srgbClr val="FF0000"/>
                </a:solidFill>
              </a:rPr>
              <a:t>nority</a:t>
            </a:r>
            <a:r>
              <a:rPr lang="en-US" dirty="0" smtClean="0">
                <a:solidFill>
                  <a:srgbClr val="FF0000"/>
                </a:solidFill>
              </a:rPr>
              <a:t> architects in the US architecture.</a:t>
            </a:r>
            <a:endParaRPr lang="en-US" dirty="0">
              <a:solidFill>
                <a:srgbClr val="FF0000"/>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027363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813" y="2409181"/>
            <a:ext cx="10519913" cy="3416320"/>
          </a:xfrm>
          <a:prstGeom prst="rect">
            <a:avLst/>
          </a:prstGeom>
          <a:noFill/>
        </p:spPr>
        <p:txBody>
          <a:bodyPr wrap="square" rtlCol="0">
            <a:spAutoFit/>
          </a:bodyPr>
          <a:lstStyle/>
          <a:p>
            <a:pPr algn="ctr"/>
            <a:r>
              <a:rPr lang="en-US" b="1" dirty="0" smtClean="0">
                <a:solidFill>
                  <a:srgbClr val="FF0000"/>
                </a:solidFill>
              </a:rPr>
              <a:t>1.Research Problem </a:t>
            </a:r>
          </a:p>
          <a:p>
            <a:pPr algn="ctr"/>
            <a:endParaRPr lang="en-US" b="1" dirty="0" smtClean="0">
              <a:solidFill>
                <a:schemeClr val="bg1"/>
              </a:solidFill>
            </a:endParaRPr>
          </a:p>
          <a:p>
            <a:pPr algn="ctr"/>
            <a:endParaRPr lang="en-US" b="1" dirty="0">
              <a:solidFill>
                <a:schemeClr val="bg1"/>
              </a:solidFill>
            </a:endParaRPr>
          </a:p>
          <a:p>
            <a:pPr algn="just"/>
            <a:r>
              <a:rPr lang="en-US" dirty="0">
                <a:solidFill>
                  <a:schemeClr val="bg1"/>
                </a:solidFill>
              </a:rPr>
              <a:t>Although the global </a:t>
            </a:r>
            <a:r>
              <a:rPr lang="en-US" dirty="0">
                <a:solidFill>
                  <a:srgbClr val="FF0000"/>
                </a:solidFill>
              </a:rPr>
              <a:t>pandemic</a:t>
            </a:r>
            <a:r>
              <a:rPr lang="en-US" dirty="0">
                <a:solidFill>
                  <a:schemeClr val="bg1"/>
                </a:solidFill>
              </a:rPr>
              <a:t> crisis has clearly exposed </a:t>
            </a:r>
            <a:r>
              <a:rPr lang="en-US" dirty="0">
                <a:solidFill>
                  <a:srgbClr val="FF0000"/>
                </a:solidFill>
              </a:rPr>
              <a:t>deep-seated gender, race, ethnicity-based inequalities </a:t>
            </a:r>
            <a:endParaRPr lang="en-US" dirty="0" smtClean="0">
              <a:solidFill>
                <a:srgbClr val="FF0000"/>
              </a:solidFill>
            </a:endParaRPr>
          </a:p>
          <a:p>
            <a:pPr algn="just"/>
            <a:r>
              <a:rPr lang="en-US" dirty="0" smtClean="0">
                <a:solidFill>
                  <a:srgbClr val="FF0000"/>
                </a:solidFill>
              </a:rPr>
              <a:t>in </a:t>
            </a:r>
            <a:r>
              <a:rPr lang="en-US" dirty="0">
                <a:solidFill>
                  <a:srgbClr val="FF0000"/>
                </a:solidFill>
              </a:rPr>
              <a:t>architecture education in the US</a:t>
            </a:r>
            <a:r>
              <a:rPr lang="en-US" dirty="0">
                <a:solidFill>
                  <a:schemeClr val="bg1"/>
                </a:solidFill>
              </a:rPr>
              <a:t>, </a:t>
            </a:r>
            <a:r>
              <a:rPr lang="en-US" dirty="0" smtClean="0">
                <a:solidFill>
                  <a:schemeClr val="bg1"/>
                </a:solidFill>
              </a:rPr>
              <a:t>and </a:t>
            </a:r>
            <a:r>
              <a:rPr lang="en-US" dirty="0">
                <a:solidFill>
                  <a:schemeClr val="bg1"/>
                </a:solidFill>
              </a:rPr>
              <a:t>the roots of inequalities are interlinked with how collective memory and </a:t>
            </a:r>
            <a:r>
              <a:rPr lang="en-US" dirty="0">
                <a:solidFill>
                  <a:srgbClr val="FF0000"/>
                </a:solidFill>
              </a:rPr>
              <a:t>historical documentation </a:t>
            </a:r>
            <a:r>
              <a:rPr lang="en-US" dirty="0" smtClean="0">
                <a:solidFill>
                  <a:srgbClr val="FF0000"/>
                </a:solidFill>
              </a:rPr>
              <a:t>practice</a:t>
            </a:r>
            <a:r>
              <a:rPr lang="en-US" dirty="0" smtClean="0">
                <a:solidFill>
                  <a:schemeClr val="bg1"/>
                </a:solidFill>
              </a:rPr>
              <a:t>, its </a:t>
            </a:r>
            <a:r>
              <a:rPr lang="en-US" dirty="0">
                <a:solidFill>
                  <a:schemeClr val="bg1"/>
                </a:solidFill>
              </a:rPr>
              <a:t>methods (and politics) have been constructed so far, there is </a:t>
            </a:r>
            <a:r>
              <a:rPr lang="en-US" dirty="0">
                <a:solidFill>
                  <a:srgbClr val="FF0000"/>
                </a:solidFill>
              </a:rPr>
              <a:t>still a big gap in contents and scopes of archives and </a:t>
            </a:r>
            <a:r>
              <a:rPr lang="en-US" dirty="0" smtClean="0">
                <a:solidFill>
                  <a:srgbClr val="FF0000"/>
                </a:solidFill>
              </a:rPr>
              <a:t>collections </a:t>
            </a:r>
            <a:r>
              <a:rPr lang="en-US" dirty="0" smtClean="0">
                <a:solidFill>
                  <a:schemeClr val="bg1"/>
                </a:solidFill>
              </a:rPr>
              <a:t>on </a:t>
            </a:r>
            <a:r>
              <a:rPr lang="en-US" dirty="0">
                <a:solidFill>
                  <a:schemeClr val="bg1"/>
                </a:solidFill>
              </a:rPr>
              <a:t>these subjects in the field.</a:t>
            </a:r>
          </a:p>
          <a:p>
            <a:pPr algn="ctr"/>
            <a:endParaRPr lang="en-US" b="1" dirty="0" smtClean="0">
              <a:solidFill>
                <a:schemeClr val="bg1"/>
              </a:solidFill>
            </a:endParaRPr>
          </a:p>
          <a:p>
            <a:pPr algn="ctr"/>
            <a:endParaRPr lang="en-US" b="1" dirty="0">
              <a:solidFill>
                <a:schemeClr val="bg1"/>
              </a:solidFill>
            </a:endParaRPr>
          </a:p>
          <a:p>
            <a:pPr algn="ctr"/>
            <a:endParaRPr lang="en-US" b="1" dirty="0">
              <a:solidFill>
                <a:schemeClr val="bg1"/>
              </a:solidFill>
            </a:endParaRPr>
          </a:p>
          <a:p>
            <a:endParaRPr lang="en-US" b="1" dirty="0" smtClean="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685879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0906" y="2999609"/>
            <a:ext cx="184731" cy="923330"/>
          </a:xfrm>
          <a:prstGeom prst="rect">
            <a:avLst/>
          </a:prstGeom>
          <a:noFill/>
        </p:spPr>
        <p:txBody>
          <a:bodyPr wrap="none" rtlCol="0">
            <a:spAutoFit/>
          </a:bodyPr>
          <a:lstStyle/>
          <a:p>
            <a:pPr algn="ctr"/>
            <a:endParaRPr lang="en-US" b="1" dirty="0" smtClean="0">
              <a:solidFill>
                <a:srgbClr val="FF0000"/>
              </a:solidFill>
            </a:endParaRPr>
          </a:p>
          <a:p>
            <a:pPr algn="ctr"/>
            <a:endParaRPr lang="en-US" b="1" dirty="0">
              <a:solidFill>
                <a:srgbClr val="FF0000"/>
              </a:solidFill>
            </a:endParaRPr>
          </a:p>
          <a:p>
            <a:pPr algn="ctr"/>
            <a:endParaRPr lang="en-US" b="1" dirty="0">
              <a:solidFill>
                <a:srgbClr val="FF0000"/>
              </a:solidFill>
            </a:endParaRPr>
          </a:p>
        </p:txBody>
      </p:sp>
      <p:sp>
        <p:nvSpPr>
          <p:cNvPr id="3" name="TextBox 2"/>
          <p:cNvSpPr txBox="1"/>
          <p:nvPr/>
        </p:nvSpPr>
        <p:spPr>
          <a:xfrm>
            <a:off x="1074420" y="170307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6356" y="1767389"/>
            <a:ext cx="3705864" cy="2617090"/>
          </a:xfrm>
          <a:prstGeom prst="rect">
            <a:avLst/>
          </a:prstGeom>
        </p:spPr>
      </p:pic>
      <p:sp>
        <p:nvSpPr>
          <p:cNvPr id="5" name="TextBox 4"/>
          <p:cNvSpPr txBox="1"/>
          <p:nvPr/>
        </p:nvSpPr>
        <p:spPr>
          <a:xfrm>
            <a:off x="-66178" y="6457890"/>
            <a:ext cx="12070933" cy="400110"/>
          </a:xfrm>
          <a:prstGeom prst="rect">
            <a:avLst/>
          </a:prstGeom>
          <a:noFill/>
        </p:spPr>
        <p:txBody>
          <a:bodyPr wrap="none" rtlCol="0">
            <a:spAutoFit/>
          </a:bodyPr>
          <a:lstStyle/>
          <a:p>
            <a:pPr algn="ctr"/>
            <a:r>
              <a:rPr lang="en-US" sz="1000" dirty="0" smtClean="0">
                <a:solidFill>
                  <a:schemeClr val="bg1"/>
                </a:solidFill>
              </a:rPr>
              <a:t>* </a:t>
            </a:r>
            <a:r>
              <a:rPr lang="en-US" sz="1000" dirty="0" err="1" smtClean="0">
                <a:solidFill>
                  <a:schemeClr val="bg1"/>
                </a:solidFill>
              </a:rPr>
              <a:t>Zeiger</a:t>
            </a:r>
            <a:r>
              <a:rPr lang="en-US" sz="1000" dirty="0">
                <a:solidFill>
                  <a:schemeClr val="bg1"/>
                </a:solidFill>
              </a:rPr>
              <a:t>, M., 2019, "At America’s Top Architecture Schools, Female Leadership Is the New Normal</a:t>
            </a:r>
            <a:r>
              <a:rPr lang="en-US" sz="1000" dirty="0" smtClean="0">
                <a:solidFill>
                  <a:schemeClr val="bg1"/>
                </a:solidFill>
              </a:rPr>
              <a:t>",</a:t>
            </a:r>
          </a:p>
          <a:p>
            <a:pPr algn="ctr"/>
            <a:r>
              <a:rPr lang="en-US" sz="1000" dirty="0">
                <a:solidFill>
                  <a:schemeClr val="bg1"/>
                </a:solidFill>
              </a:rPr>
              <a:t> </a:t>
            </a:r>
            <a:r>
              <a:rPr lang="en-US" sz="1000" u="sng" dirty="0">
                <a:solidFill>
                  <a:schemeClr val="bg1"/>
                </a:solidFill>
                <a:hlinkClick r:id="rId3"/>
              </a:rPr>
              <a:t>https://www.architecturaldigest.com/story/at-top-architecture-schools-female-leadership-is-the-new-normal?fbclid=IwAR3NO_Id3XinMtjrPScAiZkWdyraZLDfppZTHw3_bCrL4JgQPOYPiGT7CKw</a:t>
            </a:r>
            <a:r>
              <a:rPr lang="en-US" sz="1000" dirty="0">
                <a:solidFill>
                  <a:schemeClr val="bg1"/>
                </a:solidFill>
              </a:rPr>
              <a:t>,  </a:t>
            </a:r>
            <a:r>
              <a:rPr lang="en-US" sz="1000" dirty="0" smtClean="0">
                <a:solidFill>
                  <a:schemeClr val="bg1"/>
                </a:solidFill>
              </a:rPr>
              <a:t>April </a:t>
            </a:r>
            <a:r>
              <a:rPr lang="en-US" sz="1000" dirty="0">
                <a:solidFill>
                  <a:schemeClr val="bg1"/>
                </a:solidFill>
              </a:rPr>
              <a:t>30th. [accessed on 5.2.2019.</a:t>
            </a:r>
          </a:p>
        </p:txBody>
      </p:sp>
      <p:sp>
        <p:nvSpPr>
          <p:cNvPr id="7" name="TextBox 6"/>
          <p:cNvSpPr txBox="1"/>
          <p:nvPr/>
        </p:nvSpPr>
        <p:spPr>
          <a:xfrm>
            <a:off x="1379902" y="4371472"/>
            <a:ext cx="8350171" cy="338554"/>
          </a:xfrm>
          <a:prstGeom prst="rect">
            <a:avLst/>
          </a:prstGeom>
          <a:noFill/>
        </p:spPr>
        <p:txBody>
          <a:bodyPr wrap="none" rtlCol="0">
            <a:spAutoFit/>
          </a:bodyPr>
          <a:lstStyle/>
          <a:p>
            <a:pPr algn="ctr"/>
            <a:r>
              <a:rPr lang="en-US" sz="1600" dirty="0" err="1">
                <a:solidFill>
                  <a:schemeClr val="bg1"/>
                </a:solidFill>
              </a:rPr>
              <a:t>Zeiger</a:t>
            </a:r>
            <a:r>
              <a:rPr lang="en-US" sz="1600" dirty="0">
                <a:solidFill>
                  <a:schemeClr val="bg1"/>
                </a:solidFill>
              </a:rPr>
              <a:t>, M., </a:t>
            </a:r>
            <a:r>
              <a:rPr lang="en-US" sz="1600" dirty="0">
                <a:solidFill>
                  <a:srgbClr val="FF0000"/>
                </a:solidFill>
              </a:rPr>
              <a:t>2019, </a:t>
            </a:r>
            <a:r>
              <a:rPr lang="en-US" sz="1600" dirty="0">
                <a:solidFill>
                  <a:schemeClr val="bg1"/>
                </a:solidFill>
              </a:rPr>
              <a:t>"At America’s Top Architecture Schools, Female Leadership Is </a:t>
            </a:r>
            <a:r>
              <a:rPr lang="en-US" sz="1600" b="1" dirty="0">
                <a:solidFill>
                  <a:srgbClr val="FF0000"/>
                </a:solidFill>
              </a:rPr>
              <a:t>the New </a:t>
            </a:r>
            <a:r>
              <a:rPr lang="en-US" sz="1600" b="1" dirty="0" smtClean="0">
                <a:solidFill>
                  <a:srgbClr val="FF0000"/>
                </a:solidFill>
              </a:rPr>
              <a:t>Normal</a:t>
            </a:r>
            <a:r>
              <a:rPr lang="en-US" sz="1600" dirty="0" smtClean="0">
                <a:solidFill>
                  <a:schemeClr val="bg1"/>
                </a:solidFill>
              </a:rPr>
              <a:t>“ *</a:t>
            </a:r>
          </a:p>
        </p:txBody>
      </p:sp>
      <p:sp>
        <p:nvSpPr>
          <p:cNvPr id="8" name="TextBox 7"/>
          <p:cNvSpPr txBox="1"/>
          <p:nvPr/>
        </p:nvSpPr>
        <p:spPr>
          <a:xfrm>
            <a:off x="630647" y="4903619"/>
            <a:ext cx="11020517" cy="1754326"/>
          </a:xfrm>
          <a:prstGeom prst="rect">
            <a:avLst/>
          </a:prstGeom>
          <a:noFill/>
        </p:spPr>
        <p:txBody>
          <a:bodyPr wrap="none" rtlCol="0">
            <a:spAutoFit/>
          </a:bodyPr>
          <a:lstStyle/>
          <a:p>
            <a:r>
              <a:rPr lang="en-US" dirty="0" smtClean="0">
                <a:solidFill>
                  <a:schemeClr val="bg1"/>
                </a:solidFill>
              </a:rPr>
              <a:t>• </a:t>
            </a:r>
            <a:r>
              <a:rPr lang="en-US" dirty="0" smtClean="0">
                <a:solidFill>
                  <a:srgbClr val="FF0000"/>
                </a:solidFill>
              </a:rPr>
              <a:t>MIT</a:t>
            </a:r>
            <a:r>
              <a:rPr lang="en-US" dirty="0" smtClean="0">
                <a:solidFill>
                  <a:schemeClr val="bg1"/>
                </a:solidFill>
              </a:rPr>
              <a:t> </a:t>
            </a:r>
            <a:r>
              <a:rPr lang="en-US" dirty="0">
                <a:solidFill>
                  <a:schemeClr val="bg1"/>
                </a:solidFill>
              </a:rPr>
              <a:t>(</a:t>
            </a:r>
            <a:r>
              <a:rPr lang="en-US" dirty="0">
                <a:solidFill>
                  <a:srgbClr val="00B0F0"/>
                </a:solidFill>
              </a:rPr>
              <a:t>J. </a:t>
            </a:r>
            <a:r>
              <a:rPr lang="en-US" dirty="0" err="1">
                <a:solidFill>
                  <a:srgbClr val="00B0F0"/>
                </a:solidFill>
              </a:rPr>
              <a:t>Meejin</a:t>
            </a:r>
            <a:r>
              <a:rPr lang="en-US" dirty="0">
                <a:solidFill>
                  <a:srgbClr val="00B0F0"/>
                </a:solidFill>
              </a:rPr>
              <a:t> Yoon </a:t>
            </a:r>
            <a:r>
              <a:rPr lang="en-US" dirty="0">
                <a:solidFill>
                  <a:schemeClr val="bg1"/>
                </a:solidFill>
              </a:rPr>
              <a:t>as the head of the department of architecture, </a:t>
            </a:r>
            <a:r>
              <a:rPr lang="en-US" dirty="0">
                <a:solidFill>
                  <a:srgbClr val="FF0000"/>
                </a:solidFill>
              </a:rPr>
              <a:t>2014</a:t>
            </a:r>
            <a:r>
              <a:rPr lang="en-US" dirty="0">
                <a:solidFill>
                  <a:schemeClr val="bg1"/>
                </a:solidFill>
              </a:rPr>
              <a:t>-2018)</a:t>
            </a:r>
          </a:p>
          <a:p>
            <a:r>
              <a:rPr lang="en-US" dirty="0">
                <a:solidFill>
                  <a:schemeClr val="bg1"/>
                </a:solidFill>
              </a:rPr>
              <a:t>• </a:t>
            </a:r>
            <a:r>
              <a:rPr lang="en-US" dirty="0" smtClean="0">
                <a:solidFill>
                  <a:srgbClr val="FF0000"/>
                </a:solidFill>
              </a:rPr>
              <a:t>Columbia</a:t>
            </a:r>
            <a:r>
              <a:rPr lang="en-US" dirty="0" smtClean="0">
                <a:solidFill>
                  <a:schemeClr val="bg1"/>
                </a:solidFill>
              </a:rPr>
              <a:t> </a:t>
            </a:r>
            <a:r>
              <a:rPr lang="en-US" dirty="0">
                <a:solidFill>
                  <a:schemeClr val="bg1"/>
                </a:solidFill>
              </a:rPr>
              <a:t>(</a:t>
            </a:r>
            <a:r>
              <a:rPr lang="en-US" dirty="0" err="1">
                <a:solidFill>
                  <a:srgbClr val="00B0F0"/>
                </a:solidFill>
              </a:rPr>
              <a:t>Amale</a:t>
            </a:r>
            <a:r>
              <a:rPr lang="en-US" dirty="0">
                <a:solidFill>
                  <a:srgbClr val="00B0F0"/>
                </a:solidFill>
              </a:rPr>
              <a:t> </a:t>
            </a:r>
            <a:r>
              <a:rPr lang="en-US" dirty="0" err="1">
                <a:solidFill>
                  <a:srgbClr val="00B0F0"/>
                </a:solidFill>
              </a:rPr>
              <a:t>Andraos</a:t>
            </a:r>
            <a:r>
              <a:rPr lang="en-US" dirty="0">
                <a:solidFill>
                  <a:srgbClr val="00B0F0"/>
                </a:solidFill>
              </a:rPr>
              <a:t> </a:t>
            </a:r>
            <a:r>
              <a:rPr lang="en-US" dirty="0">
                <a:solidFill>
                  <a:schemeClr val="bg1"/>
                </a:solidFill>
              </a:rPr>
              <a:t>as the dean of Columbia GSAPP, </a:t>
            </a:r>
            <a:r>
              <a:rPr lang="en-US" dirty="0">
                <a:solidFill>
                  <a:srgbClr val="FF0000"/>
                </a:solidFill>
              </a:rPr>
              <a:t>2014</a:t>
            </a:r>
            <a:r>
              <a:rPr lang="en-US" dirty="0">
                <a:solidFill>
                  <a:schemeClr val="bg1"/>
                </a:solidFill>
              </a:rPr>
              <a:t>-present)</a:t>
            </a:r>
          </a:p>
          <a:p>
            <a:r>
              <a:rPr lang="en-US" dirty="0">
                <a:solidFill>
                  <a:schemeClr val="bg1"/>
                </a:solidFill>
              </a:rPr>
              <a:t>• </a:t>
            </a:r>
            <a:r>
              <a:rPr lang="en-US" dirty="0" smtClean="0">
                <a:solidFill>
                  <a:srgbClr val="FF0000"/>
                </a:solidFill>
              </a:rPr>
              <a:t>Yale</a:t>
            </a:r>
            <a:r>
              <a:rPr lang="en-US" dirty="0" smtClean="0">
                <a:solidFill>
                  <a:schemeClr val="bg1"/>
                </a:solidFill>
              </a:rPr>
              <a:t> </a:t>
            </a:r>
            <a:r>
              <a:rPr lang="en-US" dirty="0">
                <a:solidFill>
                  <a:schemeClr val="bg1"/>
                </a:solidFill>
              </a:rPr>
              <a:t>(</a:t>
            </a:r>
            <a:r>
              <a:rPr lang="en-US" dirty="0">
                <a:solidFill>
                  <a:srgbClr val="00B0F0"/>
                </a:solidFill>
              </a:rPr>
              <a:t>Deborah </a:t>
            </a:r>
            <a:r>
              <a:rPr lang="en-US" dirty="0" err="1">
                <a:solidFill>
                  <a:srgbClr val="00B0F0"/>
                </a:solidFill>
              </a:rPr>
              <a:t>Berke</a:t>
            </a:r>
            <a:r>
              <a:rPr lang="en-US" dirty="0">
                <a:solidFill>
                  <a:srgbClr val="00B0F0"/>
                </a:solidFill>
              </a:rPr>
              <a:t> </a:t>
            </a:r>
            <a:r>
              <a:rPr lang="en-US" dirty="0">
                <a:solidFill>
                  <a:schemeClr val="bg1"/>
                </a:solidFill>
              </a:rPr>
              <a:t>as the dean of school of architecture, </a:t>
            </a:r>
            <a:r>
              <a:rPr lang="en-US" dirty="0">
                <a:solidFill>
                  <a:srgbClr val="FF0000"/>
                </a:solidFill>
              </a:rPr>
              <a:t>2016</a:t>
            </a:r>
            <a:r>
              <a:rPr lang="en-US" dirty="0">
                <a:solidFill>
                  <a:schemeClr val="bg1"/>
                </a:solidFill>
              </a:rPr>
              <a:t>-present)</a:t>
            </a:r>
          </a:p>
          <a:p>
            <a:r>
              <a:rPr lang="en-US" dirty="0">
                <a:solidFill>
                  <a:schemeClr val="bg1"/>
                </a:solidFill>
              </a:rPr>
              <a:t>•</a:t>
            </a:r>
            <a:r>
              <a:rPr lang="en-US" dirty="0">
                <a:solidFill>
                  <a:srgbClr val="FF0000"/>
                </a:solidFill>
              </a:rPr>
              <a:t> </a:t>
            </a:r>
            <a:r>
              <a:rPr lang="en-US" dirty="0" smtClean="0">
                <a:solidFill>
                  <a:srgbClr val="FF0000"/>
                </a:solidFill>
              </a:rPr>
              <a:t>Princeton </a:t>
            </a:r>
            <a:r>
              <a:rPr lang="en-US" dirty="0">
                <a:solidFill>
                  <a:schemeClr val="bg1"/>
                </a:solidFill>
              </a:rPr>
              <a:t>(</a:t>
            </a:r>
            <a:r>
              <a:rPr lang="en-US" dirty="0" err="1">
                <a:solidFill>
                  <a:srgbClr val="00B0F0"/>
                </a:solidFill>
              </a:rPr>
              <a:t>Mónica</a:t>
            </a:r>
            <a:r>
              <a:rPr lang="en-US" dirty="0">
                <a:solidFill>
                  <a:srgbClr val="00B0F0"/>
                </a:solidFill>
              </a:rPr>
              <a:t> Ponce de León </a:t>
            </a:r>
            <a:r>
              <a:rPr lang="en-US" dirty="0">
                <a:solidFill>
                  <a:schemeClr val="bg1"/>
                </a:solidFill>
              </a:rPr>
              <a:t>as the dean of school of architecture, </a:t>
            </a:r>
            <a:r>
              <a:rPr lang="en-US" dirty="0">
                <a:solidFill>
                  <a:srgbClr val="FF0000"/>
                </a:solidFill>
              </a:rPr>
              <a:t>2016</a:t>
            </a:r>
            <a:r>
              <a:rPr lang="en-US" dirty="0">
                <a:solidFill>
                  <a:schemeClr val="bg1"/>
                </a:solidFill>
              </a:rPr>
              <a:t>-present)</a:t>
            </a:r>
          </a:p>
          <a:p>
            <a:r>
              <a:rPr lang="en-US" dirty="0">
                <a:solidFill>
                  <a:schemeClr val="bg1"/>
                </a:solidFill>
              </a:rPr>
              <a:t>• </a:t>
            </a:r>
            <a:r>
              <a:rPr lang="en-US" dirty="0" smtClean="0">
                <a:solidFill>
                  <a:srgbClr val="FF0000"/>
                </a:solidFill>
              </a:rPr>
              <a:t>Cornell </a:t>
            </a:r>
            <a:r>
              <a:rPr lang="en-US" dirty="0">
                <a:solidFill>
                  <a:schemeClr val="bg1"/>
                </a:solidFill>
              </a:rPr>
              <a:t>(</a:t>
            </a:r>
            <a:r>
              <a:rPr lang="en-US" dirty="0">
                <a:solidFill>
                  <a:srgbClr val="00B0F0"/>
                </a:solidFill>
              </a:rPr>
              <a:t>J. </a:t>
            </a:r>
            <a:r>
              <a:rPr lang="en-US" dirty="0" err="1">
                <a:solidFill>
                  <a:srgbClr val="00B0F0"/>
                </a:solidFill>
              </a:rPr>
              <a:t>Meejin</a:t>
            </a:r>
            <a:r>
              <a:rPr lang="en-US" dirty="0">
                <a:solidFill>
                  <a:srgbClr val="00B0F0"/>
                </a:solidFill>
              </a:rPr>
              <a:t> Yoon </a:t>
            </a:r>
            <a:r>
              <a:rPr lang="en-US" dirty="0">
                <a:solidFill>
                  <a:schemeClr val="bg1"/>
                </a:solidFill>
              </a:rPr>
              <a:t>as the dean of Cornell University College of Architecture, Art and Planning, </a:t>
            </a:r>
            <a:r>
              <a:rPr lang="en-US" dirty="0">
                <a:solidFill>
                  <a:srgbClr val="FF0000"/>
                </a:solidFill>
              </a:rPr>
              <a:t>2019</a:t>
            </a:r>
            <a:r>
              <a:rPr lang="en-US" dirty="0">
                <a:solidFill>
                  <a:schemeClr val="bg1"/>
                </a:solidFill>
              </a:rPr>
              <a:t>-present). </a:t>
            </a:r>
          </a:p>
          <a:p>
            <a:endParaRPr lang="en-US" dirty="0">
              <a:solidFill>
                <a:schemeClr val="bg1"/>
              </a:solidFill>
            </a:endParaRPr>
          </a:p>
        </p:txBody>
      </p:sp>
      <p:sp>
        <p:nvSpPr>
          <p:cNvPr id="6" name="TextBox 5"/>
          <p:cNvSpPr txBox="1"/>
          <p:nvPr/>
        </p:nvSpPr>
        <p:spPr>
          <a:xfrm>
            <a:off x="419916" y="581791"/>
            <a:ext cx="11098744" cy="954107"/>
          </a:xfrm>
          <a:prstGeom prst="rect">
            <a:avLst/>
          </a:prstGeom>
          <a:noFill/>
        </p:spPr>
        <p:txBody>
          <a:bodyPr wrap="none" rtlCol="0">
            <a:spAutoFit/>
          </a:bodyPr>
          <a:lstStyle/>
          <a:p>
            <a:r>
              <a:rPr lang="en-US" sz="2800" b="1" dirty="0" smtClean="0">
                <a:solidFill>
                  <a:srgbClr val="FF0000"/>
                </a:solidFill>
              </a:rPr>
              <a:t>“Women Academic Leader at Princeton, MIT, Cornell, Yale, Columbia and </a:t>
            </a:r>
          </a:p>
          <a:p>
            <a:r>
              <a:rPr lang="en-US" sz="2800" b="1" dirty="0" smtClean="0">
                <a:solidFill>
                  <a:srgbClr val="FF0000"/>
                </a:solidFill>
              </a:rPr>
              <a:t>Harvard Universities, Architecture Programs”   </a:t>
            </a:r>
            <a:endParaRPr lang="en-US" sz="2800" b="1" dirty="0">
              <a:solidFill>
                <a:srgbClr val="FF0000"/>
              </a:solidFill>
            </a:endParaRPr>
          </a:p>
        </p:txBody>
      </p:sp>
    </p:spTree>
    <p:extLst>
      <p:ext uri="{BB962C8B-B14F-4D97-AF65-F5344CB8AC3E}">
        <p14:creationId xmlns:p14="http://schemas.microsoft.com/office/powerpoint/2010/main" val="3832312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1460500"/>
            <a:ext cx="184731" cy="1200329"/>
          </a:xfrm>
          <a:prstGeom prst="rect">
            <a:avLst/>
          </a:prstGeom>
          <a:noFill/>
        </p:spPr>
        <p:txBody>
          <a:bodyPr wrap="none" rtlCol="0">
            <a:spAutoFit/>
          </a:bodyPr>
          <a:lstStyle/>
          <a:p>
            <a:endParaRPr lang="en-US" b="1" dirty="0" smtClean="0">
              <a:solidFill>
                <a:schemeClr val="bg1"/>
              </a:solidFill>
            </a:endParaRPr>
          </a:p>
          <a:p>
            <a:endParaRPr lang="en-US" b="1" dirty="0">
              <a:solidFill>
                <a:schemeClr val="bg1"/>
              </a:solidFill>
            </a:endParaRPr>
          </a:p>
          <a:p>
            <a:endParaRPr lang="en-US" dirty="0">
              <a:solidFill>
                <a:schemeClr val="bg1"/>
              </a:solidFill>
            </a:endParaRPr>
          </a:p>
          <a:p>
            <a:endParaRPr lang="en-US" dirty="0">
              <a:solidFill>
                <a:schemeClr val="bg1"/>
              </a:solidFill>
            </a:endParaRPr>
          </a:p>
        </p:txBody>
      </p:sp>
      <p:sp>
        <p:nvSpPr>
          <p:cNvPr id="3" name="TextBox 2"/>
          <p:cNvSpPr txBox="1"/>
          <p:nvPr/>
        </p:nvSpPr>
        <p:spPr>
          <a:xfrm>
            <a:off x="495300" y="562682"/>
            <a:ext cx="11098885" cy="6740307"/>
          </a:xfrm>
          <a:prstGeom prst="rect">
            <a:avLst/>
          </a:prstGeom>
          <a:noFill/>
        </p:spPr>
        <p:txBody>
          <a:bodyPr wrap="square" rtlCol="0">
            <a:spAutoFit/>
          </a:bodyPr>
          <a:lstStyle/>
          <a:p>
            <a:pPr algn="ctr"/>
            <a:r>
              <a:rPr lang="en-US" dirty="0" smtClean="0">
                <a:solidFill>
                  <a:schemeClr val="bg1"/>
                </a:solidFill>
              </a:rPr>
              <a:t>Finally</a:t>
            </a:r>
          </a:p>
          <a:p>
            <a:pPr algn="ctr"/>
            <a:endParaRPr lang="en-US" dirty="0" smtClean="0">
              <a:solidFill>
                <a:schemeClr val="bg1"/>
              </a:solidFill>
            </a:endParaRPr>
          </a:p>
          <a:p>
            <a:endParaRPr lang="en-US" dirty="0">
              <a:solidFill>
                <a:schemeClr val="bg1"/>
              </a:solidFill>
            </a:endParaRPr>
          </a:p>
          <a:p>
            <a:r>
              <a:rPr lang="en-US" dirty="0" smtClean="0">
                <a:solidFill>
                  <a:schemeClr val="bg1"/>
                </a:solidFill>
              </a:rPr>
              <a:t>For more </a:t>
            </a:r>
            <a:r>
              <a:rPr lang="en-US" dirty="0">
                <a:solidFill>
                  <a:schemeClr val="bg1"/>
                </a:solidFill>
              </a:rPr>
              <a:t>effective and productive dialogues between architecture education (its history) and its historical documentation p</a:t>
            </a:r>
            <a:r>
              <a:rPr lang="en-US" dirty="0" smtClean="0">
                <a:solidFill>
                  <a:schemeClr val="bg1"/>
                </a:solidFill>
              </a:rPr>
              <a:t>ractice:</a:t>
            </a:r>
          </a:p>
          <a:p>
            <a:r>
              <a:rPr lang="en-US" dirty="0">
                <a:solidFill>
                  <a:schemeClr val="bg1"/>
                </a:solidFill>
              </a:rPr>
              <a:t> </a:t>
            </a:r>
          </a:p>
          <a:p>
            <a:r>
              <a:rPr lang="en-US" dirty="0" smtClean="0">
                <a:solidFill>
                  <a:schemeClr val="bg1"/>
                </a:solidFill>
              </a:rPr>
              <a:t>1. First of all, all </a:t>
            </a:r>
            <a:r>
              <a:rPr lang="en-US" dirty="0">
                <a:solidFill>
                  <a:schemeClr val="bg1"/>
                </a:solidFill>
              </a:rPr>
              <a:t>architecture programs should have </a:t>
            </a:r>
            <a:r>
              <a:rPr lang="en-US" dirty="0" smtClean="0">
                <a:solidFill>
                  <a:srgbClr val="FF0000"/>
                </a:solidFill>
              </a:rPr>
              <a:t>their archivist(s) and/or archive teams with diverse archivists’ profiles </a:t>
            </a:r>
            <a:r>
              <a:rPr lang="en-US" dirty="0" smtClean="0">
                <a:solidFill>
                  <a:schemeClr val="bg1"/>
                </a:solidFill>
              </a:rPr>
              <a:t>within well-structured organizations,</a:t>
            </a:r>
            <a:endParaRPr lang="en-US" dirty="0">
              <a:solidFill>
                <a:schemeClr val="bg1"/>
              </a:solidFill>
            </a:endParaRPr>
          </a:p>
          <a:p>
            <a:r>
              <a:rPr lang="en-US" dirty="0">
                <a:solidFill>
                  <a:schemeClr val="bg1"/>
                </a:solidFill>
              </a:rPr>
              <a:t> </a:t>
            </a:r>
          </a:p>
          <a:p>
            <a:r>
              <a:rPr lang="en-US" dirty="0" smtClean="0">
                <a:solidFill>
                  <a:schemeClr val="bg1"/>
                </a:solidFill>
              </a:rPr>
              <a:t>2. </a:t>
            </a:r>
            <a:r>
              <a:rPr lang="en-US" dirty="0">
                <a:solidFill>
                  <a:schemeClr val="bg1"/>
                </a:solidFill>
              </a:rPr>
              <a:t>T</a:t>
            </a:r>
            <a:r>
              <a:rPr lang="en-US" dirty="0" smtClean="0">
                <a:solidFill>
                  <a:schemeClr val="bg1"/>
                </a:solidFill>
              </a:rPr>
              <a:t>here </a:t>
            </a:r>
            <a:r>
              <a:rPr lang="en-US" dirty="0">
                <a:solidFill>
                  <a:schemeClr val="bg1"/>
                </a:solidFill>
              </a:rPr>
              <a:t>is strongly need </a:t>
            </a:r>
            <a:r>
              <a:rPr lang="en-US" dirty="0" smtClean="0">
                <a:solidFill>
                  <a:srgbClr val="FF0000"/>
                </a:solidFill>
              </a:rPr>
              <a:t>mission </a:t>
            </a:r>
            <a:r>
              <a:rPr lang="en-US" dirty="0">
                <a:solidFill>
                  <a:srgbClr val="FF0000"/>
                </a:solidFill>
              </a:rPr>
              <a:t>statement in effect </a:t>
            </a:r>
            <a:r>
              <a:rPr lang="en-US" dirty="0" smtClean="0">
                <a:solidFill>
                  <a:schemeClr val="bg1"/>
                </a:solidFill>
              </a:rPr>
              <a:t>to </a:t>
            </a:r>
            <a:r>
              <a:rPr lang="en-US" dirty="0">
                <a:solidFill>
                  <a:schemeClr val="bg1"/>
                </a:solidFill>
              </a:rPr>
              <a:t>develop diverse </a:t>
            </a:r>
            <a:r>
              <a:rPr lang="en-US" dirty="0" smtClean="0">
                <a:solidFill>
                  <a:schemeClr val="bg1"/>
                </a:solidFill>
              </a:rPr>
              <a:t>contents </a:t>
            </a:r>
            <a:r>
              <a:rPr lang="en-US" dirty="0">
                <a:solidFill>
                  <a:schemeClr val="bg1"/>
                </a:solidFill>
              </a:rPr>
              <a:t>and </a:t>
            </a:r>
            <a:r>
              <a:rPr lang="en-US" dirty="0" smtClean="0">
                <a:solidFill>
                  <a:schemeClr val="bg1"/>
                </a:solidFill>
              </a:rPr>
              <a:t>scopes </a:t>
            </a:r>
            <a:r>
              <a:rPr lang="en-US" dirty="0">
                <a:solidFill>
                  <a:schemeClr val="bg1"/>
                </a:solidFill>
              </a:rPr>
              <a:t>in archives and </a:t>
            </a:r>
            <a:r>
              <a:rPr lang="en-US" dirty="0" smtClean="0">
                <a:solidFill>
                  <a:schemeClr val="bg1"/>
                </a:solidFill>
              </a:rPr>
              <a:t>collections with </a:t>
            </a:r>
            <a:r>
              <a:rPr lang="en-US" dirty="0">
                <a:solidFill>
                  <a:schemeClr val="bg1"/>
                </a:solidFill>
              </a:rPr>
              <a:t>their </a:t>
            </a:r>
            <a:r>
              <a:rPr lang="en-US" dirty="0">
                <a:solidFill>
                  <a:srgbClr val="FF0000"/>
                </a:solidFill>
              </a:rPr>
              <a:t>well-defined </a:t>
            </a:r>
            <a:r>
              <a:rPr lang="en-US" dirty="0" smtClean="0">
                <a:solidFill>
                  <a:srgbClr val="FF0000"/>
                </a:solidFill>
              </a:rPr>
              <a:t>methods</a:t>
            </a:r>
            <a:r>
              <a:rPr lang="en-US" dirty="0">
                <a:solidFill>
                  <a:srgbClr val="FF0000"/>
                </a:solidFill>
              </a:rPr>
              <a:t>,</a:t>
            </a:r>
          </a:p>
          <a:p>
            <a:r>
              <a:rPr lang="en-US" dirty="0">
                <a:solidFill>
                  <a:schemeClr val="bg1"/>
                </a:solidFill>
              </a:rPr>
              <a:t> </a:t>
            </a:r>
          </a:p>
          <a:p>
            <a:r>
              <a:rPr lang="en-US" dirty="0" smtClean="0">
                <a:solidFill>
                  <a:schemeClr val="bg1"/>
                </a:solidFill>
              </a:rPr>
              <a:t>3.There </a:t>
            </a:r>
            <a:r>
              <a:rPr lang="en-US" dirty="0">
                <a:solidFill>
                  <a:schemeClr val="bg1"/>
                </a:solidFill>
              </a:rPr>
              <a:t>is strongly need </a:t>
            </a:r>
            <a:r>
              <a:rPr lang="en-US" dirty="0" smtClean="0">
                <a:solidFill>
                  <a:srgbClr val="FF0000"/>
                </a:solidFill>
              </a:rPr>
              <a:t>systematic and well-detailed information </a:t>
            </a:r>
            <a:r>
              <a:rPr lang="en-US" dirty="0">
                <a:solidFill>
                  <a:srgbClr val="FF0000"/>
                </a:solidFill>
              </a:rPr>
              <a:t>and data </a:t>
            </a:r>
            <a:r>
              <a:rPr lang="en-US" dirty="0" smtClean="0">
                <a:solidFill>
                  <a:schemeClr val="bg1"/>
                </a:solidFill>
              </a:rPr>
              <a:t>collecting regularly; reports </a:t>
            </a:r>
            <a:r>
              <a:rPr lang="en-US" dirty="0">
                <a:solidFill>
                  <a:schemeClr val="bg1"/>
                </a:solidFill>
              </a:rPr>
              <a:t>and surveys </a:t>
            </a:r>
            <a:r>
              <a:rPr lang="en-US" dirty="0" smtClean="0">
                <a:solidFill>
                  <a:schemeClr val="bg1"/>
                </a:solidFill>
              </a:rPr>
              <a:t>to </a:t>
            </a:r>
            <a:r>
              <a:rPr lang="en-US" dirty="0">
                <a:solidFill>
                  <a:schemeClr val="bg1"/>
                </a:solidFill>
              </a:rPr>
              <a:t>understand how diverse and inclusive historical documentation practice in the </a:t>
            </a:r>
            <a:r>
              <a:rPr lang="en-US" dirty="0" smtClean="0">
                <a:solidFill>
                  <a:schemeClr val="bg1"/>
                </a:solidFill>
              </a:rPr>
              <a:t>field is,</a:t>
            </a:r>
          </a:p>
          <a:p>
            <a:endParaRPr lang="en-US" dirty="0">
              <a:solidFill>
                <a:schemeClr val="bg1"/>
              </a:solidFill>
            </a:endParaRPr>
          </a:p>
          <a:p>
            <a:r>
              <a:rPr lang="en-US" dirty="0" smtClean="0">
                <a:solidFill>
                  <a:schemeClr val="bg1"/>
                </a:solidFill>
              </a:rPr>
              <a:t>4. There is strongly need </a:t>
            </a:r>
            <a:r>
              <a:rPr lang="en-US" dirty="0" smtClean="0">
                <a:solidFill>
                  <a:srgbClr val="FF0000"/>
                </a:solidFill>
              </a:rPr>
              <a:t>digital </a:t>
            </a:r>
            <a:r>
              <a:rPr lang="en-US" dirty="0">
                <a:solidFill>
                  <a:srgbClr val="FF0000"/>
                </a:solidFill>
              </a:rPr>
              <a:t>archives and collections </a:t>
            </a:r>
            <a:r>
              <a:rPr lang="en-US" dirty="0">
                <a:solidFill>
                  <a:schemeClr val="bg1"/>
                </a:solidFill>
              </a:rPr>
              <a:t>with diverse and inclusive </a:t>
            </a:r>
            <a:r>
              <a:rPr lang="en-US" dirty="0" smtClean="0">
                <a:solidFill>
                  <a:schemeClr val="bg1"/>
                </a:solidFill>
              </a:rPr>
              <a:t>understanding,</a:t>
            </a:r>
            <a:endParaRPr lang="en-US" dirty="0">
              <a:solidFill>
                <a:schemeClr val="bg1"/>
              </a:solidFill>
            </a:endParaRPr>
          </a:p>
          <a:p>
            <a:r>
              <a:rPr lang="en-US" dirty="0">
                <a:solidFill>
                  <a:schemeClr val="bg1"/>
                </a:solidFill>
              </a:rPr>
              <a:t> </a:t>
            </a:r>
            <a:endParaRPr lang="en-US" dirty="0" smtClean="0">
              <a:solidFill>
                <a:schemeClr val="bg1"/>
              </a:solidFill>
            </a:endParaRPr>
          </a:p>
          <a:p>
            <a:r>
              <a:rPr lang="en-US" dirty="0" smtClean="0">
                <a:solidFill>
                  <a:schemeClr val="bg1"/>
                </a:solidFill>
              </a:rPr>
              <a:t>5.</a:t>
            </a:r>
            <a:r>
              <a:rPr lang="en-US" dirty="0">
                <a:solidFill>
                  <a:schemeClr val="bg1"/>
                </a:solidFill>
              </a:rPr>
              <a:t> </a:t>
            </a:r>
            <a:r>
              <a:rPr lang="en-US" dirty="0">
                <a:solidFill>
                  <a:srgbClr val="FF0000"/>
                </a:solidFill>
              </a:rPr>
              <a:t>R</a:t>
            </a:r>
            <a:r>
              <a:rPr lang="en-US" dirty="0" smtClean="0">
                <a:solidFill>
                  <a:srgbClr val="FF0000"/>
                </a:solidFill>
              </a:rPr>
              <a:t>egularly </a:t>
            </a:r>
            <a:r>
              <a:rPr lang="en-US" dirty="0">
                <a:solidFill>
                  <a:srgbClr val="FF0000"/>
                </a:solidFill>
              </a:rPr>
              <a:t>meetings, panels, discussion </a:t>
            </a:r>
            <a:r>
              <a:rPr lang="en-US" dirty="0" smtClean="0">
                <a:solidFill>
                  <a:srgbClr val="FF0000"/>
                </a:solidFill>
              </a:rPr>
              <a:t>platforms, award programs </a:t>
            </a:r>
            <a:r>
              <a:rPr lang="en-US" dirty="0">
                <a:solidFill>
                  <a:srgbClr val="FF0000"/>
                </a:solidFill>
              </a:rPr>
              <a:t>to bring </a:t>
            </a:r>
            <a:r>
              <a:rPr lang="en-US" dirty="0" smtClean="0">
                <a:solidFill>
                  <a:srgbClr val="FF0000"/>
                </a:solidFill>
              </a:rPr>
              <a:t>diverse individuals, groups, communities in two </a:t>
            </a:r>
            <a:r>
              <a:rPr lang="en-US" dirty="0">
                <a:solidFill>
                  <a:srgbClr val="FF0000"/>
                </a:solidFill>
              </a:rPr>
              <a:t>fields together </a:t>
            </a:r>
            <a:r>
              <a:rPr lang="en-US" dirty="0" smtClean="0">
                <a:solidFill>
                  <a:srgbClr val="FF0000"/>
                </a:solidFill>
              </a:rPr>
              <a:t>with </a:t>
            </a:r>
            <a:r>
              <a:rPr lang="en-US" dirty="0">
                <a:solidFill>
                  <a:srgbClr val="FF0000"/>
                </a:solidFill>
              </a:rPr>
              <a:t>(international) feminist scholars working on architecture and its education </a:t>
            </a:r>
            <a:r>
              <a:rPr lang="en-US" dirty="0" smtClean="0">
                <a:solidFill>
                  <a:srgbClr val="FF0000"/>
                </a:solidFill>
              </a:rPr>
              <a:t>history might </a:t>
            </a:r>
            <a:r>
              <a:rPr lang="en-US" dirty="0">
                <a:solidFill>
                  <a:srgbClr val="FF0000"/>
                </a:solidFill>
              </a:rPr>
              <a:t>have a very significant </a:t>
            </a:r>
            <a:r>
              <a:rPr lang="en-US" dirty="0" smtClean="0">
                <a:solidFill>
                  <a:srgbClr val="FF0000"/>
                </a:solidFill>
              </a:rPr>
              <a:t>contributions </a:t>
            </a:r>
            <a:r>
              <a:rPr lang="en-US" dirty="0">
                <a:solidFill>
                  <a:srgbClr val="FF0000"/>
                </a:solidFill>
              </a:rPr>
              <a:t>to diverse historical documentations on architecture education.</a:t>
            </a:r>
          </a:p>
          <a:p>
            <a:r>
              <a:rPr lang="en-US" dirty="0">
                <a:solidFill>
                  <a:schemeClr val="bg1"/>
                </a:solidFill>
              </a:rPr>
              <a:t> </a:t>
            </a:r>
          </a:p>
          <a:p>
            <a:endParaRPr lang="en-US" dirty="0" smtClean="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66363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697" y="240810"/>
            <a:ext cx="11461711" cy="7663636"/>
          </a:xfrm>
          <a:prstGeom prst="rect">
            <a:avLst/>
          </a:prstGeom>
          <a:noFill/>
        </p:spPr>
        <p:txBody>
          <a:bodyPr wrap="square" rtlCol="0">
            <a:spAutoFit/>
          </a:bodyPr>
          <a:lstStyle/>
          <a:p>
            <a:pPr algn="ctr"/>
            <a:endParaRPr lang="en-US" dirty="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smtClean="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smtClean="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smtClean="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smtClean="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a:solidFill>
                <a:schemeClr val="bg1"/>
              </a:solidFill>
              <a:effectLst>
                <a:outerShdw blurRad="38100" dist="38100" dir="2700000" algn="tl">
                  <a:srgbClr val="000000">
                    <a:alpha val="43137"/>
                  </a:srgbClr>
                </a:outerShdw>
              </a:effectLst>
              <a:cs typeface="Adobe Hebrew" panose="02040503050201020203" pitchFamily="18" charset="-79"/>
            </a:endParaRPr>
          </a:p>
          <a:p>
            <a:pPr algn="ctr"/>
            <a:endParaRPr lang="en-US" dirty="0" smtClean="0">
              <a:solidFill>
                <a:srgbClr val="FF0000"/>
              </a:solidFill>
              <a:effectLst>
                <a:outerShdw blurRad="38100" dist="38100" dir="2700000" algn="tl">
                  <a:srgbClr val="000000">
                    <a:alpha val="43137"/>
                  </a:srgbClr>
                </a:outerShdw>
              </a:effectLst>
              <a:cs typeface="Adobe Hebrew" panose="02040503050201020203" pitchFamily="18" charset="-79"/>
            </a:endParaRPr>
          </a:p>
          <a:p>
            <a:pPr algn="ctr"/>
            <a:r>
              <a:rPr lang="en-US" sz="2400" b="1" dirty="0" smtClean="0">
                <a:solidFill>
                  <a:schemeClr val="bg1"/>
                </a:solidFill>
                <a:latin typeface="+mj-lt"/>
              </a:rPr>
              <a:t>Thank you for your listening. </a:t>
            </a:r>
          </a:p>
          <a:p>
            <a:pPr algn="ctr"/>
            <a:endParaRPr lang="en-US"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endParaRPr lang="en-US" b="1" dirty="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2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Meral </a:t>
            </a:r>
            <a:r>
              <a:rPr lang="en-US" sz="2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rPr>
              <a:t>Ekincioglu, Ph.D</a:t>
            </a:r>
            <a:r>
              <a:rPr lang="en-US" sz="2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a:t>
            </a:r>
          </a:p>
          <a:p>
            <a:pPr algn="ctr"/>
            <a:r>
              <a:rPr lang="en-US" sz="16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meralekincioglu.com</a:t>
            </a:r>
          </a:p>
          <a:p>
            <a:pPr algn="ctr"/>
            <a:endParaRPr lang="en-US"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endParaRPr lang="en-US"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rPr>
              <a:t>• Visiting Scholar, </a:t>
            </a:r>
            <a:endPar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Massachusetts </a:t>
            </a:r>
            <a:r>
              <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rPr>
              <a:t>Institute of Technology, History, Theory and Criticism of </a:t>
            </a: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Architecture</a:t>
            </a:r>
          </a:p>
          <a:p>
            <a:pPr algn="ctr"/>
            <a:endPar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rPr>
              <a:t>• Research Scholar, </a:t>
            </a:r>
            <a:endPar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Columbia </a:t>
            </a:r>
            <a:r>
              <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rPr>
              <a:t>University, Graduate School of Architecture, Planning and Preservation, Ph.D. </a:t>
            </a: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Program</a:t>
            </a:r>
          </a:p>
          <a:p>
            <a:pPr algn="ctr"/>
            <a:endPar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 Special Turkish Fellow, </a:t>
            </a:r>
          </a:p>
          <a:p>
            <a:pPr algn="ct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Harvard University, History of Art and Architecture, Ph.D. Program</a:t>
            </a:r>
          </a:p>
          <a:p>
            <a:pPr algn="ctr"/>
            <a:endParaRPr lang="en-US" sz="1400" b="1" dirty="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r>
              <a:rPr lang="en-US" sz="1400"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rPr>
              <a:t>• Society of American Archivists, member (2019-2020)</a:t>
            </a:r>
          </a:p>
          <a:p>
            <a:pPr algn="ctr"/>
            <a:endParaRPr lang="en-US" b="1" dirty="0" smtClean="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endParaRPr lang="en-US" b="1" dirty="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endParaRPr lang="en-US" b="1" dirty="0">
              <a:solidFill>
                <a:schemeClr val="bg1"/>
              </a:solidFill>
              <a:effectLst>
                <a:outerShdw blurRad="38100" dist="38100" dir="2700000" algn="tl">
                  <a:srgbClr val="000000">
                    <a:alpha val="43137"/>
                  </a:srgbClr>
                </a:outerShdw>
              </a:effectLst>
              <a:latin typeface="+mj-lt"/>
              <a:cs typeface="Adobe Hebrew" panose="02040503050201020203" pitchFamily="18" charset="-79"/>
            </a:endParaRPr>
          </a:p>
          <a:p>
            <a:pPr algn="ctr"/>
            <a:endParaRPr lang="en-US" dirty="0" smtClean="0">
              <a:solidFill>
                <a:schemeClr val="bg1"/>
              </a:solidFill>
              <a:effectLst>
                <a:outerShdw blurRad="38100" dist="38100" dir="2700000" algn="tl">
                  <a:srgbClr val="000000">
                    <a:alpha val="43137"/>
                  </a:srgbClr>
                </a:outerShdw>
              </a:effectLst>
              <a:cs typeface="Adobe Hebrew" panose="02040503050201020203" pitchFamily="18" charset="-79"/>
            </a:endParaRPr>
          </a:p>
        </p:txBody>
      </p:sp>
      <p:cxnSp>
        <p:nvCxnSpPr>
          <p:cNvPr id="3" name="Straight Connector 2"/>
          <p:cNvCxnSpPr/>
          <p:nvPr/>
        </p:nvCxnSpPr>
        <p:spPr>
          <a:xfrm>
            <a:off x="150312" y="112734"/>
            <a:ext cx="11679699" cy="3067"/>
          </a:xfrm>
          <a:prstGeom prst="line">
            <a:avLst/>
          </a:prstGeom>
          <a:ln w="25400">
            <a:solidFill>
              <a:srgbClr val="FF0000">
                <a:alpha val="9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0312" y="6751529"/>
            <a:ext cx="11837096" cy="2087"/>
          </a:xfrm>
          <a:prstGeom prst="line">
            <a:avLst/>
          </a:prstGeom>
          <a:ln w="25400">
            <a:solidFill>
              <a:srgbClr val="FF0000">
                <a:alpha val="98000"/>
              </a:srgb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0312" y="6751529"/>
            <a:ext cx="11837096" cy="0"/>
          </a:xfrm>
          <a:prstGeom prst="line">
            <a:avLst/>
          </a:prstGeom>
          <a:ln w="12700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0312" y="112734"/>
            <a:ext cx="11837096" cy="0"/>
          </a:xfrm>
          <a:prstGeom prst="line">
            <a:avLst/>
          </a:prstGeom>
          <a:ln w="12700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761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0907" y="3202058"/>
            <a:ext cx="184731" cy="923330"/>
          </a:xfrm>
          <a:prstGeom prst="rect">
            <a:avLst/>
          </a:prstGeom>
          <a:noFill/>
        </p:spPr>
        <p:txBody>
          <a:bodyPr wrap="none" rtlCol="0">
            <a:spAutoFit/>
          </a:bodyPr>
          <a:lstStyle/>
          <a:p>
            <a:pPr algn="ctr"/>
            <a:endParaRPr lang="en-US" b="1" dirty="0" smtClean="0">
              <a:solidFill>
                <a:srgbClr val="FF0000"/>
              </a:solidFill>
            </a:endParaRPr>
          </a:p>
          <a:p>
            <a:pPr algn="ctr"/>
            <a:endParaRPr lang="en-US" b="1" dirty="0">
              <a:solidFill>
                <a:srgbClr val="FF0000"/>
              </a:solidFill>
            </a:endParaRPr>
          </a:p>
          <a:p>
            <a:pPr algn="ctr"/>
            <a:endParaRPr lang="en-US" b="1" dirty="0">
              <a:solidFill>
                <a:srgbClr val="FF0000"/>
              </a:solidFill>
            </a:endParaRPr>
          </a:p>
        </p:txBody>
      </p:sp>
      <p:sp>
        <p:nvSpPr>
          <p:cNvPr id="3" name="TextBox 2"/>
          <p:cNvSpPr txBox="1"/>
          <p:nvPr/>
        </p:nvSpPr>
        <p:spPr>
          <a:xfrm>
            <a:off x="512539" y="2140229"/>
            <a:ext cx="11441465" cy="3046988"/>
          </a:xfrm>
          <a:prstGeom prst="rect">
            <a:avLst/>
          </a:prstGeom>
          <a:noFill/>
        </p:spPr>
        <p:txBody>
          <a:bodyPr wrap="none" rtlCol="0">
            <a:spAutoFit/>
          </a:bodyPr>
          <a:lstStyle/>
          <a:p>
            <a:r>
              <a:rPr lang="en-US" dirty="0" smtClean="0">
                <a:solidFill>
                  <a:schemeClr val="bg1"/>
                </a:solidFill>
              </a:rPr>
              <a:t>In </a:t>
            </a:r>
            <a:r>
              <a:rPr lang="en-US" dirty="0">
                <a:solidFill>
                  <a:schemeClr val="bg1"/>
                </a:solidFill>
              </a:rPr>
              <a:t>parallel to official statements by most of schools of architecture, professors and students organizations in the </a:t>
            </a:r>
            <a:r>
              <a:rPr lang="en-US" dirty="0" smtClean="0">
                <a:solidFill>
                  <a:schemeClr val="bg1"/>
                </a:solidFill>
              </a:rPr>
              <a:t>country </a:t>
            </a:r>
          </a:p>
          <a:p>
            <a:r>
              <a:rPr lang="en-US" dirty="0" smtClean="0">
                <a:solidFill>
                  <a:schemeClr val="bg1"/>
                </a:solidFill>
              </a:rPr>
              <a:t>during pandemic,</a:t>
            </a:r>
            <a:r>
              <a:rPr lang="en-US" dirty="0">
                <a:solidFill>
                  <a:schemeClr val="bg1"/>
                </a:solidFill>
              </a:rPr>
              <a:t> </a:t>
            </a:r>
            <a:r>
              <a:rPr lang="en-US" dirty="0" smtClean="0">
                <a:solidFill>
                  <a:schemeClr val="bg1"/>
                </a:solidFill>
              </a:rPr>
              <a:t>following </a:t>
            </a:r>
            <a:r>
              <a:rPr lang="en-US" dirty="0">
                <a:solidFill>
                  <a:schemeClr val="bg1"/>
                </a:solidFill>
              </a:rPr>
              <a:t>statements by </a:t>
            </a:r>
            <a:r>
              <a:rPr lang="en-US" dirty="0">
                <a:solidFill>
                  <a:srgbClr val="FF0000"/>
                </a:solidFill>
              </a:rPr>
              <a:t>Association of Collegiate Schools of Architecture </a:t>
            </a:r>
            <a:r>
              <a:rPr lang="en-US" dirty="0">
                <a:solidFill>
                  <a:schemeClr val="bg1"/>
                </a:solidFill>
              </a:rPr>
              <a:t>(ACSA, 1912-present) has </a:t>
            </a:r>
            <a:endParaRPr lang="en-US" dirty="0" smtClean="0">
              <a:solidFill>
                <a:schemeClr val="bg1"/>
              </a:solidFill>
            </a:endParaRPr>
          </a:p>
          <a:p>
            <a:r>
              <a:rPr lang="en-US" dirty="0" smtClean="0">
                <a:solidFill>
                  <a:schemeClr val="bg1"/>
                </a:solidFill>
              </a:rPr>
              <a:t>clearly </a:t>
            </a:r>
            <a:r>
              <a:rPr lang="en-US" dirty="0">
                <a:solidFill>
                  <a:schemeClr val="bg1"/>
                </a:solidFill>
              </a:rPr>
              <a:t>expressed </a:t>
            </a:r>
            <a:r>
              <a:rPr lang="en-US" dirty="0" smtClean="0">
                <a:solidFill>
                  <a:schemeClr val="bg1"/>
                </a:solidFill>
              </a:rPr>
              <a:t>the </a:t>
            </a:r>
            <a:r>
              <a:rPr lang="en-US" dirty="0">
                <a:solidFill>
                  <a:schemeClr val="bg1"/>
                </a:solidFill>
              </a:rPr>
              <a:t>current problem in architecture </a:t>
            </a:r>
            <a:r>
              <a:rPr lang="en-US" dirty="0" smtClean="0">
                <a:solidFill>
                  <a:schemeClr val="bg1"/>
                </a:solidFill>
              </a:rPr>
              <a:t>education on </a:t>
            </a:r>
            <a:r>
              <a:rPr lang="en-US" dirty="0">
                <a:solidFill>
                  <a:srgbClr val="FF0000"/>
                </a:solidFill>
              </a:rPr>
              <a:t>June 3</a:t>
            </a:r>
            <a:r>
              <a:rPr lang="en-US" baseline="30000" dirty="0">
                <a:solidFill>
                  <a:srgbClr val="FF0000"/>
                </a:solidFill>
              </a:rPr>
              <a:t>rd</a:t>
            </a:r>
            <a:r>
              <a:rPr lang="en-US" dirty="0">
                <a:solidFill>
                  <a:srgbClr val="FF0000"/>
                </a:solidFill>
              </a:rPr>
              <a:t>, 2020</a:t>
            </a:r>
            <a:r>
              <a:rPr lang="en-US" dirty="0" smtClean="0">
                <a:solidFill>
                  <a:srgbClr val="FF0000"/>
                </a:solidFill>
              </a:rPr>
              <a:t>:</a:t>
            </a:r>
          </a:p>
          <a:p>
            <a:endParaRPr lang="en-US" dirty="0">
              <a:solidFill>
                <a:schemeClr val="bg1"/>
              </a:solidFill>
            </a:endParaRPr>
          </a:p>
          <a:p>
            <a:r>
              <a:rPr lang="en-US" dirty="0">
                <a:solidFill>
                  <a:schemeClr val="bg1"/>
                </a:solidFill>
              </a:rPr>
              <a:t> </a:t>
            </a:r>
          </a:p>
          <a:p>
            <a:r>
              <a:rPr lang="en-US" dirty="0">
                <a:solidFill>
                  <a:schemeClr val="bg1"/>
                </a:solidFill>
              </a:rPr>
              <a:t> “….From our growing understanding of </a:t>
            </a:r>
            <a:r>
              <a:rPr lang="en-US" dirty="0">
                <a:solidFill>
                  <a:srgbClr val="FF0000"/>
                </a:solidFill>
              </a:rPr>
              <a:t>overt and covert forms of racism and white </a:t>
            </a:r>
            <a:r>
              <a:rPr lang="en-US" dirty="0" smtClean="0">
                <a:solidFill>
                  <a:srgbClr val="FF0000"/>
                </a:solidFill>
              </a:rPr>
              <a:t>privilege</a:t>
            </a:r>
            <a:r>
              <a:rPr lang="en-US" dirty="0" smtClean="0">
                <a:solidFill>
                  <a:schemeClr val="bg1"/>
                </a:solidFill>
              </a:rPr>
              <a:t>,  </a:t>
            </a:r>
            <a:r>
              <a:rPr lang="en-US" dirty="0">
                <a:solidFill>
                  <a:schemeClr val="bg1"/>
                </a:solidFill>
              </a:rPr>
              <a:t>we acknowledge </a:t>
            </a:r>
            <a:endParaRPr lang="en-US" dirty="0" smtClean="0">
              <a:solidFill>
                <a:schemeClr val="bg1"/>
              </a:solidFill>
            </a:endParaRPr>
          </a:p>
          <a:p>
            <a:r>
              <a:rPr lang="en-US" dirty="0" smtClean="0">
                <a:solidFill>
                  <a:srgbClr val="FF0000"/>
                </a:solidFill>
              </a:rPr>
              <a:t>the </a:t>
            </a:r>
            <a:r>
              <a:rPr lang="en-US" dirty="0">
                <a:solidFill>
                  <a:srgbClr val="FF0000"/>
                </a:solidFill>
              </a:rPr>
              <a:t>need </a:t>
            </a:r>
            <a:r>
              <a:rPr lang="en-US" dirty="0">
                <a:solidFill>
                  <a:schemeClr val="bg1"/>
                </a:solidFill>
              </a:rPr>
              <a:t>for a comprehensive review of policies, programs, and procedural norms in ACSA and </a:t>
            </a:r>
            <a:r>
              <a:rPr lang="en-US" dirty="0" smtClean="0">
                <a:solidFill>
                  <a:schemeClr val="bg1"/>
                </a:solidFill>
              </a:rPr>
              <a:t>our </a:t>
            </a:r>
            <a:r>
              <a:rPr lang="en-US" dirty="0">
                <a:solidFill>
                  <a:schemeClr val="bg1"/>
                </a:solidFill>
              </a:rPr>
              <a:t>member institutions </a:t>
            </a:r>
            <a:endParaRPr lang="en-US" dirty="0" smtClean="0">
              <a:solidFill>
                <a:schemeClr val="bg1"/>
              </a:solidFill>
            </a:endParaRPr>
          </a:p>
          <a:p>
            <a:r>
              <a:rPr lang="en-US" dirty="0" smtClean="0">
                <a:solidFill>
                  <a:srgbClr val="FF0000"/>
                </a:solidFill>
              </a:rPr>
              <a:t>to </a:t>
            </a:r>
            <a:r>
              <a:rPr lang="en-US" dirty="0">
                <a:solidFill>
                  <a:srgbClr val="FF0000"/>
                </a:solidFill>
              </a:rPr>
              <a:t>eradicate long-standing inequities</a:t>
            </a:r>
            <a:r>
              <a:rPr lang="en-US" dirty="0">
                <a:solidFill>
                  <a:schemeClr val="bg1"/>
                </a:solidFill>
              </a:rPr>
              <a:t>….”</a:t>
            </a:r>
          </a:p>
          <a:p>
            <a:r>
              <a:rPr lang="en-US" dirty="0">
                <a:solidFill>
                  <a:schemeClr val="bg1"/>
                </a:solidFill>
              </a:rPr>
              <a:t> </a:t>
            </a:r>
          </a:p>
          <a:p>
            <a:r>
              <a:rPr lang="en-US" dirty="0">
                <a:solidFill>
                  <a:schemeClr val="bg1"/>
                </a:solidFill>
              </a:rPr>
              <a:t>ACSA Releases Statement Addressing Racial Injustice</a:t>
            </a:r>
          </a:p>
          <a:p>
            <a:r>
              <a:rPr lang="en-US" sz="1200" dirty="0">
                <a:solidFill>
                  <a:schemeClr val="bg1"/>
                </a:solidFill>
                <a:hlinkClick r:id="rId2"/>
              </a:rPr>
              <a:t>https://</a:t>
            </a:r>
            <a:r>
              <a:rPr lang="en-US" sz="1200" dirty="0" smtClean="0">
                <a:solidFill>
                  <a:schemeClr val="bg1"/>
                </a:solidFill>
                <a:hlinkClick r:id="rId2"/>
              </a:rPr>
              <a:t>www.acsa-arch.org/2020/06/03/acsa-statement-addressing-racial-injustice/</a:t>
            </a:r>
            <a:r>
              <a:rPr lang="en-US" sz="1200" dirty="0" smtClean="0">
                <a:solidFill>
                  <a:schemeClr val="bg1"/>
                </a:solidFill>
              </a:rPr>
              <a:t>, </a:t>
            </a:r>
            <a:r>
              <a:rPr lang="en-US" sz="1200" dirty="0">
                <a:solidFill>
                  <a:schemeClr val="bg1"/>
                </a:solidFill>
              </a:rPr>
              <a:t>l</a:t>
            </a:r>
            <a:r>
              <a:rPr lang="en-US" sz="1200" dirty="0" smtClean="0">
                <a:solidFill>
                  <a:schemeClr val="bg1"/>
                </a:solidFill>
              </a:rPr>
              <a:t>ast accessed on 7.28.2020.</a:t>
            </a:r>
            <a:endParaRPr lang="en-US" sz="1200" dirty="0">
              <a:solidFill>
                <a:schemeClr val="bg1"/>
              </a:solidFill>
            </a:endParaRPr>
          </a:p>
        </p:txBody>
      </p:sp>
    </p:spTree>
    <p:extLst>
      <p:ext uri="{BB962C8B-B14F-4D97-AF65-F5344CB8AC3E}">
        <p14:creationId xmlns:p14="http://schemas.microsoft.com/office/powerpoint/2010/main" val="3869352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0907" y="3202058"/>
            <a:ext cx="184731" cy="923330"/>
          </a:xfrm>
          <a:prstGeom prst="rect">
            <a:avLst/>
          </a:prstGeom>
          <a:noFill/>
        </p:spPr>
        <p:txBody>
          <a:bodyPr wrap="none" rtlCol="0">
            <a:spAutoFit/>
          </a:bodyPr>
          <a:lstStyle/>
          <a:p>
            <a:pPr algn="ctr"/>
            <a:endParaRPr lang="en-US" b="1" dirty="0" smtClean="0">
              <a:solidFill>
                <a:srgbClr val="FF0000"/>
              </a:solidFill>
            </a:endParaRPr>
          </a:p>
          <a:p>
            <a:pPr algn="ctr"/>
            <a:endParaRPr lang="en-US" b="1" dirty="0">
              <a:solidFill>
                <a:srgbClr val="FF0000"/>
              </a:solidFill>
            </a:endParaRPr>
          </a:p>
          <a:p>
            <a:pPr algn="ct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64" y="576677"/>
            <a:ext cx="5666338" cy="5666338"/>
          </a:xfrm>
          <a:prstGeom prst="rect">
            <a:avLst/>
          </a:prstGeom>
        </p:spPr>
      </p:pic>
      <p:sp>
        <p:nvSpPr>
          <p:cNvPr id="6" name="TextBox 5"/>
          <p:cNvSpPr txBox="1"/>
          <p:nvPr/>
        </p:nvSpPr>
        <p:spPr>
          <a:xfrm>
            <a:off x="1039381" y="6237616"/>
            <a:ext cx="5101525" cy="461665"/>
          </a:xfrm>
          <a:prstGeom prst="rect">
            <a:avLst/>
          </a:prstGeom>
          <a:noFill/>
        </p:spPr>
        <p:txBody>
          <a:bodyPr wrap="none" rtlCol="0">
            <a:spAutoFit/>
          </a:bodyPr>
          <a:lstStyle/>
          <a:p>
            <a:r>
              <a:rPr lang="en-US" sz="1200" dirty="0" smtClean="0">
                <a:solidFill>
                  <a:schemeClr val="bg1"/>
                </a:solidFill>
              </a:rPr>
              <a:t>Reference: NCARB, National </a:t>
            </a:r>
            <a:r>
              <a:rPr lang="en-US" sz="1200" dirty="0">
                <a:solidFill>
                  <a:schemeClr val="bg1"/>
                </a:solidFill>
              </a:rPr>
              <a:t>Council of Architectural Registration </a:t>
            </a:r>
            <a:r>
              <a:rPr lang="en-US" sz="1200" dirty="0" smtClean="0">
                <a:solidFill>
                  <a:schemeClr val="bg1"/>
                </a:solidFill>
              </a:rPr>
              <a:t>Boards, 2020:</a:t>
            </a:r>
          </a:p>
          <a:p>
            <a:r>
              <a:rPr lang="en-US" sz="1200" dirty="0">
                <a:hlinkClick r:id="rId3"/>
              </a:rPr>
              <a:t>https://</a:t>
            </a:r>
            <a:r>
              <a:rPr lang="en-US" sz="1200" dirty="0" smtClean="0">
                <a:hlinkClick r:id="rId3"/>
              </a:rPr>
              <a:t>www.ncarb.org/nbtn2020/demographics</a:t>
            </a:r>
            <a:r>
              <a:rPr lang="en-US" sz="1200" dirty="0" smtClean="0">
                <a:solidFill>
                  <a:schemeClr val="bg1"/>
                </a:solidFill>
              </a:rPr>
              <a:t>, last accessed on 7.28.2020.</a:t>
            </a:r>
            <a:endParaRPr lang="en-US" sz="1200" dirty="0">
              <a:solidFill>
                <a:schemeClr val="bg1"/>
              </a:solidFill>
            </a:endParaRPr>
          </a:p>
        </p:txBody>
      </p:sp>
      <p:sp>
        <p:nvSpPr>
          <p:cNvPr id="9" name="Right Arrow 8"/>
          <p:cNvSpPr/>
          <p:nvPr/>
        </p:nvSpPr>
        <p:spPr>
          <a:xfrm>
            <a:off x="619309" y="3028262"/>
            <a:ext cx="97155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ight Arrow 9"/>
          <p:cNvSpPr/>
          <p:nvPr/>
        </p:nvSpPr>
        <p:spPr>
          <a:xfrm>
            <a:off x="441489" y="2636071"/>
            <a:ext cx="97155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2" name="Straight Connector 11"/>
          <p:cNvCxnSpPr/>
          <p:nvPr/>
        </p:nvCxnSpPr>
        <p:spPr>
          <a:xfrm>
            <a:off x="1833746" y="3316358"/>
            <a:ext cx="1756398"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413039" y="2864671"/>
            <a:ext cx="2248669" cy="821"/>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55967" y="1304830"/>
            <a:ext cx="1756398"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55967" y="1550171"/>
            <a:ext cx="1756398"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Left Arrow 19"/>
          <p:cNvSpPr/>
          <p:nvPr/>
        </p:nvSpPr>
        <p:spPr>
          <a:xfrm>
            <a:off x="6196575" y="1708035"/>
            <a:ext cx="1040130" cy="2400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6334239" y="1948065"/>
            <a:ext cx="1040130" cy="24003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08949" y="61139"/>
            <a:ext cx="1140056" cy="523220"/>
          </a:xfrm>
          <a:prstGeom prst="rect">
            <a:avLst/>
          </a:prstGeom>
          <a:noFill/>
        </p:spPr>
        <p:txBody>
          <a:bodyPr wrap="none" rtlCol="0">
            <a:spAutoFit/>
          </a:bodyPr>
          <a:lstStyle/>
          <a:p>
            <a:r>
              <a:rPr lang="en-US" sz="2800" b="1" dirty="0" smtClean="0">
                <a:solidFill>
                  <a:schemeClr val="bg1"/>
                </a:solidFill>
              </a:rPr>
              <a:t>(2020)</a:t>
            </a:r>
            <a:endParaRPr lang="en-US" sz="2800" b="1" dirty="0">
              <a:solidFill>
                <a:schemeClr val="bg1"/>
              </a:solidFill>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606" y="2483798"/>
            <a:ext cx="5149807" cy="3283180"/>
          </a:xfrm>
          <a:prstGeom prst="rect">
            <a:avLst/>
          </a:prstGeom>
        </p:spPr>
      </p:pic>
      <p:sp>
        <p:nvSpPr>
          <p:cNvPr id="25" name="TextBox 24"/>
          <p:cNvSpPr txBox="1"/>
          <p:nvPr/>
        </p:nvSpPr>
        <p:spPr>
          <a:xfrm>
            <a:off x="7641704" y="5739515"/>
            <a:ext cx="4319709" cy="646331"/>
          </a:xfrm>
          <a:prstGeom prst="rect">
            <a:avLst/>
          </a:prstGeom>
          <a:noFill/>
        </p:spPr>
        <p:txBody>
          <a:bodyPr wrap="none" rtlCol="0">
            <a:spAutoFit/>
          </a:bodyPr>
          <a:lstStyle/>
          <a:p>
            <a:r>
              <a:rPr lang="en-US" sz="1200" dirty="0">
                <a:solidFill>
                  <a:schemeClr val="bg1"/>
                </a:solidFill>
                <a:hlinkClick r:id="rId5"/>
              </a:rPr>
              <a:t>https://www.acsa-arch.org/resources/data-resources/acsa-atlas/</a:t>
            </a:r>
            <a:r>
              <a:rPr lang="en-US" sz="1200" dirty="0">
                <a:solidFill>
                  <a:schemeClr val="bg1"/>
                </a:solidFill>
              </a:rPr>
              <a:t>, </a:t>
            </a:r>
            <a:endParaRPr lang="en-US" sz="1200" dirty="0" smtClean="0">
              <a:solidFill>
                <a:schemeClr val="bg1"/>
              </a:solidFill>
            </a:endParaRPr>
          </a:p>
          <a:p>
            <a:r>
              <a:rPr lang="en-US" sz="1200" dirty="0" smtClean="0">
                <a:solidFill>
                  <a:schemeClr val="bg1"/>
                </a:solidFill>
              </a:rPr>
              <a:t>last </a:t>
            </a:r>
            <a:r>
              <a:rPr lang="en-US" sz="1200" dirty="0">
                <a:solidFill>
                  <a:schemeClr val="bg1"/>
                </a:solidFill>
              </a:rPr>
              <a:t>accessed on </a:t>
            </a:r>
            <a:r>
              <a:rPr lang="en-US" sz="1200" dirty="0" smtClean="0">
                <a:solidFill>
                  <a:schemeClr val="bg1"/>
                </a:solidFill>
              </a:rPr>
              <a:t>7.30.2020</a:t>
            </a:r>
            <a:r>
              <a:rPr lang="en-US" sz="1200" dirty="0">
                <a:solidFill>
                  <a:schemeClr val="bg1"/>
                </a:solidFill>
              </a:rPr>
              <a:t>. </a:t>
            </a:r>
          </a:p>
          <a:p>
            <a:endParaRPr lang="en-US" sz="1200" dirty="0"/>
          </a:p>
        </p:txBody>
      </p:sp>
      <p:sp>
        <p:nvSpPr>
          <p:cNvPr id="30" name="Right Arrow 29"/>
          <p:cNvSpPr/>
          <p:nvPr/>
        </p:nvSpPr>
        <p:spPr>
          <a:xfrm>
            <a:off x="7528142" y="2940871"/>
            <a:ext cx="78914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8317282" y="3316358"/>
            <a:ext cx="33193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317281" y="3104032"/>
            <a:ext cx="331939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41859" y="2864671"/>
            <a:ext cx="476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33746" y="3104032"/>
            <a:ext cx="1756398"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05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0907" y="3202058"/>
            <a:ext cx="184731" cy="923330"/>
          </a:xfrm>
          <a:prstGeom prst="rect">
            <a:avLst/>
          </a:prstGeom>
          <a:noFill/>
        </p:spPr>
        <p:txBody>
          <a:bodyPr wrap="none" rtlCol="0">
            <a:spAutoFit/>
          </a:bodyPr>
          <a:lstStyle/>
          <a:p>
            <a:pPr algn="ctr"/>
            <a:endParaRPr lang="en-US" b="1" dirty="0" smtClean="0">
              <a:solidFill>
                <a:srgbClr val="FF0000"/>
              </a:solidFill>
            </a:endParaRPr>
          </a:p>
          <a:p>
            <a:pPr algn="ctr"/>
            <a:endParaRPr lang="en-US" b="1" dirty="0">
              <a:solidFill>
                <a:srgbClr val="FF0000"/>
              </a:solidFill>
            </a:endParaRPr>
          </a:p>
          <a:p>
            <a:pPr algn="ctr"/>
            <a:endParaRPr lang="en-US" b="1" dirty="0">
              <a:solidFill>
                <a:srgbClr val="FF0000"/>
              </a:solidFill>
            </a:endParaRPr>
          </a:p>
        </p:txBody>
      </p:sp>
      <p:sp>
        <p:nvSpPr>
          <p:cNvPr id="3" name="TextBox 2"/>
          <p:cNvSpPr txBox="1"/>
          <p:nvPr/>
        </p:nvSpPr>
        <p:spPr>
          <a:xfrm>
            <a:off x="562617" y="1567865"/>
            <a:ext cx="11341310" cy="3877985"/>
          </a:xfrm>
          <a:prstGeom prst="rect">
            <a:avLst/>
          </a:prstGeom>
          <a:noFill/>
        </p:spPr>
        <p:txBody>
          <a:bodyPr wrap="none" rtlCol="0">
            <a:spAutoFit/>
          </a:bodyPr>
          <a:lstStyle/>
          <a:p>
            <a:pPr eaLnBrk="0" hangingPunct="0"/>
            <a:r>
              <a:rPr lang="en-US" dirty="0">
                <a:solidFill>
                  <a:schemeClr val="bg1"/>
                </a:solidFill>
              </a:rPr>
              <a:t>Marry </a:t>
            </a:r>
            <a:r>
              <a:rPr lang="en-US" dirty="0" smtClean="0">
                <a:solidFill>
                  <a:schemeClr val="bg1"/>
                </a:solidFill>
              </a:rPr>
              <a:t>McLeod</a:t>
            </a:r>
          </a:p>
          <a:p>
            <a:pPr eaLnBrk="0" hangingPunct="0"/>
            <a:r>
              <a:rPr lang="en-US" dirty="0">
                <a:solidFill>
                  <a:schemeClr val="bg1"/>
                </a:solidFill>
              </a:rPr>
              <a:t>Columbia University, Graduate School of Architecture, Planning and Preservation</a:t>
            </a:r>
          </a:p>
          <a:p>
            <a:pPr eaLnBrk="0" hangingPunct="0"/>
            <a:r>
              <a:rPr lang="en-US" dirty="0">
                <a:solidFill>
                  <a:schemeClr val="bg1"/>
                </a:solidFill>
              </a:rPr>
              <a:t>Harvard Design Magazine, </a:t>
            </a:r>
            <a:r>
              <a:rPr lang="en-US" dirty="0" smtClean="0">
                <a:solidFill>
                  <a:schemeClr val="bg1"/>
                </a:solidFill>
              </a:rPr>
              <a:t>2004:</a:t>
            </a:r>
            <a:endParaRPr lang="en-US" dirty="0">
              <a:solidFill>
                <a:schemeClr val="bg1"/>
              </a:solidFill>
            </a:endParaRPr>
          </a:p>
          <a:p>
            <a:pPr eaLnBrk="0" hangingPunct="0"/>
            <a:endParaRPr lang="en-US" dirty="0" smtClean="0">
              <a:solidFill>
                <a:schemeClr val="bg1"/>
              </a:solidFill>
            </a:endParaRPr>
          </a:p>
          <a:p>
            <a:pPr eaLnBrk="0" hangingPunct="0"/>
            <a:endParaRPr lang="en-US" dirty="0">
              <a:solidFill>
                <a:schemeClr val="bg1"/>
              </a:solidFill>
            </a:endParaRPr>
          </a:p>
          <a:p>
            <a:pPr eaLnBrk="0" hangingPunct="0"/>
            <a:r>
              <a:rPr lang="en-US" dirty="0" smtClean="0">
                <a:solidFill>
                  <a:schemeClr val="bg1"/>
                </a:solidFill>
              </a:rPr>
              <a:t>	“…</a:t>
            </a:r>
            <a:r>
              <a:rPr lang="en-US" dirty="0">
                <a:solidFill>
                  <a:schemeClr val="bg1"/>
                </a:solidFill>
              </a:rPr>
              <a:t>In the United States today </a:t>
            </a:r>
            <a:r>
              <a:rPr lang="en-US" b="1" dirty="0">
                <a:solidFill>
                  <a:srgbClr val="FF0000"/>
                </a:solidFill>
              </a:rPr>
              <a:t>feminist architecture history</a:t>
            </a:r>
            <a:r>
              <a:rPr lang="en-US" dirty="0">
                <a:solidFill>
                  <a:srgbClr val="FF0000"/>
                </a:solidFill>
              </a:rPr>
              <a:t> - </a:t>
            </a:r>
            <a:r>
              <a:rPr lang="en-US" dirty="0">
                <a:solidFill>
                  <a:schemeClr val="bg1"/>
                </a:solidFill>
              </a:rPr>
              <a:t>like feminism in general- </a:t>
            </a:r>
            <a:r>
              <a:rPr lang="en-US" b="1" dirty="0">
                <a:solidFill>
                  <a:srgbClr val="FF0000"/>
                </a:solidFill>
              </a:rPr>
              <a:t>has nearly </a:t>
            </a:r>
            <a:r>
              <a:rPr lang="en-US" b="1" dirty="0" smtClean="0">
                <a:solidFill>
                  <a:srgbClr val="FF0000"/>
                </a:solidFill>
              </a:rPr>
              <a:t>disappeared.</a:t>
            </a:r>
            <a:endParaRPr lang="en-US" dirty="0" smtClean="0">
              <a:solidFill>
                <a:srgbClr val="FF0000"/>
              </a:solidFill>
            </a:endParaRPr>
          </a:p>
          <a:p>
            <a:pPr eaLnBrk="0" hangingPunct="0"/>
            <a:r>
              <a:rPr lang="en-US" dirty="0" smtClean="0">
                <a:solidFill>
                  <a:srgbClr val="FF0000"/>
                </a:solidFill>
              </a:rPr>
              <a:t>	Few </a:t>
            </a:r>
            <a:r>
              <a:rPr lang="en-US" dirty="0">
                <a:solidFill>
                  <a:srgbClr val="FF0000"/>
                </a:solidFill>
              </a:rPr>
              <a:t>schools </a:t>
            </a:r>
            <a:r>
              <a:rPr lang="en-US" dirty="0">
                <a:solidFill>
                  <a:schemeClr val="bg1"/>
                </a:solidFill>
              </a:rPr>
              <a:t>continue to offer classes on “gender and architecture</a:t>
            </a:r>
            <a:r>
              <a:rPr lang="en-US" dirty="0" smtClean="0">
                <a:solidFill>
                  <a:schemeClr val="bg1"/>
                </a:solidFill>
              </a:rPr>
              <a:t>…” </a:t>
            </a:r>
            <a:r>
              <a:rPr lang="en-US" sz="1200" dirty="0" smtClean="0">
                <a:solidFill>
                  <a:schemeClr val="bg1"/>
                </a:solidFill>
              </a:rPr>
              <a:t>(1)</a:t>
            </a:r>
            <a:endParaRPr lang="en-US" sz="1200" dirty="0">
              <a:solidFill>
                <a:schemeClr val="bg1"/>
              </a:solidFill>
            </a:endParaRPr>
          </a:p>
          <a:p>
            <a:pPr eaLnBrk="0" hangingPunct="0"/>
            <a:r>
              <a:rPr lang="en-US" dirty="0">
                <a:solidFill>
                  <a:schemeClr val="bg1"/>
                </a:solidFill>
              </a:rPr>
              <a:t> </a:t>
            </a:r>
            <a:endParaRPr lang="en-US" dirty="0" smtClean="0">
              <a:solidFill>
                <a:schemeClr val="bg1"/>
              </a:solidFill>
            </a:endParaRPr>
          </a:p>
          <a:p>
            <a:pPr eaLnBrk="0" hangingPunct="0"/>
            <a:endParaRPr lang="en-US" dirty="0">
              <a:solidFill>
                <a:schemeClr val="bg1"/>
              </a:solidFill>
            </a:endParaRPr>
          </a:p>
          <a:p>
            <a:pPr eaLnBrk="0" hangingPunct="0"/>
            <a:endParaRPr lang="en-US" dirty="0">
              <a:solidFill>
                <a:schemeClr val="bg1"/>
              </a:solidFill>
            </a:endParaRPr>
          </a:p>
          <a:p>
            <a:pPr fontAlgn="base"/>
            <a:r>
              <a:rPr lang="en-US" sz="1200" dirty="0" smtClean="0">
                <a:solidFill>
                  <a:schemeClr val="bg1"/>
                </a:solidFill>
              </a:rPr>
              <a:t>	(1) McLeod</a:t>
            </a:r>
            <a:r>
              <a:rPr lang="en-US" sz="1200" dirty="0">
                <a:solidFill>
                  <a:schemeClr val="bg1"/>
                </a:solidFill>
              </a:rPr>
              <a:t>, M., 2004, </a:t>
            </a:r>
            <a:r>
              <a:rPr lang="en-US" sz="1200" dirty="0" err="1">
                <a:solidFill>
                  <a:schemeClr val="bg1"/>
                </a:solidFill>
              </a:rPr>
              <a:t>Perriand</a:t>
            </a:r>
            <a:r>
              <a:rPr lang="en-US" sz="1200" dirty="0">
                <a:solidFill>
                  <a:schemeClr val="bg1"/>
                </a:solidFill>
              </a:rPr>
              <a:t>: Reflections on Feminism and Modern Architecture, in Harvard Design Magazine, </a:t>
            </a:r>
            <a:endParaRPr lang="en-US" sz="1200" dirty="0" smtClean="0">
              <a:solidFill>
                <a:schemeClr val="bg1"/>
              </a:solidFill>
            </a:endParaRPr>
          </a:p>
          <a:p>
            <a:pPr fontAlgn="base"/>
            <a:r>
              <a:rPr lang="en-US" sz="1200" dirty="0" smtClean="0">
                <a:solidFill>
                  <a:schemeClr val="bg1"/>
                </a:solidFill>
              </a:rPr>
              <a:t>	No</a:t>
            </a:r>
            <a:r>
              <a:rPr lang="en-US" sz="1200" dirty="0">
                <a:solidFill>
                  <a:schemeClr val="bg1"/>
                </a:solidFill>
              </a:rPr>
              <a:t>. 20 / Stocktaking 2004: Nine Questions about the Present and Future of Design, </a:t>
            </a:r>
            <a:endParaRPr lang="en-US" sz="1200" dirty="0" smtClean="0">
              <a:solidFill>
                <a:schemeClr val="bg1"/>
              </a:solidFill>
            </a:endParaRPr>
          </a:p>
          <a:p>
            <a:pPr fontAlgn="base"/>
            <a:r>
              <a:rPr lang="en-US" sz="1200" dirty="0">
                <a:solidFill>
                  <a:schemeClr val="bg1"/>
                </a:solidFill>
              </a:rPr>
              <a:t>	</a:t>
            </a:r>
            <a:r>
              <a:rPr lang="en-US" sz="1200" dirty="0">
                <a:solidFill>
                  <a:schemeClr val="bg1"/>
                </a:solidFill>
                <a:hlinkClick r:id="rId2"/>
              </a:rPr>
              <a:t>http://www.harvarddesignmagazine.org/issues/20/perriand-reflections-on-feminism-and-modern-architecture</a:t>
            </a:r>
            <a:r>
              <a:rPr lang="en-US" sz="1200" dirty="0">
                <a:solidFill>
                  <a:schemeClr val="bg1"/>
                </a:solidFill>
              </a:rPr>
              <a:t>, </a:t>
            </a:r>
            <a:endParaRPr lang="en-US" sz="1200" dirty="0" smtClean="0">
              <a:solidFill>
                <a:schemeClr val="bg1"/>
              </a:solidFill>
            </a:endParaRPr>
          </a:p>
          <a:p>
            <a:pPr fontAlgn="base"/>
            <a:r>
              <a:rPr lang="en-US" sz="1200" dirty="0" smtClean="0">
                <a:solidFill>
                  <a:schemeClr val="bg1"/>
                </a:solidFill>
              </a:rPr>
              <a:t>	last </a:t>
            </a:r>
            <a:r>
              <a:rPr lang="en-US" sz="1200" dirty="0">
                <a:solidFill>
                  <a:schemeClr val="bg1"/>
                </a:solidFill>
              </a:rPr>
              <a:t>accessed on 7.28.2020.</a:t>
            </a:r>
            <a:endParaRPr lang="en-US" sz="1200" i="1"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40629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0907" y="3202058"/>
            <a:ext cx="184731" cy="923330"/>
          </a:xfrm>
          <a:prstGeom prst="rect">
            <a:avLst/>
          </a:prstGeom>
          <a:noFill/>
        </p:spPr>
        <p:txBody>
          <a:bodyPr wrap="none" rtlCol="0">
            <a:spAutoFit/>
          </a:bodyPr>
          <a:lstStyle/>
          <a:p>
            <a:pPr algn="ctr"/>
            <a:endParaRPr lang="en-US" b="1" dirty="0" smtClean="0">
              <a:solidFill>
                <a:srgbClr val="FF0000"/>
              </a:solidFill>
            </a:endParaRPr>
          </a:p>
          <a:p>
            <a:pPr algn="ctr"/>
            <a:endParaRPr lang="en-US" b="1" dirty="0">
              <a:solidFill>
                <a:srgbClr val="FF0000"/>
              </a:solidFill>
            </a:endParaRPr>
          </a:p>
          <a:p>
            <a:pPr algn="ctr"/>
            <a:endParaRPr lang="en-US" b="1" dirty="0">
              <a:solidFill>
                <a:srgbClr val="FF0000"/>
              </a:solidFill>
            </a:endParaRPr>
          </a:p>
        </p:txBody>
      </p:sp>
      <p:sp>
        <p:nvSpPr>
          <p:cNvPr id="3" name="TextBox 2"/>
          <p:cNvSpPr txBox="1"/>
          <p:nvPr/>
        </p:nvSpPr>
        <p:spPr>
          <a:xfrm>
            <a:off x="847150" y="1456800"/>
            <a:ext cx="10587514" cy="4154984"/>
          </a:xfrm>
          <a:prstGeom prst="rect">
            <a:avLst/>
          </a:prstGeom>
          <a:noFill/>
        </p:spPr>
        <p:txBody>
          <a:bodyPr wrap="none" rtlCol="0">
            <a:spAutoFit/>
          </a:bodyPr>
          <a:lstStyle/>
          <a:p>
            <a:r>
              <a:rPr lang="en-US" dirty="0">
                <a:solidFill>
                  <a:schemeClr val="bg1"/>
                </a:solidFill>
              </a:rPr>
              <a:t>Kenneth Frampton</a:t>
            </a:r>
          </a:p>
          <a:p>
            <a:r>
              <a:rPr lang="en-US" dirty="0">
                <a:solidFill>
                  <a:schemeClr val="bg1"/>
                </a:solidFill>
              </a:rPr>
              <a:t>Ware Professor of Architecture at Columbia University</a:t>
            </a:r>
          </a:p>
          <a:p>
            <a:r>
              <a:rPr lang="en-US" dirty="0">
                <a:solidFill>
                  <a:schemeClr val="bg1"/>
                </a:solidFill>
              </a:rPr>
              <a:t>Graduate School of Architecture, Planning and Preservation (GSAPP)</a:t>
            </a:r>
          </a:p>
          <a:p>
            <a:r>
              <a:rPr lang="en-US" dirty="0">
                <a:solidFill>
                  <a:schemeClr val="bg1"/>
                </a:solidFill>
              </a:rPr>
              <a:t>His lecture at the Harvard University-Graduate School of Design, 2016</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	“…</a:t>
            </a:r>
            <a:r>
              <a:rPr lang="en-US" dirty="0">
                <a:solidFill>
                  <a:schemeClr val="bg1"/>
                </a:solidFill>
              </a:rPr>
              <a:t>in trying to </a:t>
            </a:r>
            <a:r>
              <a:rPr lang="en-US" dirty="0">
                <a:solidFill>
                  <a:srgbClr val="FF0000"/>
                </a:solidFill>
              </a:rPr>
              <a:t>expand</a:t>
            </a:r>
            <a:r>
              <a:rPr lang="en-US" dirty="0">
                <a:solidFill>
                  <a:schemeClr val="bg1"/>
                </a:solidFill>
              </a:rPr>
              <a:t> </a:t>
            </a:r>
            <a:r>
              <a:rPr lang="en-US" dirty="0">
                <a:solidFill>
                  <a:srgbClr val="FF0000"/>
                </a:solidFill>
              </a:rPr>
              <a:t>modern architectural critical history, the big issue is, what </a:t>
            </a:r>
            <a:r>
              <a:rPr lang="en-US" dirty="0" smtClean="0">
                <a:solidFill>
                  <a:srgbClr val="FF0000"/>
                </a:solidFill>
              </a:rPr>
              <a:t>you </a:t>
            </a:r>
            <a:r>
              <a:rPr lang="en-US" dirty="0">
                <a:solidFill>
                  <a:srgbClr val="FF0000"/>
                </a:solidFill>
              </a:rPr>
              <a:t>include, </a:t>
            </a:r>
            <a:endParaRPr lang="en-US" dirty="0" smtClean="0">
              <a:solidFill>
                <a:srgbClr val="FF0000"/>
              </a:solidFill>
            </a:endParaRPr>
          </a:p>
          <a:p>
            <a:r>
              <a:rPr lang="en-US" dirty="0" smtClean="0">
                <a:solidFill>
                  <a:srgbClr val="FF0000"/>
                </a:solidFill>
              </a:rPr>
              <a:t>	and </a:t>
            </a:r>
            <a:r>
              <a:rPr lang="en-US" dirty="0">
                <a:solidFill>
                  <a:srgbClr val="FF0000"/>
                </a:solidFill>
              </a:rPr>
              <a:t>what </a:t>
            </a:r>
            <a:r>
              <a:rPr lang="en-US" dirty="0" smtClean="0">
                <a:solidFill>
                  <a:srgbClr val="FF0000"/>
                </a:solidFill>
              </a:rPr>
              <a:t>you </a:t>
            </a:r>
            <a:r>
              <a:rPr lang="en-US" dirty="0">
                <a:solidFill>
                  <a:srgbClr val="FF0000"/>
                </a:solidFill>
              </a:rPr>
              <a:t>exclude, </a:t>
            </a:r>
            <a:r>
              <a:rPr lang="en-US" dirty="0">
                <a:solidFill>
                  <a:schemeClr val="bg1"/>
                </a:solidFill>
              </a:rPr>
              <a:t>what is the criteria for judgment…” </a:t>
            </a:r>
            <a:r>
              <a:rPr lang="en-US" sz="1000" dirty="0" smtClean="0">
                <a:solidFill>
                  <a:schemeClr val="bg1"/>
                </a:solidFill>
              </a:rPr>
              <a:t>(1)</a:t>
            </a:r>
            <a:endParaRPr lang="en-US" sz="1000" baseline="30000" dirty="0">
              <a:solidFill>
                <a:schemeClr val="bg1"/>
              </a:solidFill>
            </a:endParaRPr>
          </a:p>
          <a:p>
            <a:endParaRPr lang="en-US" b="1" baseline="30000" dirty="0" smtClean="0">
              <a:solidFill>
                <a:schemeClr val="bg1"/>
              </a:solidFill>
            </a:endParaRPr>
          </a:p>
          <a:p>
            <a:endParaRPr lang="en-US" b="1" baseline="30000" dirty="0">
              <a:solidFill>
                <a:schemeClr val="bg1"/>
              </a:solidFill>
            </a:endParaRPr>
          </a:p>
          <a:p>
            <a:endParaRPr lang="en-US" b="1" dirty="0" smtClean="0">
              <a:solidFill>
                <a:schemeClr val="bg1"/>
              </a:solidFill>
            </a:endParaRPr>
          </a:p>
          <a:p>
            <a:endParaRPr lang="en-US" dirty="0">
              <a:solidFill>
                <a:schemeClr val="bg1"/>
              </a:solidFill>
            </a:endParaRPr>
          </a:p>
          <a:p>
            <a:r>
              <a:rPr lang="en-US" sz="1200" dirty="0" smtClean="0">
                <a:solidFill>
                  <a:schemeClr val="bg1"/>
                </a:solidFill>
              </a:rPr>
              <a:t>	(1) Kenneth </a:t>
            </a:r>
            <a:r>
              <a:rPr lang="en-US" sz="1200" dirty="0">
                <a:solidFill>
                  <a:schemeClr val="bg1"/>
                </a:solidFill>
              </a:rPr>
              <a:t>Frampton conversation at the Harvard University, GSD, </a:t>
            </a:r>
            <a:r>
              <a:rPr lang="en-US" sz="1200" dirty="0" err="1">
                <a:solidFill>
                  <a:schemeClr val="bg1"/>
                </a:solidFill>
              </a:rPr>
              <a:t>ChinaGSD</a:t>
            </a:r>
            <a:r>
              <a:rPr lang="en-US" sz="1200" dirty="0">
                <a:solidFill>
                  <a:schemeClr val="bg1"/>
                </a:solidFill>
              </a:rPr>
              <a:t> Distinguished Lecture: </a:t>
            </a:r>
            <a:endParaRPr lang="en-US" sz="1200" dirty="0" smtClean="0">
              <a:solidFill>
                <a:schemeClr val="bg1"/>
              </a:solidFill>
            </a:endParaRPr>
          </a:p>
          <a:p>
            <a:r>
              <a:rPr lang="en-US" sz="1200" dirty="0" smtClean="0">
                <a:solidFill>
                  <a:schemeClr val="bg1"/>
                </a:solidFill>
              </a:rPr>
              <a:t>	Professor </a:t>
            </a:r>
            <a:r>
              <a:rPr lang="en-US" sz="1200" dirty="0">
                <a:solidFill>
                  <a:schemeClr val="bg1"/>
                </a:solidFill>
              </a:rPr>
              <a:t>Kenneth Frampton, “Chinese Architecture”, </a:t>
            </a:r>
            <a:r>
              <a:rPr lang="en-US" sz="1200" u="sng" dirty="0">
                <a:solidFill>
                  <a:schemeClr val="bg1"/>
                </a:solidFill>
                <a:hlinkClick r:id="rId2"/>
              </a:rPr>
              <a:t>https://www.youtube.com/watch?v=8asbjkin-W0&amp;t=3756s</a:t>
            </a:r>
            <a:r>
              <a:rPr lang="en-US" sz="1200" dirty="0">
                <a:solidFill>
                  <a:schemeClr val="bg1"/>
                </a:solidFill>
              </a:rPr>
              <a:t>, (1:01:06), </a:t>
            </a:r>
            <a:r>
              <a:rPr lang="en-US" sz="1200" dirty="0" smtClean="0">
                <a:solidFill>
                  <a:schemeClr val="bg1"/>
                </a:solidFill>
              </a:rPr>
              <a:t>last accessed on 7.30.2020.</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23543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905" y="778838"/>
            <a:ext cx="7626069" cy="4582520"/>
          </a:xfrm>
          <a:prstGeom prst="rect">
            <a:avLst/>
          </a:prstGeom>
        </p:spPr>
      </p:pic>
      <p:sp>
        <p:nvSpPr>
          <p:cNvPr id="5" name="TextBox 4"/>
          <p:cNvSpPr txBox="1"/>
          <p:nvPr/>
        </p:nvSpPr>
        <p:spPr>
          <a:xfrm>
            <a:off x="2547258" y="6233836"/>
            <a:ext cx="6988628" cy="246221"/>
          </a:xfrm>
          <a:prstGeom prst="rect">
            <a:avLst/>
          </a:prstGeom>
          <a:noFill/>
        </p:spPr>
        <p:txBody>
          <a:bodyPr wrap="square" rtlCol="0">
            <a:spAutoFit/>
          </a:bodyPr>
          <a:lstStyle/>
          <a:p>
            <a:r>
              <a:rPr lang="en-US" sz="1000" dirty="0" smtClean="0">
                <a:solidFill>
                  <a:schemeClr val="bg1"/>
                </a:solidFill>
                <a:hlinkClick r:id="rId3"/>
              </a:rPr>
              <a:t>https</a:t>
            </a:r>
            <a:r>
              <a:rPr lang="en-US" sz="1000" dirty="0">
                <a:solidFill>
                  <a:schemeClr val="bg1"/>
                </a:solidFill>
                <a:hlinkClick r:id="rId3"/>
              </a:rPr>
              <a:t>://</a:t>
            </a:r>
            <a:r>
              <a:rPr lang="en-US" sz="1000" dirty="0" smtClean="0">
                <a:solidFill>
                  <a:schemeClr val="bg1"/>
                </a:solidFill>
                <a:hlinkClick r:id="rId3"/>
              </a:rPr>
              <a:t>www.architecturalrecord.com/articles/13611-top-architecture-schools-of-2019</a:t>
            </a:r>
            <a:r>
              <a:rPr lang="en-US" sz="1000" dirty="0" smtClean="0">
                <a:solidFill>
                  <a:schemeClr val="bg1"/>
                </a:solidFill>
              </a:rPr>
              <a:t>, accessed on 12.18.2018</a:t>
            </a:r>
            <a:endParaRPr lang="en-US" sz="1000" dirty="0">
              <a:solidFill>
                <a:schemeClr val="bg1"/>
              </a:solidFill>
            </a:endParaRPr>
          </a:p>
        </p:txBody>
      </p:sp>
      <p:sp>
        <p:nvSpPr>
          <p:cNvPr id="6" name="TextBox 5"/>
          <p:cNvSpPr txBox="1"/>
          <p:nvPr/>
        </p:nvSpPr>
        <p:spPr>
          <a:xfrm>
            <a:off x="1293676" y="6492240"/>
            <a:ext cx="8733481" cy="246221"/>
          </a:xfrm>
          <a:prstGeom prst="rect">
            <a:avLst/>
          </a:prstGeom>
          <a:noFill/>
        </p:spPr>
        <p:txBody>
          <a:bodyPr wrap="none" rtlCol="0">
            <a:spAutoFit/>
          </a:bodyPr>
          <a:lstStyle/>
          <a:p>
            <a:r>
              <a:rPr lang="en-US" sz="1000" dirty="0" smtClean="0">
                <a:solidFill>
                  <a:schemeClr val="bg1"/>
                </a:solidFill>
              </a:rPr>
              <a:t>“</a:t>
            </a:r>
            <a:r>
              <a:rPr lang="en-US" sz="1000" dirty="0" err="1" smtClean="0">
                <a:solidFill>
                  <a:schemeClr val="bg1"/>
                </a:solidFill>
              </a:rPr>
              <a:t>DesignIntelligence</a:t>
            </a:r>
            <a:r>
              <a:rPr lang="en-US" sz="1000" dirty="0" smtClean="0">
                <a:solidFill>
                  <a:schemeClr val="bg1"/>
                </a:solidFill>
              </a:rPr>
              <a:t> </a:t>
            </a:r>
            <a:r>
              <a:rPr lang="en-US" sz="1000" dirty="0">
                <a:solidFill>
                  <a:schemeClr val="bg1"/>
                </a:solidFill>
              </a:rPr>
              <a:t>(DI) is an independent company that is dedicated to the business success of organizations in architecture, engineering, construction and design</a:t>
            </a:r>
            <a:r>
              <a:rPr lang="en-US" sz="1000" dirty="0" smtClean="0">
                <a:solidFill>
                  <a:schemeClr val="bg1"/>
                </a:solidFill>
              </a:rPr>
              <a:t>.”</a:t>
            </a:r>
            <a:endParaRPr lang="en-US" sz="1000" dirty="0">
              <a:solidFill>
                <a:schemeClr val="bg1"/>
              </a:solidFill>
            </a:endParaRPr>
          </a:p>
        </p:txBody>
      </p:sp>
      <p:sp>
        <p:nvSpPr>
          <p:cNvPr id="7" name="TextBox 6"/>
          <p:cNvSpPr txBox="1"/>
          <p:nvPr/>
        </p:nvSpPr>
        <p:spPr>
          <a:xfrm>
            <a:off x="4283128" y="315932"/>
            <a:ext cx="2095189" cy="369332"/>
          </a:xfrm>
          <a:prstGeom prst="rect">
            <a:avLst/>
          </a:prstGeom>
          <a:noFill/>
        </p:spPr>
        <p:txBody>
          <a:bodyPr wrap="none" rtlCol="0">
            <a:spAutoFit/>
          </a:bodyPr>
          <a:lstStyle/>
          <a:p>
            <a:r>
              <a:rPr lang="en-US" b="1" dirty="0" smtClean="0">
                <a:solidFill>
                  <a:srgbClr val="FF0000"/>
                </a:solidFill>
              </a:rPr>
              <a:t>2. Research Method</a:t>
            </a:r>
            <a:endParaRPr lang="en-US" b="1" dirty="0">
              <a:solidFill>
                <a:srgbClr val="FF0000"/>
              </a:solidFill>
            </a:endParaRPr>
          </a:p>
        </p:txBody>
      </p:sp>
      <p:sp>
        <p:nvSpPr>
          <p:cNvPr id="2" name="Right Arrow 1"/>
          <p:cNvSpPr/>
          <p:nvPr/>
        </p:nvSpPr>
        <p:spPr>
          <a:xfrm>
            <a:off x="132886" y="1877893"/>
            <a:ext cx="972766" cy="1945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46112" y="4089404"/>
            <a:ext cx="972766" cy="1945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96849" y="1754550"/>
            <a:ext cx="2417521" cy="369332"/>
          </a:xfrm>
          <a:prstGeom prst="rect">
            <a:avLst/>
          </a:prstGeom>
          <a:noFill/>
        </p:spPr>
        <p:txBody>
          <a:bodyPr wrap="none" rtlCol="0">
            <a:spAutoFit/>
          </a:bodyPr>
          <a:lstStyle/>
          <a:p>
            <a:r>
              <a:rPr lang="en-US" b="1" dirty="0" smtClean="0">
                <a:solidFill>
                  <a:srgbClr val="FF0000"/>
                </a:solidFill>
              </a:rPr>
              <a:t>Not participated (2019)</a:t>
            </a:r>
            <a:endParaRPr lang="en-US" b="1" dirty="0">
              <a:solidFill>
                <a:srgbClr val="FF0000"/>
              </a:solidFill>
            </a:endParaRPr>
          </a:p>
        </p:txBody>
      </p:sp>
      <p:sp>
        <p:nvSpPr>
          <p:cNvPr id="9" name="TextBox 8"/>
          <p:cNvSpPr txBox="1"/>
          <p:nvPr/>
        </p:nvSpPr>
        <p:spPr>
          <a:xfrm>
            <a:off x="4770772" y="4002015"/>
            <a:ext cx="3961213" cy="369332"/>
          </a:xfrm>
          <a:prstGeom prst="rect">
            <a:avLst/>
          </a:prstGeom>
          <a:noFill/>
        </p:spPr>
        <p:txBody>
          <a:bodyPr wrap="none" rtlCol="0">
            <a:spAutoFit/>
          </a:bodyPr>
          <a:lstStyle/>
          <a:p>
            <a:r>
              <a:rPr lang="en-US" b="1" dirty="0" smtClean="0">
                <a:solidFill>
                  <a:srgbClr val="FF0000"/>
                </a:solidFill>
              </a:rPr>
              <a:t>Not participated (2020, pandemic time)</a:t>
            </a:r>
            <a:endParaRPr lang="en-US" b="1" dirty="0">
              <a:solidFill>
                <a:srgbClr val="FF0000"/>
              </a:solidFill>
            </a:endParaRPr>
          </a:p>
        </p:txBody>
      </p:sp>
      <p:sp>
        <p:nvSpPr>
          <p:cNvPr id="10" name="Right Arrow 9"/>
          <p:cNvSpPr/>
          <p:nvPr/>
        </p:nvSpPr>
        <p:spPr>
          <a:xfrm>
            <a:off x="218924" y="2617873"/>
            <a:ext cx="899954" cy="18612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1" name="TextBox 10"/>
          <p:cNvSpPr txBox="1"/>
          <p:nvPr/>
        </p:nvSpPr>
        <p:spPr>
          <a:xfrm>
            <a:off x="4098397" y="2936690"/>
            <a:ext cx="184731" cy="369332"/>
          </a:xfrm>
          <a:prstGeom prst="rect">
            <a:avLst/>
          </a:prstGeom>
          <a:noFill/>
        </p:spPr>
        <p:txBody>
          <a:bodyPr wrap="none" rtlCol="0">
            <a:spAutoFit/>
          </a:bodyPr>
          <a:lstStyle/>
          <a:p>
            <a:endParaRPr lang="en-US" b="1" dirty="0">
              <a:solidFill>
                <a:srgbClr val="FF0000"/>
              </a:solidFill>
            </a:endParaRPr>
          </a:p>
        </p:txBody>
      </p:sp>
      <p:sp>
        <p:nvSpPr>
          <p:cNvPr id="12" name="TextBox 11"/>
          <p:cNvSpPr txBox="1"/>
          <p:nvPr/>
        </p:nvSpPr>
        <p:spPr>
          <a:xfrm>
            <a:off x="8842997" y="2555467"/>
            <a:ext cx="3220775" cy="1938992"/>
          </a:xfrm>
          <a:prstGeom prst="rect">
            <a:avLst/>
          </a:prstGeom>
          <a:noFill/>
        </p:spPr>
        <p:txBody>
          <a:bodyPr wrap="square" rtlCol="0">
            <a:spAutoFit/>
          </a:bodyPr>
          <a:lstStyle/>
          <a:p>
            <a:pPr algn="just"/>
            <a:r>
              <a:rPr lang="en-US" sz="1200" dirty="0" smtClean="0">
                <a:solidFill>
                  <a:schemeClr val="bg1"/>
                </a:solidFill>
              </a:rPr>
              <a:t>According to the written response by Julia</a:t>
            </a:r>
            <a:r>
              <a:rPr lang="en-US" sz="1200" dirty="0">
                <a:solidFill>
                  <a:schemeClr val="bg1"/>
                </a:solidFill>
              </a:rPr>
              <a:t> </a:t>
            </a:r>
            <a:r>
              <a:rPr lang="en-US" sz="1200" dirty="0" smtClean="0">
                <a:solidFill>
                  <a:schemeClr val="bg1"/>
                </a:solidFill>
              </a:rPr>
              <a:t>Gardner,</a:t>
            </a:r>
            <a:r>
              <a:rPr lang="en-US" sz="1200" dirty="0">
                <a:solidFill>
                  <a:schemeClr val="bg1"/>
                </a:solidFill>
              </a:rPr>
              <a:t> </a:t>
            </a:r>
            <a:r>
              <a:rPr lang="en-US" sz="1200" dirty="0" smtClean="0">
                <a:solidFill>
                  <a:schemeClr val="bg1"/>
                </a:solidFill>
              </a:rPr>
              <a:t>Head </a:t>
            </a:r>
            <a:r>
              <a:rPr lang="en-US" sz="1200" dirty="0">
                <a:solidFill>
                  <a:schemeClr val="bg1"/>
                </a:solidFill>
              </a:rPr>
              <a:t>of Research Services &amp; Assistant </a:t>
            </a:r>
            <a:r>
              <a:rPr lang="en-US" sz="1200" dirty="0" smtClean="0">
                <a:solidFill>
                  <a:schemeClr val="bg1"/>
                </a:solidFill>
              </a:rPr>
              <a:t>Curator, Division </a:t>
            </a:r>
            <a:r>
              <a:rPr lang="en-US" sz="1200" dirty="0">
                <a:solidFill>
                  <a:schemeClr val="bg1"/>
                </a:solidFill>
              </a:rPr>
              <a:t>of Rare and Manuscript </a:t>
            </a:r>
            <a:r>
              <a:rPr lang="en-US" sz="1200" dirty="0" smtClean="0">
                <a:solidFill>
                  <a:schemeClr val="bg1"/>
                </a:solidFill>
              </a:rPr>
              <a:t>Collections, Cornell </a:t>
            </a:r>
            <a:r>
              <a:rPr lang="en-US" sz="1200" dirty="0">
                <a:solidFill>
                  <a:schemeClr val="bg1"/>
                </a:solidFill>
              </a:rPr>
              <a:t>University </a:t>
            </a:r>
            <a:r>
              <a:rPr lang="en-US" sz="1200" dirty="0" smtClean="0">
                <a:solidFill>
                  <a:schemeClr val="bg1"/>
                </a:solidFill>
              </a:rPr>
              <a:t>Library on February 5</a:t>
            </a:r>
            <a:r>
              <a:rPr lang="en-US" sz="1200" baseline="30000" dirty="0" smtClean="0">
                <a:solidFill>
                  <a:schemeClr val="bg1"/>
                </a:solidFill>
              </a:rPr>
              <a:t>th</a:t>
            </a:r>
            <a:r>
              <a:rPr lang="en-US" sz="1200" dirty="0" smtClean="0">
                <a:solidFill>
                  <a:schemeClr val="bg1"/>
                </a:solidFill>
              </a:rPr>
              <a:t>, 2019, </a:t>
            </a:r>
          </a:p>
          <a:p>
            <a:pPr algn="just"/>
            <a:endParaRPr lang="en-US" sz="1200" dirty="0">
              <a:solidFill>
                <a:schemeClr val="bg1"/>
              </a:solidFill>
            </a:endParaRPr>
          </a:p>
          <a:p>
            <a:pPr algn="just"/>
            <a:r>
              <a:rPr lang="en-US" sz="1200" b="1" dirty="0" smtClean="0">
                <a:solidFill>
                  <a:srgbClr val="FFC000"/>
                </a:solidFill>
              </a:rPr>
              <a:t>“…They </a:t>
            </a:r>
            <a:r>
              <a:rPr lang="en-US" sz="1200" b="1" dirty="0">
                <a:solidFill>
                  <a:srgbClr val="FFC000"/>
                </a:solidFill>
              </a:rPr>
              <a:t>do not have an archivist or curator specifically attached to architectural and visual </a:t>
            </a:r>
            <a:r>
              <a:rPr lang="en-US" sz="1200" b="1" dirty="0" smtClean="0">
                <a:solidFill>
                  <a:srgbClr val="FFC000"/>
                </a:solidFill>
              </a:rPr>
              <a:t>documents…”</a:t>
            </a:r>
            <a:endParaRPr lang="en-US" sz="1200" dirty="0">
              <a:solidFill>
                <a:srgbClr val="FFC000"/>
              </a:solidFill>
            </a:endParaRPr>
          </a:p>
          <a:p>
            <a:pPr algn="just"/>
            <a:endParaRPr lang="en-US" sz="1200" dirty="0">
              <a:solidFill>
                <a:srgbClr val="FFC000"/>
              </a:solidFill>
            </a:endParaRPr>
          </a:p>
        </p:txBody>
      </p:sp>
      <p:sp>
        <p:nvSpPr>
          <p:cNvPr id="13" name="Right Arrow 12"/>
          <p:cNvSpPr/>
          <p:nvPr/>
        </p:nvSpPr>
        <p:spPr>
          <a:xfrm>
            <a:off x="5842979" y="2617873"/>
            <a:ext cx="3013781" cy="13720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15" name="Straight Connector 14"/>
          <p:cNvCxnSpPr/>
          <p:nvPr/>
        </p:nvCxnSpPr>
        <p:spPr>
          <a:xfrm>
            <a:off x="2213329" y="1328420"/>
            <a:ext cx="5189220" cy="0"/>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32617" y="2480552"/>
            <a:ext cx="2461700" cy="369332"/>
          </a:xfrm>
          <a:prstGeom prst="rect">
            <a:avLst/>
          </a:prstGeom>
          <a:noFill/>
        </p:spPr>
        <p:txBody>
          <a:bodyPr wrap="none" rtlCol="0">
            <a:spAutoFit/>
          </a:bodyPr>
          <a:lstStyle/>
          <a:p>
            <a:r>
              <a:rPr lang="en-US" b="1" dirty="0" smtClean="0">
                <a:solidFill>
                  <a:srgbClr val="C00000"/>
                </a:solidFill>
              </a:rPr>
              <a:t>(No archivist or curator)</a:t>
            </a:r>
            <a:endParaRPr lang="en-US" b="1" dirty="0">
              <a:solidFill>
                <a:srgbClr val="C00000"/>
              </a:solidFill>
            </a:endParaRPr>
          </a:p>
        </p:txBody>
      </p:sp>
      <p:sp>
        <p:nvSpPr>
          <p:cNvPr id="14" name="TextBox 13"/>
          <p:cNvSpPr txBox="1"/>
          <p:nvPr/>
        </p:nvSpPr>
        <p:spPr>
          <a:xfrm>
            <a:off x="1189068" y="5502229"/>
            <a:ext cx="7431906" cy="369332"/>
          </a:xfrm>
          <a:prstGeom prst="rect">
            <a:avLst/>
          </a:prstGeom>
          <a:noFill/>
        </p:spPr>
        <p:txBody>
          <a:bodyPr wrap="none" rtlCol="0">
            <a:spAutoFit/>
          </a:bodyPr>
          <a:lstStyle/>
          <a:p>
            <a:r>
              <a:rPr lang="en-US" dirty="0" smtClean="0">
                <a:solidFill>
                  <a:schemeClr val="bg1"/>
                </a:solidFill>
              </a:rPr>
              <a:t>11. </a:t>
            </a:r>
            <a:r>
              <a:rPr lang="en-US" dirty="0" smtClean="0">
                <a:solidFill>
                  <a:schemeClr val="bg1"/>
                </a:solidFill>
              </a:rPr>
              <a:t>Director, </a:t>
            </a:r>
            <a:r>
              <a:rPr lang="en-US" dirty="0" smtClean="0">
                <a:solidFill>
                  <a:schemeClr val="bg1"/>
                </a:solidFill>
              </a:rPr>
              <a:t>the American Institute of Architects (AIA), Archives and Records.</a:t>
            </a:r>
            <a:endParaRPr lang="en-US" dirty="0">
              <a:solidFill>
                <a:schemeClr val="bg1"/>
              </a:solidFill>
            </a:endParaRPr>
          </a:p>
        </p:txBody>
      </p:sp>
      <p:sp>
        <p:nvSpPr>
          <p:cNvPr id="17" name="TextBox 16"/>
          <p:cNvSpPr txBox="1"/>
          <p:nvPr/>
        </p:nvSpPr>
        <p:spPr>
          <a:xfrm>
            <a:off x="7046361" y="915130"/>
            <a:ext cx="356188" cy="276999"/>
          </a:xfrm>
          <a:prstGeom prst="rect">
            <a:avLst/>
          </a:prstGeom>
          <a:noFill/>
        </p:spPr>
        <p:txBody>
          <a:bodyPr wrap="none" rtlCol="0">
            <a:spAutoFit/>
          </a:bodyPr>
          <a:lstStyle/>
          <a:p>
            <a:r>
              <a:rPr lang="en-US" sz="1200" b="1" dirty="0" smtClean="0">
                <a:solidFill>
                  <a:srgbClr val="FF0000"/>
                </a:solidFill>
              </a:rPr>
              <a:t>(1)</a:t>
            </a:r>
            <a:endParaRPr lang="en-US" sz="1200" b="1" dirty="0">
              <a:solidFill>
                <a:srgbClr val="FF0000"/>
              </a:solidFill>
            </a:endParaRPr>
          </a:p>
        </p:txBody>
      </p:sp>
      <p:sp>
        <p:nvSpPr>
          <p:cNvPr id="18" name="TextBox 17"/>
          <p:cNvSpPr txBox="1"/>
          <p:nvPr/>
        </p:nvSpPr>
        <p:spPr>
          <a:xfrm>
            <a:off x="2309794" y="6184463"/>
            <a:ext cx="320922" cy="307777"/>
          </a:xfrm>
          <a:prstGeom prst="rect">
            <a:avLst/>
          </a:prstGeom>
          <a:noFill/>
        </p:spPr>
        <p:txBody>
          <a:bodyPr wrap="none" rtlCol="0">
            <a:spAutoFit/>
          </a:bodyPr>
          <a:lstStyle/>
          <a:p>
            <a:r>
              <a:rPr lang="en-US" sz="1400" dirty="0" smtClean="0">
                <a:solidFill>
                  <a:srgbClr val="FF0000"/>
                </a:solidFill>
              </a:rPr>
              <a:t>1.</a:t>
            </a:r>
            <a:endParaRPr lang="en-US" sz="1400" dirty="0">
              <a:solidFill>
                <a:srgbClr val="FF0000"/>
              </a:solidFill>
            </a:endParaRPr>
          </a:p>
        </p:txBody>
      </p:sp>
    </p:spTree>
    <p:extLst>
      <p:ext uri="{BB962C8B-B14F-4D97-AF65-F5344CB8AC3E}">
        <p14:creationId xmlns:p14="http://schemas.microsoft.com/office/powerpoint/2010/main" val="4136511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0907" y="3202058"/>
            <a:ext cx="184731" cy="923330"/>
          </a:xfrm>
          <a:prstGeom prst="rect">
            <a:avLst/>
          </a:prstGeom>
          <a:noFill/>
        </p:spPr>
        <p:txBody>
          <a:bodyPr wrap="none" rtlCol="0">
            <a:spAutoFit/>
          </a:bodyPr>
          <a:lstStyle/>
          <a:p>
            <a:pPr algn="ctr"/>
            <a:endParaRPr lang="en-US" b="1" dirty="0" smtClean="0">
              <a:solidFill>
                <a:srgbClr val="FF0000"/>
              </a:solidFill>
            </a:endParaRPr>
          </a:p>
          <a:p>
            <a:pPr algn="ctr"/>
            <a:endParaRPr lang="en-US" b="1" dirty="0">
              <a:solidFill>
                <a:srgbClr val="FF0000"/>
              </a:solidFill>
            </a:endParaRPr>
          </a:p>
          <a:p>
            <a:pPr algn="ct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279" y="179250"/>
            <a:ext cx="1772509" cy="1845494"/>
          </a:xfrm>
          <a:prstGeom prst="rect">
            <a:avLst/>
          </a:prstGeom>
        </p:spPr>
      </p:pic>
      <p:sp>
        <p:nvSpPr>
          <p:cNvPr id="3" name="TextBox 2"/>
          <p:cNvSpPr txBox="1"/>
          <p:nvPr/>
        </p:nvSpPr>
        <p:spPr>
          <a:xfrm>
            <a:off x="710839" y="5423448"/>
            <a:ext cx="10481114" cy="1200329"/>
          </a:xfrm>
          <a:prstGeom prst="rect">
            <a:avLst/>
          </a:prstGeom>
          <a:noFill/>
        </p:spPr>
        <p:txBody>
          <a:bodyPr wrap="square" rtlCol="0">
            <a:spAutoFit/>
          </a:bodyPr>
          <a:lstStyle/>
          <a:p>
            <a:r>
              <a:rPr lang="en-US" sz="1200" dirty="0" smtClean="0">
                <a:solidFill>
                  <a:schemeClr val="bg1"/>
                </a:solidFill>
              </a:rPr>
              <a:t>1. -“Harvard </a:t>
            </a:r>
            <a:r>
              <a:rPr lang="en-US" sz="1200" dirty="0">
                <a:solidFill>
                  <a:schemeClr val="bg1"/>
                </a:solidFill>
              </a:rPr>
              <a:t>is the oldest institution of higher education in the United States, </a:t>
            </a:r>
            <a:r>
              <a:rPr lang="en-US" sz="1200" dirty="0" smtClean="0">
                <a:solidFill>
                  <a:schemeClr val="bg1"/>
                </a:solidFill>
              </a:rPr>
              <a:t>established </a:t>
            </a:r>
            <a:r>
              <a:rPr lang="en-US" sz="1200" dirty="0">
                <a:solidFill>
                  <a:schemeClr val="bg1"/>
                </a:solidFill>
              </a:rPr>
              <a:t>in </a:t>
            </a:r>
            <a:r>
              <a:rPr lang="en-US" sz="1200" dirty="0">
                <a:solidFill>
                  <a:srgbClr val="FF0000"/>
                </a:solidFill>
              </a:rPr>
              <a:t>1636</a:t>
            </a:r>
            <a:r>
              <a:rPr lang="en-US" sz="1200" dirty="0">
                <a:solidFill>
                  <a:schemeClr val="bg1"/>
                </a:solidFill>
              </a:rPr>
              <a:t> by vote of the Great and </a:t>
            </a:r>
            <a:r>
              <a:rPr lang="en-US" sz="1200" dirty="0" smtClean="0">
                <a:solidFill>
                  <a:schemeClr val="bg1"/>
                </a:solidFill>
              </a:rPr>
              <a:t>General </a:t>
            </a:r>
            <a:r>
              <a:rPr lang="en-US" sz="1200" dirty="0">
                <a:solidFill>
                  <a:schemeClr val="bg1"/>
                </a:solidFill>
              </a:rPr>
              <a:t>Court of the Massachusetts Bay </a:t>
            </a:r>
            <a:r>
              <a:rPr lang="en-US" sz="1200" dirty="0" smtClean="0">
                <a:solidFill>
                  <a:schemeClr val="bg1"/>
                </a:solidFill>
              </a:rPr>
              <a:t>Colony”, </a:t>
            </a:r>
            <a:r>
              <a:rPr lang="en-US" sz="1200" dirty="0" smtClean="0">
                <a:hlinkClick r:id="rId3"/>
              </a:rPr>
              <a:t>https</a:t>
            </a:r>
            <a:r>
              <a:rPr lang="en-US" sz="1200" dirty="0">
                <a:hlinkClick r:id="rId3"/>
              </a:rPr>
              <a:t>://</a:t>
            </a:r>
            <a:r>
              <a:rPr lang="en-US" sz="1200" dirty="0">
                <a:solidFill>
                  <a:schemeClr val="bg1"/>
                </a:solidFill>
                <a:hlinkClick r:id="rId3"/>
              </a:rPr>
              <a:t>www.harvard.edu/about-harvard/harvard-glance/history</a:t>
            </a:r>
            <a:r>
              <a:rPr lang="en-US" sz="1200" dirty="0">
                <a:solidFill>
                  <a:schemeClr val="bg1"/>
                </a:solidFill>
              </a:rPr>
              <a:t>,  </a:t>
            </a:r>
            <a:r>
              <a:rPr lang="en-US" sz="1200" dirty="0" smtClean="0">
                <a:solidFill>
                  <a:schemeClr val="bg1"/>
                </a:solidFill>
              </a:rPr>
              <a:t>last accessed on 7.28.2020.</a:t>
            </a:r>
            <a:endParaRPr lang="en-US" sz="1200" dirty="0">
              <a:solidFill>
                <a:schemeClr val="bg1"/>
              </a:solidFill>
            </a:endParaRPr>
          </a:p>
          <a:p>
            <a:endParaRPr lang="en-US" sz="1200" dirty="0" smtClean="0">
              <a:solidFill>
                <a:schemeClr val="bg1"/>
              </a:solidFill>
            </a:endParaRPr>
          </a:p>
          <a:p>
            <a:r>
              <a:rPr lang="en-US" sz="1200" dirty="0" smtClean="0">
                <a:solidFill>
                  <a:schemeClr val="bg1"/>
                </a:solidFill>
              </a:rPr>
              <a:t>2. -“…</a:t>
            </a:r>
            <a:r>
              <a:rPr lang="en-US" sz="1200" dirty="0">
                <a:solidFill>
                  <a:schemeClr val="bg1"/>
                </a:solidFill>
              </a:rPr>
              <a:t>Roots of Harvard-GSD go back to </a:t>
            </a:r>
            <a:r>
              <a:rPr lang="en-US" sz="1200" dirty="0">
                <a:solidFill>
                  <a:srgbClr val="FF0000"/>
                </a:solidFill>
              </a:rPr>
              <a:t>1874, </a:t>
            </a:r>
            <a:r>
              <a:rPr lang="en-US" sz="1200" dirty="0">
                <a:solidFill>
                  <a:schemeClr val="bg1"/>
                </a:solidFill>
              </a:rPr>
              <a:t>when Professor Charles Eliot Norton admitted architecture history into </a:t>
            </a:r>
            <a:r>
              <a:rPr lang="en-US" sz="1200" dirty="0" smtClean="0">
                <a:solidFill>
                  <a:schemeClr val="bg1"/>
                </a:solidFill>
              </a:rPr>
              <a:t>his </a:t>
            </a:r>
            <a:r>
              <a:rPr lang="en-US" sz="1200" dirty="0">
                <a:solidFill>
                  <a:schemeClr val="bg1"/>
                </a:solidFill>
              </a:rPr>
              <a:t>College fine arts courses</a:t>
            </a:r>
            <a:r>
              <a:rPr lang="en-US" sz="1200" dirty="0" smtClean="0">
                <a:solidFill>
                  <a:schemeClr val="bg1"/>
                </a:solidFill>
              </a:rPr>
              <a:t>…” (Reference: </a:t>
            </a:r>
            <a:r>
              <a:rPr lang="en-US" sz="1200" dirty="0" err="1" smtClean="0">
                <a:solidFill>
                  <a:schemeClr val="bg1"/>
                </a:solidFill>
              </a:rPr>
              <a:t>Bethell</a:t>
            </a:r>
            <a:r>
              <a:rPr lang="en-US" sz="1200" dirty="0">
                <a:solidFill>
                  <a:schemeClr val="bg1"/>
                </a:solidFill>
              </a:rPr>
              <a:t>, J., T.; Hunt, R. M., Shenton, R., 2004, Harvard A to Z, Harvard University </a:t>
            </a:r>
            <a:r>
              <a:rPr lang="en-US" sz="1200" dirty="0" smtClean="0">
                <a:solidFill>
                  <a:schemeClr val="bg1"/>
                </a:solidFill>
              </a:rPr>
              <a:t>Press</a:t>
            </a:r>
            <a:r>
              <a:rPr lang="en-US" sz="1200" dirty="0">
                <a:solidFill>
                  <a:schemeClr val="bg1"/>
                </a:solidFill>
              </a:rPr>
              <a:t>, Cambridge, MA, US, p</a:t>
            </a:r>
            <a:r>
              <a:rPr lang="en-US" sz="1200" dirty="0" smtClean="0">
                <a:solidFill>
                  <a:schemeClr val="bg1"/>
                </a:solidFill>
              </a:rPr>
              <a:t>. 175.)</a:t>
            </a:r>
          </a:p>
          <a:p>
            <a:endParaRPr lang="en-US" sz="1200" dirty="0">
              <a:solidFill>
                <a:schemeClr val="bg1"/>
              </a:solidFill>
            </a:endParaRPr>
          </a:p>
        </p:txBody>
      </p:sp>
      <p:sp>
        <p:nvSpPr>
          <p:cNvPr id="5" name="TextBox 4"/>
          <p:cNvSpPr txBox="1"/>
          <p:nvPr/>
        </p:nvSpPr>
        <p:spPr>
          <a:xfrm>
            <a:off x="2990160" y="3202058"/>
            <a:ext cx="6125673" cy="1508105"/>
          </a:xfrm>
          <a:prstGeom prst="rect">
            <a:avLst/>
          </a:prstGeom>
          <a:noFill/>
        </p:spPr>
        <p:txBody>
          <a:bodyPr wrap="square" rtlCol="0">
            <a:spAutoFit/>
          </a:bodyPr>
          <a:lstStyle/>
          <a:p>
            <a:pPr algn="ctr"/>
            <a:r>
              <a:rPr lang="en-US" sz="2800" b="1" dirty="0" smtClean="0">
                <a:solidFill>
                  <a:srgbClr val="FF0000"/>
                </a:solidFill>
              </a:rPr>
              <a:t>Harvard University </a:t>
            </a:r>
            <a:r>
              <a:rPr lang="en-US" sz="1200" b="1" dirty="0" smtClean="0">
                <a:solidFill>
                  <a:schemeClr val="bg1"/>
                </a:solidFill>
              </a:rPr>
              <a:t>(1)</a:t>
            </a:r>
          </a:p>
          <a:p>
            <a:pPr algn="ctr"/>
            <a:r>
              <a:rPr lang="en-US" sz="2800" b="1" dirty="0" smtClean="0">
                <a:solidFill>
                  <a:srgbClr val="FF0000"/>
                </a:solidFill>
              </a:rPr>
              <a:t>Graduate School of Design (GSD) </a:t>
            </a:r>
            <a:r>
              <a:rPr lang="en-US" sz="1200" b="1" dirty="0" smtClean="0">
                <a:solidFill>
                  <a:schemeClr val="bg1"/>
                </a:solidFill>
              </a:rPr>
              <a:t>(2)</a:t>
            </a:r>
          </a:p>
          <a:p>
            <a:pPr algn="ctr"/>
            <a:endParaRPr lang="en-US" b="1" dirty="0">
              <a:solidFill>
                <a:srgbClr val="FF0000"/>
              </a:solidFill>
            </a:endParaRPr>
          </a:p>
          <a:p>
            <a:pPr algn="ctr"/>
            <a:endParaRPr lang="en-US" b="1" dirty="0">
              <a:solidFill>
                <a:srgbClr val="FF0000"/>
              </a:solidFill>
            </a:endParaRPr>
          </a:p>
        </p:txBody>
      </p:sp>
    </p:spTree>
    <p:extLst>
      <p:ext uri="{BB962C8B-B14F-4D97-AF65-F5344CB8AC3E}">
        <p14:creationId xmlns:p14="http://schemas.microsoft.com/office/powerpoint/2010/main" val="2612620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25717</TotalTime>
  <Words>2603</Words>
  <Application>Microsoft Office PowerPoint</Application>
  <PresentationFormat>Widescreen</PresentationFormat>
  <Paragraphs>454</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Adobe Hebrew</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Meral Ekincioglu</dc:creator>
  <cp:lastModifiedBy>Meral Ekincioglu</cp:lastModifiedBy>
  <cp:revision>1100</cp:revision>
  <dcterms:created xsi:type="dcterms:W3CDTF">2016-01-28T23:53:27Z</dcterms:created>
  <dcterms:modified xsi:type="dcterms:W3CDTF">2020-08-03T17:19:22Z</dcterms:modified>
</cp:coreProperties>
</file>