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Merriweather" panose="020B0604020202020204" charset="0"/>
      <p:regular r:id="rId11"/>
      <p:bold r:id="rId12"/>
      <p:italic r:id="rId13"/>
      <p:boldItalic r:id="rId14"/>
    </p:embeddedFont>
    <p:embeddedFont>
      <p:font typeface="Poppins" panose="020B0604020202020204" charset="0"/>
      <p:regular r:id="rId15"/>
      <p:bold r:id="rId16"/>
      <p:italic r:id="rId17"/>
      <p:boldItalic r:id="rId18"/>
    </p:embeddedFont>
    <p:embeddedFont>
      <p:font typeface="Poppins Light"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e4e1096de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e4e1096de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d176bed3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d176bed3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PEP: They are professionals involved in continuing education, with a focus on non-academy education. Participate in design of the educational provider survey (research). Help test learning modules by finding homes for places to pilot them (Lyrasis, CoSA webinar series).</a:t>
            </a:r>
            <a:endParaRPr/>
          </a:p>
          <a:p>
            <a:pPr marL="0" lvl="0" indent="0" algn="l" rtl="0">
              <a:spcBef>
                <a:spcPts val="0"/>
              </a:spcBef>
              <a:spcAft>
                <a:spcPts val="0"/>
              </a:spcAft>
              <a:buNone/>
            </a:pPr>
            <a:endParaRPr/>
          </a:p>
          <a:p>
            <a:pPr marL="0" lvl="0" indent="0" algn="l" rtl="0">
              <a:spcBef>
                <a:spcPts val="0"/>
              </a:spcBef>
              <a:spcAft>
                <a:spcPts val="0"/>
              </a:spcAft>
              <a:buNone/>
            </a:pPr>
            <a:r>
              <a:rPr lang="en"/>
              <a:t>AB: They are instructors in higher education that teach digital curation-related courses and would like to incorporate BitCurator and other tools into their lessons. They are contributing directly to developing learning modules/elements and will be partners in creating them. They are testing them in their classrooms and providng direct feedback.</a:t>
            </a:r>
            <a:endParaRPr/>
          </a:p>
          <a:p>
            <a:pPr marL="0" lvl="0" indent="0" algn="l" rtl="0">
              <a:spcBef>
                <a:spcPts val="0"/>
              </a:spcBef>
              <a:spcAft>
                <a:spcPts val="0"/>
              </a:spcAft>
              <a:buNone/>
            </a:pPr>
            <a:endParaRPr/>
          </a:p>
          <a:p>
            <a:pPr marL="0" lvl="0" indent="0" algn="l" rtl="0">
              <a:spcBef>
                <a:spcPts val="0"/>
              </a:spcBef>
              <a:spcAft>
                <a:spcPts val="0"/>
              </a:spcAft>
              <a:buNone/>
            </a:pPr>
            <a:r>
              <a:rPr lang="en"/>
              <a:t>Project team: Coordinating the work, created initial learning modules/elements. Give trainings and webinars (hope to have further engagement from partners on this in years 2 &amp; 3).</a:t>
            </a:r>
            <a:endParaRPr/>
          </a:p>
          <a:p>
            <a:pPr marL="0" lvl="0" indent="0" algn="l" rtl="0">
              <a:spcBef>
                <a:spcPts val="0"/>
              </a:spcBef>
              <a:spcAft>
                <a:spcPts val="0"/>
              </a:spcAft>
              <a:buNone/>
            </a:pPr>
            <a:endParaRPr/>
          </a:p>
          <a:p>
            <a:pPr marL="0" lvl="0" indent="0" algn="l" rtl="0">
              <a:spcBef>
                <a:spcPts val="0"/>
              </a:spcBef>
              <a:spcAft>
                <a:spcPts val="0"/>
              </a:spcAft>
              <a:buNone/>
            </a:pPr>
            <a:r>
              <a:rPr lang="en"/>
              <a:t>Together, we are all building a community</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e4e1096de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e4e1096de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outcomes for the modules and lessons that both the faculty instructors and continuing ed instructors will adopt/use.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e4e1096de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e4e1096de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Learners = practitioners AND students. Will have an improved learning experience in the classroom and be better prepared for “real-world” digital curation experiences. Will have access to learning modules for self-directed learning.</a:t>
            </a:r>
            <a:endParaRPr/>
          </a:p>
          <a:p>
            <a:pPr marL="0" lvl="0" indent="0" algn="l" rtl="0">
              <a:spcBef>
                <a:spcPts val="0"/>
              </a:spcBef>
              <a:spcAft>
                <a:spcPts val="0"/>
              </a:spcAft>
              <a:buNone/>
            </a:pPr>
            <a:endParaRPr/>
          </a:p>
          <a:p>
            <a:pPr marL="0" lvl="0" indent="0" algn="l" rtl="0">
              <a:spcBef>
                <a:spcPts val="0"/>
              </a:spcBef>
              <a:spcAft>
                <a:spcPts val="0"/>
              </a:spcAft>
              <a:buNone/>
            </a:pPr>
            <a:r>
              <a:rPr lang="en"/>
              <a:t>Instructors = both continuing ed and higher ed. Both fields will have access to materials that will help them develop more relevant educational offerings, many of which include hands-on learning.</a:t>
            </a:r>
            <a:endParaRPr/>
          </a:p>
          <a:p>
            <a:pPr marL="0" lvl="0" indent="0" algn="l" rtl="0">
              <a:spcBef>
                <a:spcPts val="0"/>
              </a:spcBef>
              <a:spcAft>
                <a:spcPts val="0"/>
              </a:spcAft>
              <a:buNone/>
            </a:pPr>
            <a:endParaRPr/>
          </a:p>
          <a:p>
            <a:pPr marL="0" lvl="0" indent="0" algn="l" rtl="0">
              <a:spcBef>
                <a:spcPts val="0"/>
              </a:spcBef>
              <a:spcAft>
                <a:spcPts val="0"/>
              </a:spcAft>
              <a:buNone/>
            </a:pPr>
            <a:r>
              <a:rPr lang="en"/>
              <a:t>Project team - with funding, time, and the foundation of research created in the first 14 months of the project, we have the power to provide tools for SOME of the educational obstacles the community faces. (I’m sure our white paper will go into many systemic limitations that we’re already seeing). We’re accountable to these communities and responsible for ensuring quality outputs that are discoverable and accessible to all of these groups.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d176bed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d176bed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 started the project with research. We developed a survey and interviewed all advisory board members, then spent time analyzing the data and thinking about what it meant for the learning objects we’d create.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went ahead and started giving webinars on the basics of BitCurator, inviting educators and catering the information to them, then having discussions about using BitCurator in the classroom at the end of the webinars.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the Spring we developed our first learning object, a lesson on identifying and redacting PII using BitCurator. Over the next few months partner faculty members tested and provided feedback on the module.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few weeks ago, we held a full-day workshop with the advisory board members that helped further ideate and refine the direction of the learning objects. We came to the conclusion that while a couple lessons like the PII lesson might be useful, providing smaller elements that can be remixed and reused is probably going to be most beneficial for the largest group of people.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 our next big phase of work will be developing an 18-month project plan that defines the elements we’ll work toward, the deadlines and partners involved in creating them, and incorporates a heavy website component. We know that we need to iterate on our delivery methods a lot over the next year. We’ll continue to give webinars in diverse professional spaces, and we’ll have an in-person meeting or symposium in the Fall of 2020.</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final deliverable is a white paper that we’ll complete in June 2021.</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e4e1096de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e4e1096de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e4e1096d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e4e1096d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website will be the centralized place to access the learning elements when they are complete. </a:t>
            </a:r>
            <a:endParaRPr/>
          </a:p>
          <a:p>
            <a:pPr marL="0" lvl="0" indent="0" algn="l" rtl="0">
              <a:spcBef>
                <a:spcPts val="0"/>
              </a:spcBef>
              <a:spcAft>
                <a:spcPts val="0"/>
              </a:spcAft>
              <a:buNone/>
            </a:pPr>
            <a:endParaRPr/>
          </a:p>
          <a:p>
            <a:pPr marL="0" lvl="0" indent="0" algn="l" rtl="0">
              <a:spcBef>
                <a:spcPts val="0"/>
              </a:spcBef>
              <a:spcAft>
                <a:spcPts val="0"/>
              </a:spcAft>
              <a:buNone/>
            </a:pPr>
            <a:r>
              <a:rPr lang="en"/>
              <a:t>You can contact either one of us if you have questions that can’t be answered by the website. While regular news updates on the website would be ideal, so far the project scope hasn’t allowed for that kind of full information sharing. But we are always happy to provide updates over email, or to chat if you want to get involved in the project (or have a learning module to share!)</a:t>
            </a:r>
            <a:endParaRPr/>
          </a:p>
          <a:p>
            <a:pPr marL="0" lvl="0" indent="0" algn="l" rtl="0">
              <a:spcBef>
                <a:spcPts val="0"/>
              </a:spcBef>
              <a:spcAft>
                <a:spcPts val="0"/>
              </a:spcAft>
              <a:buNone/>
            </a:pPr>
            <a:endParaRPr/>
          </a:p>
          <a:p>
            <a:pPr marL="0" lvl="0" indent="0" algn="l" rtl="0">
              <a:spcBef>
                <a:spcPts val="0"/>
              </a:spcBef>
              <a:spcAft>
                <a:spcPts val="0"/>
              </a:spcAft>
              <a:buNone/>
            </a:pPr>
            <a:r>
              <a:rPr lang="en"/>
              <a:t>Communications will ramp up near the end of year two when we begin to publish what we’ve been working on. We’ll be emailing many professional association listservs and communicating through the BitCurator Consortium Twitter account.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1"/>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62" name="Google Shape;62;p12"/>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or block layout 2">
  <p:cSld name="SECTION_TITLE_AND_DESCRIPTION_1">
    <p:bg>
      <p:bgPr>
        <a:solidFill>
          <a:schemeClr val="dk1"/>
        </a:solidFill>
        <a:effectLst/>
      </p:bgPr>
    </p:bg>
    <p:spTree>
      <p:nvGrpSpPr>
        <p:cNvPr id="1" name="Shape 50"/>
        <p:cNvGrpSpPr/>
        <p:nvPr/>
      </p:nvGrpSpPr>
      <p:grpSpPr>
        <a:xfrm>
          <a:off x="0" y="0"/>
          <a:ext cx="0" cy="0"/>
          <a:chOff x="0" y="0"/>
          <a:chExt cx="0" cy="0"/>
        </a:xfrm>
      </p:grpSpPr>
      <p:sp>
        <p:nvSpPr>
          <p:cNvPr id="51" name="Google Shape;51;p10"/>
          <p:cNvSpPr/>
          <p:nvPr/>
        </p:nvSpPr>
        <p:spPr>
          <a:xfrm>
            <a:off x="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 name="Google Shape;52;p10"/>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53" name="Google Shape;53;p10"/>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54" name="Google Shape;54;p10"/>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curatoredu.web.un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bitcuratoredu.web.unc.edu/"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jess.farrell@educopi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bitcuratoredu.web.unc.edu/" TargetMode="External"/><Relationship Id="rId4" Type="http://schemas.openxmlformats.org/officeDocument/2006/relationships/hyperlink" Target="mailto:callee@ils.un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14"/>
          <p:cNvSpPr txBox="1">
            <a:spLocks noGrp="1"/>
          </p:cNvSpPr>
          <p:nvPr>
            <p:ph type="subTitle" idx="1"/>
          </p:nvPr>
        </p:nvSpPr>
        <p:spPr>
          <a:xfrm>
            <a:off x="311700" y="1415175"/>
            <a:ext cx="36192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solidFill>
                  <a:schemeClr val="accent4">
                    <a:lumMod val="50000"/>
                  </a:schemeClr>
                </a:solidFill>
              </a:rPr>
              <a:t>Supporting and Sustaining Digital Curation Education</a:t>
            </a:r>
            <a:endParaRPr b="1" i="1" dirty="0">
              <a:solidFill>
                <a:schemeClr val="accent4">
                  <a:lumMod val="50000"/>
                </a:schemeClr>
              </a:solidFill>
            </a:endParaRPr>
          </a:p>
        </p:txBody>
      </p:sp>
      <p:sp>
        <p:nvSpPr>
          <p:cNvPr id="72" name="Google Shape;72;p14"/>
          <p:cNvSpPr txBox="1"/>
          <p:nvPr/>
        </p:nvSpPr>
        <p:spPr>
          <a:xfrm>
            <a:off x="339800" y="2386400"/>
            <a:ext cx="2726100" cy="9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Roboto"/>
                <a:ea typeface="Roboto"/>
                <a:cs typeface="Roboto"/>
                <a:sym typeface="Roboto"/>
              </a:rPr>
              <a:t>Jess Farrell, Educopia Institute</a:t>
            </a:r>
            <a:endParaRPr sz="1000" dirty="0">
              <a:latin typeface="Roboto"/>
              <a:ea typeface="Roboto"/>
              <a:cs typeface="Roboto"/>
              <a:sym typeface="Roboto"/>
            </a:endParaRPr>
          </a:p>
          <a:p>
            <a:pPr marL="0" lvl="0" indent="0" algn="l" rtl="0">
              <a:spcBef>
                <a:spcPts val="0"/>
              </a:spcBef>
              <a:spcAft>
                <a:spcPts val="0"/>
              </a:spcAft>
              <a:buNone/>
            </a:pPr>
            <a:r>
              <a:rPr lang="en" sz="1000" dirty="0">
                <a:latin typeface="Roboto"/>
                <a:ea typeface="Roboto"/>
                <a:cs typeface="Roboto"/>
                <a:sym typeface="Roboto"/>
              </a:rPr>
              <a:t>Project Manager</a:t>
            </a:r>
            <a:endParaRPr sz="1000" dirty="0">
              <a:latin typeface="Roboto"/>
              <a:ea typeface="Roboto"/>
              <a:cs typeface="Roboto"/>
              <a:sym typeface="Roboto"/>
            </a:endParaRPr>
          </a:p>
          <a:p>
            <a:pPr marL="0" lvl="0" indent="0" algn="l" rtl="0">
              <a:spcBef>
                <a:spcPts val="0"/>
              </a:spcBef>
              <a:spcAft>
                <a:spcPts val="0"/>
              </a:spcAft>
              <a:buNone/>
            </a:pPr>
            <a:endParaRPr sz="1000" dirty="0">
              <a:latin typeface="Roboto"/>
              <a:ea typeface="Roboto"/>
              <a:cs typeface="Roboto"/>
              <a:sym typeface="Roboto"/>
            </a:endParaRPr>
          </a:p>
          <a:p>
            <a:pPr marL="0" lvl="0" indent="0" algn="l" rtl="0">
              <a:spcBef>
                <a:spcPts val="0"/>
              </a:spcBef>
              <a:spcAft>
                <a:spcPts val="0"/>
              </a:spcAft>
              <a:buNone/>
            </a:pPr>
            <a:r>
              <a:rPr lang="en" sz="1000">
                <a:latin typeface="Roboto"/>
                <a:ea typeface="Roboto"/>
                <a:cs typeface="Roboto"/>
                <a:sym typeface="Roboto"/>
              </a:rPr>
              <a:t>Cal </a:t>
            </a:r>
            <a:r>
              <a:rPr lang="en" sz="1000" dirty="0">
                <a:latin typeface="Roboto"/>
                <a:ea typeface="Roboto"/>
                <a:cs typeface="Roboto"/>
                <a:sym typeface="Roboto"/>
              </a:rPr>
              <a:t>Lee, UNC SILS</a:t>
            </a:r>
            <a:endParaRPr sz="1000" dirty="0">
              <a:latin typeface="Roboto"/>
              <a:ea typeface="Roboto"/>
              <a:cs typeface="Roboto"/>
              <a:sym typeface="Roboto"/>
            </a:endParaRPr>
          </a:p>
          <a:p>
            <a:pPr marL="0" lvl="0" indent="0" algn="l" rtl="0">
              <a:spcBef>
                <a:spcPts val="0"/>
              </a:spcBef>
              <a:spcAft>
                <a:spcPts val="0"/>
              </a:spcAft>
              <a:buNone/>
            </a:pPr>
            <a:r>
              <a:rPr lang="en" sz="1000" dirty="0">
                <a:latin typeface="Roboto"/>
                <a:ea typeface="Roboto"/>
                <a:cs typeface="Roboto"/>
                <a:sym typeface="Roboto"/>
              </a:rPr>
              <a:t>Principal Investigator</a:t>
            </a:r>
            <a:endParaRPr sz="1000" dirty="0">
              <a:latin typeface="Roboto"/>
              <a:ea typeface="Roboto"/>
              <a:cs typeface="Roboto"/>
              <a:sym typeface="Roboto"/>
            </a:endParaRPr>
          </a:p>
          <a:p>
            <a:pPr marL="0" lvl="0" indent="0" algn="l" rtl="0">
              <a:spcBef>
                <a:spcPts val="0"/>
              </a:spcBef>
              <a:spcAft>
                <a:spcPts val="0"/>
              </a:spcAft>
              <a:buNone/>
            </a:pPr>
            <a:endParaRPr sz="1000" dirty="0">
              <a:latin typeface="Roboto"/>
              <a:ea typeface="Roboto"/>
              <a:cs typeface="Roboto"/>
              <a:sym typeface="Roboto"/>
            </a:endParaRPr>
          </a:p>
          <a:p>
            <a:pPr marL="0" lvl="0" indent="0" algn="l" rtl="0">
              <a:spcBef>
                <a:spcPts val="0"/>
              </a:spcBef>
              <a:spcAft>
                <a:spcPts val="0"/>
              </a:spcAft>
              <a:buNone/>
            </a:pPr>
            <a:r>
              <a:rPr lang="en" sz="1000" u="sng" dirty="0">
                <a:solidFill>
                  <a:schemeClr val="hlink"/>
                </a:solidFill>
                <a:latin typeface="Roboto"/>
                <a:ea typeface="Roboto"/>
                <a:cs typeface="Roboto"/>
                <a:sym typeface="Roboto"/>
                <a:hlinkClick r:id="rId3"/>
              </a:rPr>
              <a:t>http://bitcuratoredu.web.unc.edu/</a:t>
            </a:r>
            <a:r>
              <a:rPr lang="en" sz="1000" dirty="0">
                <a:latin typeface="Roboto"/>
                <a:ea typeface="Roboto"/>
                <a:cs typeface="Roboto"/>
                <a:sym typeface="Roboto"/>
              </a:rPr>
              <a:t> </a:t>
            </a:r>
            <a:endParaRPr sz="1000" dirty="0">
              <a:latin typeface="Roboto"/>
              <a:ea typeface="Roboto"/>
              <a:cs typeface="Roboto"/>
              <a:sym typeface="Roboto"/>
            </a:endParaRPr>
          </a:p>
        </p:txBody>
      </p:sp>
      <p:pic>
        <p:nvPicPr>
          <p:cNvPr id="5" name="Picture 4">
            <a:extLst>
              <a:ext uri="{FF2B5EF4-FFF2-40B4-BE49-F238E27FC236}">
                <a16:creationId xmlns:a16="http://schemas.microsoft.com/office/drawing/2014/main" id="{A99A7A6C-E500-4F52-B4A4-AFAF972480BD}"/>
              </a:ext>
            </a:extLst>
          </p:cNvPr>
          <p:cNvPicPr>
            <a:picLocks noChangeAspect="1"/>
          </p:cNvPicPr>
          <p:nvPr/>
        </p:nvPicPr>
        <p:blipFill>
          <a:blip r:embed="rId4"/>
          <a:stretch>
            <a:fillRect/>
          </a:stretch>
        </p:blipFill>
        <p:spPr>
          <a:xfrm>
            <a:off x="7535730" y="350736"/>
            <a:ext cx="1608269" cy="1064440"/>
          </a:xfrm>
          <a:prstGeom prst="rect">
            <a:avLst/>
          </a:prstGeom>
        </p:spPr>
      </p:pic>
      <p:pic>
        <p:nvPicPr>
          <p:cNvPr id="7" name="Picture 6">
            <a:extLst>
              <a:ext uri="{FF2B5EF4-FFF2-40B4-BE49-F238E27FC236}">
                <a16:creationId xmlns:a16="http://schemas.microsoft.com/office/drawing/2014/main" id="{B2ED0A3F-6C37-47D3-AF7E-AC17CC37CD3C}"/>
              </a:ext>
            </a:extLst>
          </p:cNvPr>
          <p:cNvPicPr>
            <a:picLocks noChangeAspect="1"/>
          </p:cNvPicPr>
          <p:nvPr/>
        </p:nvPicPr>
        <p:blipFill>
          <a:blip r:embed="rId5"/>
          <a:stretch>
            <a:fillRect/>
          </a:stretch>
        </p:blipFill>
        <p:spPr>
          <a:xfrm>
            <a:off x="5746704" y="74228"/>
            <a:ext cx="3241446" cy="397077"/>
          </a:xfrm>
          <a:prstGeom prst="rect">
            <a:avLst/>
          </a:prstGeom>
        </p:spPr>
      </p:pic>
      <p:pic>
        <p:nvPicPr>
          <p:cNvPr id="9" name="Picture 8">
            <a:extLst>
              <a:ext uri="{FF2B5EF4-FFF2-40B4-BE49-F238E27FC236}">
                <a16:creationId xmlns:a16="http://schemas.microsoft.com/office/drawing/2014/main" id="{20975BA7-351A-4351-84C5-459D48476FDB}"/>
              </a:ext>
            </a:extLst>
          </p:cNvPr>
          <p:cNvPicPr>
            <a:picLocks noChangeAspect="1"/>
          </p:cNvPicPr>
          <p:nvPr/>
        </p:nvPicPr>
        <p:blipFill>
          <a:blip r:embed="rId6"/>
          <a:stretch>
            <a:fillRect/>
          </a:stretch>
        </p:blipFill>
        <p:spPr>
          <a:xfrm>
            <a:off x="311701" y="576797"/>
            <a:ext cx="3619200" cy="5072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697875" y="1189050"/>
            <a:ext cx="1997400" cy="112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a:t>
            </a:r>
            <a:endParaRPr/>
          </a:p>
          <a:p>
            <a:pPr marL="0" lvl="0" indent="0" algn="l" rtl="0">
              <a:spcBef>
                <a:spcPts val="0"/>
              </a:spcBef>
              <a:spcAft>
                <a:spcPts val="0"/>
              </a:spcAft>
              <a:buNone/>
            </a:pPr>
            <a:r>
              <a:rPr lang="en"/>
              <a:t>Questions</a:t>
            </a:r>
            <a:endParaRPr/>
          </a:p>
        </p:txBody>
      </p:sp>
      <p:sp>
        <p:nvSpPr>
          <p:cNvPr id="78" name="Google Shape;78;p15"/>
          <p:cNvSpPr txBox="1">
            <a:spLocks noGrp="1"/>
          </p:cNvSpPr>
          <p:nvPr>
            <p:ph type="body" idx="1"/>
          </p:nvPr>
        </p:nvSpPr>
        <p:spPr>
          <a:xfrm>
            <a:off x="4621500" y="1189050"/>
            <a:ext cx="4166400" cy="2765400"/>
          </a:xfrm>
          <a:prstGeom prst="rect">
            <a:avLst/>
          </a:prstGeom>
        </p:spPr>
        <p:txBody>
          <a:bodyPr spcFirstLastPara="1" wrap="square" lIns="91425" tIns="91425" rIns="91425" bIns="91425" anchor="t" anchorCtr="0">
            <a:noAutofit/>
          </a:bodyPr>
          <a:lstStyle/>
          <a:p>
            <a:pPr marL="457200" lvl="0" indent="-311150" algn="l" rtl="0">
              <a:spcBef>
                <a:spcPts val="1000"/>
              </a:spcBef>
              <a:spcAft>
                <a:spcPts val="0"/>
              </a:spcAft>
              <a:buSzPts val="1300"/>
              <a:buAutoNum type="arabicPeriod"/>
            </a:pPr>
            <a:r>
              <a:rPr lang="en"/>
              <a:t>What are the primary institutional and technological factors that influence adoption of digital forensics tools and methods in LIS classes in different educational settings?</a:t>
            </a:r>
            <a:endParaRPr/>
          </a:p>
          <a:p>
            <a:pPr marL="457200" lvl="0" indent="0" algn="l" rtl="0">
              <a:spcBef>
                <a:spcPts val="1000"/>
              </a:spcBef>
              <a:spcAft>
                <a:spcPts val="0"/>
              </a:spcAft>
              <a:buNone/>
            </a:pPr>
            <a:endParaRPr/>
          </a:p>
          <a:p>
            <a:pPr marL="457200" lvl="0" indent="-311150" algn="l" rtl="0">
              <a:spcBef>
                <a:spcPts val="1000"/>
              </a:spcBef>
              <a:spcAft>
                <a:spcPts val="0"/>
              </a:spcAft>
              <a:buSzPts val="1300"/>
              <a:buAutoNum type="arabicPeriod"/>
            </a:pPr>
            <a:r>
              <a:rPr lang="en"/>
              <a:t>What are the most viable mechanisms for sustaining collaboration among LIS programs on the adoption of digital forensics tools and methods?</a:t>
            </a:r>
            <a:endParaRPr/>
          </a:p>
          <a:p>
            <a:pPr marL="0" lvl="0" indent="0" algn="l" rtl="0">
              <a:spcBef>
                <a:spcPts val="10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p:nvPr/>
        </p:nvSpPr>
        <p:spPr>
          <a:xfrm>
            <a:off x="1024025" y="2848225"/>
            <a:ext cx="912000" cy="4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Directing continuing ed. curriculum</a:t>
            </a:r>
            <a:endParaRPr sz="600" b="1">
              <a:latin typeface="Poppins"/>
              <a:ea typeface="Poppins"/>
              <a:cs typeface="Poppins"/>
              <a:sym typeface="Poppins"/>
            </a:endParaRPr>
          </a:p>
        </p:txBody>
      </p:sp>
      <p:sp>
        <p:nvSpPr>
          <p:cNvPr id="84" name="Google Shape;84;p16"/>
          <p:cNvSpPr txBox="1"/>
          <p:nvPr/>
        </p:nvSpPr>
        <p:spPr>
          <a:xfrm>
            <a:off x="1529175" y="2234000"/>
            <a:ext cx="656400" cy="4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Test learning modules</a:t>
            </a:r>
            <a:endParaRPr sz="600" b="1">
              <a:latin typeface="Poppins"/>
              <a:ea typeface="Poppins"/>
              <a:cs typeface="Poppins"/>
              <a:sym typeface="Poppins"/>
            </a:endParaRPr>
          </a:p>
        </p:txBody>
      </p:sp>
      <p:sp>
        <p:nvSpPr>
          <p:cNvPr id="85" name="Google Shape;85;p16"/>
          <p:cNvSpPr txBox="1"/>
          <p:nvPr/>
        </p:nvSpPr>
        <p:spPr>
          <a:xfrm>
            <a:off x="2612550" y="2250500"/>
            <a:ext cx="619500" cy="410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Develop learning modules</a:t>
            </a:r>
            <a:endParaRPr sz="600" b="1">
              <a:latin typeface="Poppins"/>
              <a:ea typeface="Poppins"/>
              <a:cs typeface="Poppins"/>
              <a:sym typeface="Poppins"/>
            </a:endParaRPr>
          </a:p>
        </p:txBody>
      </p:sp>
      <p:sp>
        <p:nvSpPr>
          <p:cNvPr id="86" name="Google Shape;86;p16"/>
          <p:cNvSpPr txBox="1"/>
          <p:nvPr/>
        </p:nvSpPr>
        <p:spPr>
          <a:xfrm>
            <a:off x="2016850" y="3196225"/>
            <a:ext cx="656400" cy="4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Research the landscape</a:t>
            </a:r>
            <a:endParaRPr sz="600" b="1">
              <a:latin typeface="Poppins"/>
              <a:ea typeface="Poppins"/>
              <a:cs typeface="Poppins"/>
              <a:sym typeface="Poppins"/>
            </a:endParaRPr>
          </a:p>
        </p:txBody>
      </p:sp>
      <p:sp>
        <p:nvSpPr>
          <p:cNvPr id="87" name="Google Shape;87;p16"/>
          <p:cNvSpPr txBox="1"/>
          <p:nvPr/>
        </p:nvSpPr>
        <p:spPr>
          <a:xfrm>
            <a:off x="2016850" y="2677400"/>
            <a:ext cx="656400" cy="3213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Build a community</a:t>
            </a:r>
            <a:endParaRPr sz="600" b="1">
              <a:latin typeface="Poppins"/>
              <a:ea typeface="Poppins"/>
              <a:cs typeface="Poppins"/>
              <a:sym typeface="Poppins"/>
            </a:endParaRPr>
          </a:p>
        </p:txBody>
      </p:sp>
      <p:grpSp>
        <p:nvGrpSpPr>
          <p:cNvPr id="88" name="Google Shape;88;p16"/>
          <p:cNvGrpSpPr/>
          <p:nvPr/>
        </p:nvGrpSpPr>
        <p:grpSpPr>
          <a:xfrm>
            <a:off x="247275" y="1093388"/>
            <a:ext cx="4195557" cy="2956732"/>
            <a:chOff x="3552707" y="438048"/>
            <a:chExt cx="2471901" cy="1788923"/>
          </a:xfrm>
        </p:grpSpPr>
        <p:sp>
          <p:nvSpPr>
            <p:cNvPr id="89" name="Google Shape;89;p16"/>
            <p:cNvSpPr/>
            <p:nvPr/>
          </p:nvSpPr>
          <p:spPr>
            <a:xfrm rot="-5400000">
              <a:off x="4246500" y="559054"/>
              <a:ext cx="1158000" cy="1114800"/>
            </a:xfrm>
            <a:prstGeom prst="ellipse">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90" name="Google Shape;90;p16"/>
            <p:cNvSpPr/>
            <p:nvPr/>
          </p:nvSpPr>
          <p:spPr>
            <a:xfrm rot="-5400000">
              <a:off x="4557515" y="1090571"/>
              <a:ext cx="1158000" cy="1114800"/>
            </a:xfrm>
            <a:prstGeom prst="ellipse">
              <a:avLst/>
            </a:prstGeom>
            <a:noFill/>
            <a:ln w="19050" cap="flat" cmpd="sng">
              <a:solidFill>
                <a:srgbClr val="99999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91" name="Google Shape;91;p16"/>
            <p:cNvSpPr/>
            <p:nvPr/>
          </p:nvSpPr>
          <p:spPr>
            <a:xfrm rot="-5400000">
              <a:off x="3867373" y="1090571"/>
              <a:ext cx="1158000" cy="1114800"/>
            </a:xfrm>
            <a:prstGeom prst="ellipse">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92" name="Google Shape;92;p16"/>
            <p:cNvSpPr txBox="1"/>
            <p:nvPr/>
          </p:nvSpPr>
          <p:spPr>
            <a:xfrm>
              <a:off x="3552707" y="1750026"/>
              <a:ext cx="641700" cy="277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Poppins"/>
                  <a:ea typeface="Poppins"/>
                  <a:cs typeface="Poppins"/>
                  <a:sym typeface="Poppins"/>
                </a:rPr>
                <a:t>Professional Experts Panel</a:t>
              </a:r>
              <a:endParaRPr sz="1000" b="1">
                <a:latin typeface="Poppins"/>
                <a:ea typeface="Poppins"/>
                <a:cs typeface="Poppins"/>
                <a:sym typeface="Poppins"/>
              </a:endParaRPr>
            </a:p>
          </p:txBody>
        </p:sp>
        <p:sp>
          <p:nvSpPr>
            <p:cNvPr id="93" name="Google Shape;93;p16"/>
            <p:cNvSpPr txBox="1"/>
            <p:nvPr/>
          </p:nvSpPr>
          <p:spPr>
            <a:xfrm>
              <a:off x="4890228" y="438048"/>
              <a:ext cx="688500" cy="241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Poppins"/>
                  <a:ea typeface="Poppins"/>
                  <a:cs typeface="Poppins"/>
                  <a:sym typeface="Poppins"/>
                </a:rPr>
                <a:t>Advisory Board</a:t>
              </a:r>
              <a:endParaRPr sz="1000" b="1">
                <a:latin typeface="Poppins"/>
                <a:ea typeface="Poppins"/>
                <a:cs typeface="Poppins"/>
                <a:sym typeface="Poppins"/>
              </a:endParaRPr>
            </a:p>
          </p:txBody>
        </p:sp>
        <p:sp>
          <p:nvSpPr>
            <p:cNvPr id="94" name="Google Shape;94;p16"/>
            <p:cNvSpPr txBox="1"/>
            <p:nvPr/>
          </p:nvSpPr>
          <p:spPr>
            <a:xfrm>
              <a:off x="5382908" y="1380781"/>
              <a:ext cx="641700" cy="194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Poppins"/>
                  <a:ea typeface="Poppins"/>
                  <a:cs typeface="Poppins"/>
                  <a:sym typeface="Poppins"/>
                </a:rPr>
                <a:t>Project Team</a:t>
              </a:r>
              <a:endParaRPr sz="1000" b="1">
                <a:latin typeface="Poppins"/>
                <a:ea typeface="Poppins"/>
                <a:cs typeface="Poppins"/>
                <a:sym typeface="Poppins"/>
              </a:endParaRPr>
            </a:p>
          </p:txBody>
        </p:sp>
      </p:grpSp>
      <p:sp>
        <p:nvSpPr>
          <p:cNvPr id="95" name="Google Shape;95;p16"/>
          <p:cNvSpPr txBox="1"/>
          <p:nvPr/>
        </p:nvSpPr>
        <p:spPr>
          <a:xfrm>
            <a:off x="2949450" y="3196225"/>
            <a:ext cx="736800" cy="3213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Project Management</a:t>
            </a:r>
            <a:endParaRPr sz="600" b="1">
              <a:latin typeface="Poppins"/>
              <a:ea typeface="Poppins"/>
              <a:cs typeface="Poppins"/>
              <a:sym typeface="Poppins"/>
            </a:endParaRPr>
          </a:p>
        </p:txBody>
      </p:sp>
      <p:sp>
        <p:nvSpPr>
          <p:cNvPr id="96" name="Google Shape;96;p16"/>
          <p:cNvSpPr txBox="1"/>
          <p:nvPr/>
        </p:nvSpPr>
        <p:spPr>
          <a:xfrm>
            <a:off x="2094063" y="1576875"/>
            <a:ext cx="656400" cy="4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Teaching forensics in higher ed.</a:t>
            </a:r>
            <a:endParaRPr sz="600" b="1">
              <a:latin typeface="Poppins"/>
              <a:ea typeface="Poppins"/>
              <a:cs typeface="Poppins"/>
              <a:sym typeface="Poppins"/>
            </a:endParaRPr>
          </a:p>
        </p:txBody>
      </p:sp>
      <p:sp>
        <p:nvSpPr>
          <p:cNvPr id="97" name="Google Shape;97;p16"/>
          <p:cNvSpPr txBox="1">
            <a:spLocks noGrp="1"/>
          </p:cNvSpPr>
          <p:nvPr>
            <p:ph type="title"/>
          </p:nvPr>
        </p:nvSpPr>
        <p:spPr>
          <a:xfrm>
            <a:off x="5076375" y="310150"/>
            <a:ext cx="3704400" cy="1041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1"/>
                </a:solidFill>
              </a:rPr>
              <a:t>Communities and Partner Activities</a:t>
            </a:r>
            <a:endParaRPr>
              <a:solidFill>
                <a:schemeClr val="lt1"/>
              </a:solidFill>
            </a:endParaRPr>
          </a:p>
        </p:txBody>
      </p:sp>
      <p:sp>
        <p:nvSpPr>
          <p:cNvPr id="98" name="Google Shape;98;p16"/>
          <p:cNvSpPr txBox="1"/>
          <p:nvPr/>
        </p:nvSpPr>
        <p:spPr>
          <a:xfrm>
            <a:off x="5182125" y="1683600"/>
            <a:ext cx="3421200" cy="2865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6"/>
              </a:buClr>
              <a:buSzPts val="1400"/>
              <a:buFont typeface="Roboto"/>
              <a:buChar char="●"/>
            </a:pPr>
            <a:r>
              <a:rPr lang="en" b="1">
                <a:solidFill>
                  <a:schemeClr val="accent6"/>
                </a:solidFill>
                <a:latin typeface="Roboto"/>
                <a:ea typeface="Roboto"/>
                <a:cs typeface="Roboto"/>
                <a:sym typeface="Roboto"/>
              </a:rPr>
              <a:t>Project Team</a:t>
            </a:r>
            <a:endParaRPr b="1">
              <a:solidFill>
                <a:schemeClr val="accent6"/>
              </a:solidFill>
              <a:latin typeface="Roboto"/>
              <a:ea typeface="Roboto"/>
              <a:cs typeface="Roboto"/>
              <a:sym typeface="Roboto"/>
            </a:endParaRPr>
          </a:p>
          <a:p>
            <a:pPr marL="457200" lvl="0" indent="-317500" algn="l" rtl="0">
              <a:spcBef>
                <a:spcPts val="1000"/>
              </a:spcBef>
              <a:spcAft>
                <a:spcPts val="0"/>
              </a:spcAft>
              <a:buClr>
                <a:schemeClr val="accent6"/>
              </a:buClr>
              <a:buSzPts val="1400"/>
              <a:buFont typeface="Roboto"/>
              <a:buChar char="●"/>
            </a:pPr>
            <a:r>
              <a:rPr lang="en" b="1">
                <a:solidFill>
                  <a:schemeClr val="accent6"/>
                </a:solidFill>
                <a:latin typeface="Roboto"/>
                <a:ea typeface="Roboto"/>
                <a:cs typeface="Roboto"/>
                <a:sym typeface="Roboto"/>
              </a:rPr>
              <a:t>Advisory Board</a:t>
            </a:r>
            <a:endParaRPr b="1">
              <a:solidFill>
                <a:schemeClr val="accent6"/>
              </a:solidFill>
              <a:latin typeface="Roboto"/>
              <a:ea typeface="Roboto"/>
              <a:cs typeface="Roboto"/>
              <a:sym typeface="Roboto"/>
            </a:endParaRPr>
          </a:p>
          <a:p>
            <a:pPr marL="457200" lvl="0" indent="-317500" algn="l" rtl="0">
              <a:spcBef>
                <a:spcPts val="1000"/>
              </a:spcBef>
              <a:spcAft>
                <a:spcPts val="0"/>
              </a:spcAft>
              <a:buClr>
                <a:schemeClr val="accent6"/>
              </a:buClr>
              <a:buSzPts val="1400"/>
              <a:buFont typeface="Roboto"/>
              <a:buChar char="●"/>
            </a:pPr>
            <a:r>
              <a:rPr lang="en" b="1">
                <a:solidFill>
                  <a:schemeClr val="accent6"/>
                </a:solidFill>
                <a:latin typeface="Roboto"/>
                <a:ea typeface="Roboto"/>
                <a:cs typeface="Roboto"/>
                <a:sym typeface="Roboto"/>
              </a:rPr>
              <a:t>Professional Experts Panel</a:t>
            </a:r>
            <a:endParaRPr b="1">
              <a:solidFill>
                <a:schemeClr val="accent6"/>
              </a:solidFill>
              <a:latin typeface="Roboto"/>
              <a:ea typeface="Roboto"/>
              <a:cs typeface="Roboto"/>
              <a:sym typeface="Roboto"/>
            </a:endParaRPr>
          </a:p>
          <a:p>
            <a:pPr marL="0" lvl="0" indent="0" algn="l" rtl="0">
              <a:spcBef>
                <a:spcPts val="1000"/>
              </a:spcBef>
              <a:spcAft>
                <a:spcPts val="0"/>
              </a:spcAft>
              <a:buNone/>
            </a:pPr>
            <a:endParaRPr>
              <a:solidFill>
                <a:schemeClr val="accent6"/>
              </a:solidFill>
              <a:latin typeface="Roboto"/>
              <a:ea typeface="Roboto"/>
              <a:cs typeface="Roboto"/>
              <a:sym typeface="Roboto"/>
            </a:endParaRPr>
          </a:p>
          <a:p>
            <a:pPr marL="0" lvl="0" indent="0" algn="l" rtl="0">
              <a:spcBef>
                <a:spcPts val="0"/>
              </a:spcBef>
              <a:spcAft>
                <a:spcPts val="0"/>
              </a:spcAft>
              <a:buNone/>
            </a:pPr>
            <a:r>
              <a:rPr lang="en">
                <a:solidFill>
                  <a:schemeClr val="accent6"/>
                </a:solidFill>
                <a:latin typeface="Roboto"/>
                <a:ea typeface="Roboto"/>
                <a:cs typeface="Roboto"/>
                <a:sym typeface="Roboto"/>
              </a:rPr>
              <a:t>See the individuals involved at: </a:t>
            </a:r>
            <a:r>
              <a:rPr lang="en" u="sng">
                <a:solidFill>
                  <a:schemeClr val="hlink"/>
                </a:solidFill>
                <a:latin typeface="Roboto"/>
                <a:ea typeface="Roboto"/>
                <a:cs typeface="Roboto"/>
                <a:sym typeface="Roboto"/>
                <a:hlinkClick r:id="rId3"/>
              </a:rPr>
              <a:t>http://bitcuratoredu.web.unc.edu/</a:t>
            </a:r>
            <a:r>
              <a:rPr lang="en">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Outcomes</a:t>
            </a:r>
            <a:endParaRPr/>
          </a:p>
        </p:txBody>
      </p:sp>
      <p:sp>
        <p:nvSpPr>
          <p:cNvPr id="104" name="Google Shape;104;p17"/>
          <p:cNvSpPr txBox="1"/>
          <p:nvPr/>
        </p:nvSpPr>
        <p:spPr>
          <a:xfrm>
            <a:off x="216300" y="1714500"/>
            <a:ext cx="89277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We will produce learning modules to address least the following topics (and others, based on continuous community feedback):</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b="1">
                <a:latin typeface="Roboto"/>
                <a:ea typeface="Roboto"/>
                <a:cs typeface="Roboto"/>
                <a:sym typeface="Roboto"/>
              </a:rPr>
              <a:t>creating disk images to ensure the completeness, authenticity and availability of data</a:t>
            </a:r>
            <a:endParaRPr b="1">
              <a:latin typeface="Roboto"/>
              <a:ea typeface="Roboto"/>
              <a:cs typeface="Roboto"/>
              <a:sym typeface="Roboto"/>
            </a:endParaRPr>
          </a:p>
          <a:p>
            <a:pPr marL="457200" lvl="0" indent="-317500" algn="l" rtl="0">
              <a:spcBef>
                <a:spcPts val="1000"/>
              </a:spcBef>
              <a:spcAft>
                <a:spcPts val="0"/>
              </a:spcAft>
              <a:buSzPts val="1400"/>
              <a:buFont typeface="Roboto"/>
              <a:buChar char="●"/>
            </a:pPr>
            <a:r>
              <a:rPr lang="en" b="1">
                <a:latin typeface="Roboto"/>
                <a:ea typeface="Roboto"/>
                <a:cs typeface="Roboto"/>
                <a:sym typeface="Roboto"/>
              </a:rPr>
              <a:t>using cryptographic hashes for de‐duplication and to identify, verify and authenticate materials</a:t>
            </a:r>
            <a:endParaRPr b="1">
              <a:latin typeface="Roboto"/>
              <a:ea typeface="Roboto"/>
              <a:cs typeface="Roboto"/>
              <a:sym typeface="Roboto"/>
            </a:endParaRPr>
          </a:p>
          <a:p>
            <a:pPr marL="457200" lvl="0" indent="-317500" algn="l" rtl="0">
              <a:spcBef>
                <a:spcPts val="1000"/>
              </a:spcBef>
              <a:spcAft>
                <a:spcPts val="0"/>
              </a:spcAft>
              <a:buSzPts val="1400"/>
              <a:buFont typeface="Roboto"/>
              <a:buChar char="●"/>
            </a:pPr>
            <a:r>
              <a:rPr lang="en" b="1">
                <a:latin typeface="Roboto"/>
                <a:ea typeface="Roboto"/>
                <a:cs typeface="Roboto"/>
                <a:sym typeface="Roboto"/>
              </a:rPr>
              <a:t>generating metadata to document chain of custody and provide context to the material</a:t>
            </a:r>
            <a:endParaRPr b="1">
              <a:latin typeface="Roboto"/>
              <a:ea typeface="Roboto"/>
              <a:cs typeface="Roboto"/>
              <a:sym typeface="Roboto"/>
            </a:endParaRPr>
          </a:p>
          <a:p>
            <a:pPr marL="457200" lvl="0" indent="-317500" algn="l" rtl="0">
              <a:spcBef>
                <a:spcPts val="1000"/>
              </a:spcBef>
              <a:spcAft>
                <a:spcPts val="0"/>
              </a:spcAft>
              <a:buSzPts val="1400"/>
              <a:buFont typeface="Roboto"/>
              <a:buChar char="●"/>
            </a:pPr>
            <a:r>
              <a:rPr lang="en" b="1">
                <a:latin typeface="Roboto"/>
                <a:ea typeface="Roboto"/>
                <a:cs typeface="Roboto"/>
                <a:sym typeface="Roboto"/>
              </a:rPr>
              <a:t>finding and locating sensitive information for further review, redaction or removal</a:t>
            </a:r>
            <a:endParaRPr b="1">
              <a:latin typeface="Roboto"/>
              <a:ea typeface="Roboto"/>
              <a:cs typeface="Roboto"/>
              <a:sym typeface="Roboto"/>
            </a:endParaRPr>
          </a:p>
          <a:p>
            <a:pPr marL="457200" lvl="0" indent="-317500" algn="l" rtl="0">
              <a:spcBef>
                <a:spcPts val="1000"/>
              </a:spcBef>
              <a:spcAft>
                <a:spcPts val="1000"/>
              </a:spcAft>
              <a:buSzPts val="1400"/>
              <a:buFont typeface="Roboto"/>
              <a:buChar char="●"/>
            </a:pPr>
            <a:r>
              <a:rPr lang="en" b="1">
                <a:latin typeface="Roboto"/>
                <a:ea typeface="Roboto"/>
                <a:cs typeface="Roboto"/>
                <a:sym typeface="Roboto"/>
              </a:rPr>
              <a:t>generating specialized reports to characterize contents of collections</a:t>
            </a:r>
            <a:endParaRPr b="1">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p:nvPr/>
        </p:nvSpPr>
        <p:spPr>
          <a:xfrm>
            <a:off x="1529175" y="2234000"/>
            <a:ext cx="656400" cy="4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Test learning modules</a:t>
            </a:r>
            <a:endParaRPr sz="600" b="1">
              <a:latin typeface="Poppins"/>
              <a:ea typeface="Poppins"/>
              <a:cs typeface="Poppins"/>
              <a:sym typeface="Poppins"/>
            </a:endParaRPr>
          </a:p>
        </p:txBody>
      </p:sp>
      <p:sp>
        <p:nvSpPr>
          <p:cNvPr id="110" name="Google Shape;110;p18"/>
          <p:cNvSpPr txBox="1"/>
          <p:nvPr/>
        </p:nvSpPr>
        <p:spPr>
          <a:xfrm>
            <a:off x="2612550" y="2250500"/>
            <a:ext cx="619500" cy="410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Develop learning modules</a:t>
            </a:r>
            <a:endParaRPr sz="600" b="1">
              <a:latin typeface="Poppins"/>
              <a:ea typeface="Poppins"/>
              <a:cs typeface="Poppins"/>
              <a:sym typeface="Poppins"/>
            </a:endParaRPr>
          </a:p>
        </p:txBody>
      </p:sp>
      <p:sp>
        <p:nvSpPr>
          <p:cNvPr id="111" name="Google Shape;111;p18"/>
          <p:cNvSpPr txBox="1"/>
          <p:nvPr/>
        </p:nvSpPr>
        <p:spPr>
          <a:xfrm>
            <a:off x="2016850" y="3196225"/>
            <a:ext cx="656400" cy="4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Research the landscape</a:t>
            </a:r>
            <a:endParaRPr sz="600" b="1">
              <a:latin typeface="Poppins"/>
              <a:ea typeface="Poppins"/>
              <a:cs typeface="Poppins"/>
              <a:sym typeface="Poppins"/>
            </a:endParaRPr>
          </a:p>
        </p:txBody>
      </p:sp>
      <p:sp>
        <p:nvSpPr>
          <p:cNvPr id="112" name="Google Shape;112;p18"/>
          <p:cNvSpPr txBox="1"/>
          <p:nvPr/>
        </p:nvSpPr>
        <p:spPr>
          <a:xfrm>
            <a:off x="2016850" y="2677400"/>
            <a:ext cx="656400" cy="3213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Build a community</a:t>
            </a:r>
            <a:endParaRPr sz="600" b="1">
              <a:latin typeface="Poppins"/>
              <a:ea typeface="Poppins"/>
              <a:cs typeface="Poppins"/>
              <a:sym typeface="Poppins"/>
            </a:endParaRPr>
          </a:p>
        </p:txBody>
      </p:sp>
      <p:grpSp>
        <p:nvGrpSpPr>
          <p:cNvPr id="113" name="Google Shape;113;p18"/>
          <p:cNvGrpSpPr/>
          <p:nvPr/>
        </p:nvGrpSpPr>
        <p:grpSpPr>
          <a:xfrm>
            <a:off x="247275" y="1093388"/>
            <a:ext cx="4195557" cy="2956732"/>
            <a:chOff x="3552707" y="438048"/>
            <a:chExt cx="2471901" cy="1788923"/>
          </a:xfrm>
        </p:grpSpPr>
        <p:sp>
          <p:nvSpPr>
            <p:cNvPr id="114" name="Google Shape;114;p18"/>
            <p:cNvSpPr/>
            <p:nvPr/>
          </p:nvSpPr>
          <p:spPr>
            <a:xfrm rot="-5400000">
              <a:off x="4246500" y="559054"/>
              <a:ext cx="1158000" cy="1114800"/>
            </a:xfrm>
            <a:prstGeom prst="ellipse">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115" name="Google Shape;115;p18"/>
            <p:cNvSpPr/>
            <p:nvPr/>
          </p:nvSpPr>
          <p:spPr>
            <a:xfrm rot="-5400000">
              <a:off x="4557515" y="1090571"/>
              <a:ext cx="1158000" cy="1114800"/>
            </a:xfrm>
            <a:prstGeom prst="ellipse">
              <a:avLst/>
            </a:prstGeom>
            <a:noFill/>
            <a:ln w="19050" cap="flat" cmpd="sng">
              <a:solidFill>
                <a:srgbClr val="99999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116" name="Google Shape;116;p18"/>
            <p:cNvSpPr/>
            <p:nvPr/>
          </p:nvSpPr>
          <p:spPr>
            <a:xfrm rot="-5400000">
              <a:off x="3867373" y="1090571"/>
              <a:ext cx="1158000" cy="1114800"/>
            </a:xfrm>
            <a:prstGeom prst="ellipse">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117" name="Google Shape;117;p18"/>
            <p:cNvSpPr txBox="1"/>
            <p:nvPr/>
          </p:nvSpPr>
          <p:spPr>
            <a:xfrm>
              <a:off x="3552707" y="1709103"/>
              <a:ext cx="844200" cy="277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Poppins"/>
                  <a:ea typeface="Poppins"/>
                  <a:cs typeface="Poppins"/>
                  <a:sym typeface="Poppins"/>
                </a:rPr>
                <a:t>Professional Experts Panel</a:t>
              </a:r>
              <a:endParaRPr sz="1000" b="1">
                <a:latin typeface="Poppins"/>
                <a:ea typeface="Poppins"/>
                <a:cs typeface="Poppins"/>
                <a:sym typeface="Poppins"/>
              </a:endParaRPr>
            </a:p>
          </p:txBody>
        </p:sp>
        <p:sp>
          <p:nvSpPr>
            <p:cNvPr id="118" name="Google Shape;118;p18"/>
            <p:cNvSpPr txBox="1"/>
            <p:nvPr/>
          </p:nvSpPr>
          <p:spPr>
            <a:xfrm>
              <a:off x="4890228" y="438048"/>
              <a:ext cx="688500" cy="241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Poppins"/>
                  <a:ea typeface="Poppins"/>
                  <a:cs typeface="Poppins"/>
                  <a:sym typeface="Poppins"/>
                </a:rPr>
                <a:t>Advisory Board</a:t>
              </a:r>
              <a:endParaRPr sz="1000" b="1">
                <a:latin typeface="Poppins"/>
                <a:ea typeface="Poppins"/>
                <a:cs typeface="Poppins"/>
                <a:sym typeface="Poppins"/>
              </a:endParaRPr>
            </a:p>
          </p:txBody>
        </p:sp>
        <p:sp>
          <p:nvSpPr>
            <p:cNvPr id="119" name="Google Shape;119;p18"/>
            <p:cNvSpPr txBox="1"/>
            <p:nvPr/>
          </p:nvSpPr>
          <p:spPr>
            <a:xfrm>
              <a:off x="5382908" y="1380781"/>
              <a:ext cx="641700" cy="194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Poppins"/>
                  <a:ea typeface="Poppins"/>
                  <a:cs typeface="Poppins"/>
                  <a:sym typeface="Poppins"/>
                </a:rPr>
                <a:t>Project Team</a:t>
              </a:r>
              <a:endParaRPr sz="1000" b="1">
                <a:latin typeface="Poppins"/>
                <a:ea typeface="Poppins"/>
                <a:cs typeface="Poppins"/>
                <a:sym typeface="Poppins"/>
              </a:endParaRPr>
            </a:p>
          </p:txBody>
        </p:sp>
      </p:grpSp>
      <p:sp>
        <p:nvSpPr>
          <p:cNvPr id="120" name="Google Shape;120;p18"/>
          <p:cNvSpPr txBox="1"/>
          <p:nvPr/>
        </p:nvSpPr>
        <p:spPr>
          <a:xfrm>
            <a:off x="2949450" y="3196225"/>
            <a:ext cx="736800" cy="3213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Project Management</a:t>
            </a:r>
            <a:endParaRPr sz="600" b="1">
              <a:latin typeface="Poppins"/>
              <a:ea typeface="Poppins"/>
              <a:cs typeface="Poppins"/>
              <a:sym typeface="Poppins"/>
            </a:endParaRPr>
          </a:p>
        </p:txBody>
      </p:sp>
      <p:sp>
        <p:nvSpPr>
          <p:cNvPr id="121" name="Google Shape;121;p18"/>
          <p:cNvSpPr txBox="1"/>
          <p:nvPr/>
        </p:nvSpPr>
        <p:spPr>
          <a:xfrm>
            <a:off x="1104850" y="3017225"/>
            <a:ext cx="912000" cy="4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Directing continuing ed. curriculum</a:t>
            </a:r>
            <a:endParaRPr sz="600" b="1">
              <a:latin typeface="Poppins"/>
              <a:ea typeface="Poppins"/>
              <a:cs typeface="Poppins"/>
              <a:sym typeface="Poppins"/>
            </a:endParaRPr>
          </a:p>
        </p:txBody>
      </p:sp>
      <p:sp>
        <p:nvSpPr>
          <p:cNvPr id="122" name="Google Shape;122;p18"/>
          <p:cNvSpPr txBox="1"/>
          <p:nvPr/>
        </p:nvSpPr>
        <p:spPr>
          <a:xfrm>
            <a:off x="2094063" y="1576875"/>
            <a:ext cx="656400" cy="4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latin typeface="Poppins"/>
                <a:ea typeface="Poppins"/>
                <a:cs typeface="Poppins"/>
                <a:sym typeface="Poppins"/>
              </a:rPr>
              <a:t>Teaching forensics in higher ed.</a:t>
            </a:r>
            <a:endParaRPr sz="600" b="1">
              <a:latin typeface="Poppins"/>
              <a:ea typeface="Poppins"/>
              <a:cs typeface="Poppins"/>
              <a:sym typeface="Poppins"/>
            </a:endParaRPr>
          </a:p>
        </p:txBody>
      </p:sp>
      <p:sp>
        <p:nvSpPr>
          <p:cNvPr id="123" name="Google Shape;123;p18"/>
          <p:cNvSpPr txBox="1">
            <a:spLocks noGrp="1"/>
          </p:cNvSpPr>
          <p:nvPr>
            <p:ph type="title"/>
          </p:nvPr>
        </p:nvSpPr>
        <p:spPr>
          <a:xfrm>
            <a:off x="247275" y="101650"/>
            <a:ext cx="3704400" cy="104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Communities and Partner Activities</a:t>
            </a:r>
            <a:endParaRPr/>
          </a:p>
        </p:txBody>
      </p:sp>
      <p:sp>
        <p:nvSpPr>
          <p:cNvPr id="124" name="Google Shape;124;p18"/>
          <p:cNvSpPr txBox="1">
            <a:spLocks noGrp="1"/>
          </p:cNvSpPr>
          <p:nvPr>
            <p:ph type="title"/>
          </p:nvPr>
        </p:nvSpPr>
        <p:spPr>
          <a:xfrm>
            <a:off x="5211100" y="101650"/>
            <a:ext cx="3704400" cy="1040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1"/>
                </a:solidFill>
              </a:rPr>
              <a:t>Community Outcomes</a:t>
            </a:r>
            <a:endParaRPr>
              <a:solidFill>
                <a:schemeClr val="lt1"/>
              </a:solidFill>
            </a:endParaRPr>
          </a:p>
        </p:txBody>
      </p:sp>
      <p:sp>
        <p:nvSpPr>
          <p:cNvPr id="125" name="Google Shape;125;p18"/>
          <p:cNvSpPr txBox="1"/>
          <p:nvPr/>
        </p:nvSpPr>
        <p:spPr>
          <a:xfrm>
            <a:off x="7690550" y="3169225"/>
            <a:ext cx="801300" cy="497400"/>
          </a:xfrm>
          <a:prstGeom prst="rect">
            <a:avLst/>
          </a:prstGeom>
          <a:solidFill>
            <a:schemeClr val="dk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600" b="1">
                <a:solidFill>
                  <a:schemeClr val="lt1"/>
                </a:solidFill>
                <a:latin typeface="Poppins"/>
                <a:ea typeface="Poppins"/>
                <a:cs typeface="Poppins"/>
                <a:sym typeface="Poppins"/>
              </a:rPr>
              <a:t>Improved relevancy of educational offerings</a:t>
            </a:r>
            <a:endParaRPr sz="600" b="1">
              <a:solidFill>
                <a:schemeClr val="lt1"/>
              </a:solidFill>
              <a:latin typeface="Poppins"/>
              <a:ea typeface="Poppins"/>
              <a:cs typeface="Poppins"/>
              <a:sym typeface="Poppins"/>
            </a:endParaRPr>
          </a:p>
        </p:txBody>
      </p:sp>
      <p:sp>
        <p:nvSpPr>
          <p:cNvPr id="126" name="Google Shape;126;p18"/>
          <p:cNvSpPr txBox="1"/>
          <p:nvPr/>
        </p:nvSpPr>
        <p:spPr>
          <a:xfrm>
            <a:off x="5993150" y="3079225"/>
            <a:ext cx="656400" cy="555300"/>
          </a:xfrm>
          <a:prstGeom prst="rect">
            <a:avLst/>
          </a:prstGeom>
          <a:solidFill>
            <a:schemeClr val="dk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600" b="1">
                <a:solidFill>
                  <a:schemeClr val="lt1"/>
                </a:solidFill>
                <a:latin typeface="Poppins"/>
                <a:ea typeface="Poppins"/>
                <a:cs typeface="Poppins"/>
                <a:sym typeface="Poppins"/>
              </a:rPr>
              <a:t>Power to  act on community needs</a:t>
            </a:r>
            <a:endParaRPr sz="600" b="1">
              <a:solidFill>
                <a:schemeClr val="lt1"/>
              </a:solidFill>
              <a:latin typeface="Poppins"/>
              <a:ea typeface="Poppins"/>
              <a:cs typeface="Poppins"/>
              <a:sym typeface="Poppins"/>
            </a:endParaRPr>
          </a:p>
        </p:txBody>
      </p:sp>
      <p:sp>
        <p:nvSpPr>
          <p:cNvPr id="127" name="Google Shape;127;p18"/>
          <p:cNvSpPr txBox="1"/>
          <p:nvPr/>
        </p:nvSpPr>
        <p:spPr>
          <a:xfrm>
            <a:off x="6300025" y="2234000"/>
            <a:ext cx="656400" cy="4434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b="1">
                <a:solidFill>
                  <a:schemeClr val="lt1"/>
                </a:solidFill>
                <a:latin typeface="Poppins"/>
                <a:ea typeface="Poppins"/>
                <a:cs typeface="Poppins"/>
                <a:sym typeface="Poppins"/>
              </a:rPr>
              <a:t>Open, free learning materials</a:t>
            </a:r>
            <a:endParaRPr sz="600" b="1">
              <a:solidFill>
                <a:schemeClr val="lt1"/>
              </a:solidFill>
              <a:latin typeface="Poppins"/>
              <a:ea typeface="Poppins"/>
              <a:cs typeface="Poppins"/>
              <a:sym typeface="Poppins"/>
            </a:endParaRPr>
          </a:p>
        </p:txBody>
      </p:sp>
      <p:sp>
        <p:nvSpPr>
          <p:cNvPr id="128" name="Google Shape;128;p18"/>
          <p:cNvSpPr txBox="1"/>
          <p:nvPr/>
        </p:nvSpPr>
        <p:spPr>
          <a:xfrm>
            <a:off x="6825650" y="2683400"/>
            <a:ext cx="688800" cy="410400"/>
          </a:xfrm>
          <a:prstGeom prst="rect">
            <a:avLst/>
          </a:prstGeom>
          <a:solidFill>
            <a:schemeClr val="dk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600" b="1">
                <a:solidFill>
                  <a:schemeClr val="lt1"/>
                </a:solidFill>
                <a:latin typeface="Poppins"/>
                <a:ea typeface="Poppins"/>
                <a:cs typeface="Poppins"/>
                <a:sym typeface="Poppins"/>
              </a:rPr>
              <a:t>Belong to a community*</a:t>
            </a:r>
            <a:endParaRPr sz="600" b="1">
              <a:solidFill>
                <a:schemeClr val="lt1"/>
              </a:solidFill>
              <a:latin typeface="Poppins"/>
              <a:ea typeface="Poppins"/>
              <a:cs typeface="Poppins"/>
              <a:sym typeface="Poppins"/>
            </a:endParaRPr>
          </a:p>
        </p:txBody>
      </p:sp>
      <p:sp>
        <p:nvSpPr>
          <p:cNvPr id="129" name="Google Shape;129;p18"/>
          <p:cNvSpPr txBox="1"/>
          <p:nvPr/>
        </p:nvSpPr>
        <p:spPr>
          <a:xfrm>
            <a:off x="6714050" y="1576875"/>
            <a:ext cx="912000" cy="4104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b="1">
                <a:solidFill>
                  <a:schemeClr val="lt1"/>
                </a:solidFill>
                <a:latin typeface="Poppins"/>
                <a:ea typeface="Poppins"/>
                <a:cs typeface="Poppins"/>
                <a:sym typeface="Poppins"/>
              </a:rPr>
              <a:t>Better prepared for today’s archival work</a:t>
            </a:r>
            <a:endParaRPr sz="600" b="1">
              <a:solidFill>
                <a:schemeClr val="lt1"/>
              </a:solidFill>
              <a:latin typeface="Poppins"/>
              <a:ea typeface="Poppins"/>
              <a:cs typeface="Poppins"/>
              <a:sym typeface="Poppins"/>
            </a:endParaRPr>
          </a:p>
        </p:txBody>
      </p:sp>
      <p:sp>
        <p:nvSpPr>
          <p:cNvPr id="130" name="Google Shape;130;p18"/>
          <p:cNvSpPr txBox="1"/>
          <p:nvPr/>
        </p:nvSpPr>
        <p:spPr>
          <a:xfrm>
            <a:off x="7407350" y="2253550"/>
            <a:ext cx="656400" cy="4974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b="1">
                <a:solidFill>
                  <a:schemeClr val="lt1"/>
                </a:solidFill>
                <a:latin typeface="Poppins"/>
                <a:ea typeface="Poppins"/>
                <a:cs typeface="Poppins"/>
                <a:sym typeface="Poppins"/>
              </a:rPr>
              <a:t>Improved learning outcomes</a:t>
            </a:r>
            <a:endParaRPr sz="600" b="1">
              <a:solidFill>
                <a:schemeClr val="lt1"/>
              </a:solidFill>
              <a:latin typeface="Poppins"/>
              <a:ea typeface="Poppins"/>
              <a:cs typeface="Poppins"/>
              <a:sym typeface="Poppins"/>
            </a:endParaRPr>
          </a:p>
        </p:txBody>
      </p:sp>
      <p:sp>
        <p:nvSpPr>
          <p:cNvPr id="131" name="Google Shape;131;p18"/>
          <p:cNvSpPr txBox="1"/>
          <p:nvPr/>
        </p:nvSpPr>
        <p:spPr>
          <a:xfrm>
            <a:off x="6841850" y="3228200"/>
            <a:ext cx="656400" cy="443400"/>
          </a:xfrm>
          <a:prstGeom prst="rect">
            <a:avLst/>
          </a:prstGeom>
          <a:solidFill>
            <a:schemeClr val="dk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600" b="1">
                <a:solidFill>
                  <a:schemeClr val="lt1"/>
                </a:solidFill>
                <a:latin typeface="Poppins"/>
                <a:ea typeface="Poppins"/>
                <a:cs typeface="Poppins"/>
                <a:sym typeface="Poppins"/>
              </a:rPr>
              <a:t>Open, free teaching materials</a:t>
            </a:r>
            <a:endParaRPr sz="600" b="1">
              <a:solidFill>
                <a:schemeClr val="lt1"/>
              </a:solidFill>
              <a:latin typeface="Poppins"/>
              <a:ea typeface="Poppins"/>
              <a:cs typeface="Poppins"/>
              <a:sym typeface="Poppins"/>
            </a:endParaRPr>
          </a:p>
        </p:txBody>
      </p:sp>
      <p:grpSp>
        <p:nvGrpSpPr>
          <p:cNvPr id="132" name="Google Shape;132;p18"/>
          <p:cNvGrpSpPr/>
          <p:nvPr/>
        </p:nvGrpSpPr>
        <p:grpSpPr>
          <a:xfrm>
            <a:off x="4910100" y="1257698"/>
            <a:ext cx="4231859" cy="2792434"/>
            <a:chOff x="3480003" y="537454"/>
            <a:chExt cx="2493289" cy="1689517"/>
          </a:xfrm>
        </p:grpSpPr>
        <p:sp>
          <p:nvSpPr>
            <p:cNvPr id="133" name="Google Shape;133;p18"/>
            <p:cNvSpPr/>
            <p:nvPr/>
          </p:nvSpPr>
          <p:spPr>
            <a:xfrm rot="-5400000">
              <a:off x="4246500" y="559054"/>
              <a:ext cx="1158000" cy="1114800"/>
            </a:xfrm>
            <a:prstGeom prst="ellipse">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134" name="Google Shape;134;p18"/>
            <p:cNvSpPr/>
            <p:nvPr/>
          </p:nvSpPr>
          <p:spPr>
            <a:xfrm rot="-5400000">
              <a:off x="4557515" y="1090571"/>
              <a:ext cx="1158000" cy="1114800"/>
            </a:xfrm>
            <a:prstGeom prst="ellipse">
              <a:avLst/>
            </a:prstGeom>
            <a:noFill/>
            <a:ln w="19050" cap="flat" cmpd="sng">
              <a:solidFill>
                <a:srgbClr val="99999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135" name="Google Shape;135;p18"/>
            <p:cNvSpPr/>
            <p:nvPr/>
          </p:nvSpPr>
          <p:spPr>
            <a:xfrm rot="-5400000">
              <a:off x="3867373" y="1090571"/>
              <a:ext cx="1158000" cy="1114800"/>
            </a:xfrm>
            <a:prstGeom prst="ellipse">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136" name="Google Shape;136;p18"/>
            <p:cNvSpPr txBox="1"/>
            <p:nvPr/>
          </p:nvSpPr>
          <p:spPr>
            <a:xfrm>
              <a:off x="4973773" y="537463"/>
              <a:ext cx="450000" cy="1872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1"/>
                  </a:solidFill>
                  <a:latin typeface="Poppins"/>
                  <a:ea typeface="Poppins"/>
                  <a:cs typeface="Poppins"/>
                  <a:sym typeface="Poppins"/>
                </a:rPr>
                <a:t>Learners</a:t>
              </a:r>
              <a:endParaRPr sz="1000" b="1">
                <a:solidFill>
                  <a:schemeClr val="lt1"/>
                </a:solidFill>
                <a:latin typeface="Poppins"/>
                <a:ea typeface="Poppins"/>
                <a:cs typeface="Poppins"/>
                <a:sym typeface="Poppins"/>
              </a:endParaRPr>
            </a:p>
          </p:txBody>
        </p:sp>
        <p:sp>
          <p:nvSpPr>
            <p:cNvPr id="137" name="Google Shape;137;p18"/>
            <p:cNvSpPr txBox="1"/>
            <p:nvPr/>
          </p:nvSpPr>
          <p:spPr>
            <a:xfrm>
              <a:off x="5435992" y="1332500"/>
              <a:ext cx="537300" cy="2193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1"/>
                  </a:solidFill>
                  <a:latin typeface="Poppins"/>
                  <a:ea typeface="Poppins"/>
                  <a:cs typeface="Poppins"/>
                  <a:sym typeface="Poppins"/>
                </a:rPr>
                <a:t>Instructors</a:t>
              </a:r>
              <a:endParaRPr sz="1000" b="1">
                <a:solidFill>
                  <a:schemeClr val="lt1"/>
                </a:solidFill>
                <a:latin typeface="Poppins"/>
                <a:ea typeface="Poppins"/>
                <a:cs typeface="Poppins"/>
                <a:sym typeface="Poppins"/>
              </a:endParaRPr>
            </a:p>
          </p:txBody>
        </p:sp>
        <p:sp>
          <p:nvSpPr>
            <p:cNvPr id="138" name="Google Shape;138;p18"/>
            <p:cNvSpPr txBox="1"/>
            <p:nvPr/>
          </p:nvSpPr>
          <p:spPr>
            <a:xfrm>
              <a:off x="3480003" y="1453953"/>
              <a:ext cx="638100" cy="1944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1"/>
                  </a:solidFill>
                  <a:latin typeface="Poppins"/>
                  <a:ea typeface="Poppins"/>
                  <a:cs typeface="Poppins"/>
                  <a:sym typeface="Poppins"/>
                </a:rPr>
                <a:t>Project Team</a:t>
              </a:r>
              <a:endParaRPr sz="1000" b="1">
                <a:solidFill>
                  <a:schemeClr val="lt1"/>
                </a:solidFill>
                <a:latin typeface="Poppins"/>
                <a:ea typeface="Poppins"/>
                <a:cs typeface="Poppins"/>
                <a:sym typeface="Poppi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cxnSp>
        <p:nvCxnSpPr>
          <p:cNvPr id="143" name="Google Shape;143;p19"/>
          <p:cNvCxnSpPr/>
          <p:nvPr/>
        </p:nvCxnSpPr>
        <p:spPr>
          <a:xfrm rot="10800000">
            <a:off x="1566725" y="2372638"/>
            <a:ext cx="0" cy="1611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19"/>
          <p:cNvCxnSpPr>
            <a:stCxn id="145" idx="2"/>
          </p:cNvCxnSpPr>
          <p:nvPr/>
        </p:nvCxnSpPr>
        <p:spPr>
          <a:xfrm>
            <a:off x="520325" y="2372650"/>
            <a:ext cx="0" cy="22890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Timeline</a:t>
            </a:r>
            <a:endParaRPr/>
          </a:p>
        </p:txBody>
      </p:sp>
      <p:cxnSp>
        <p:nvCxnSpPr>
          <p:cNvPr id="147" name="Google Shape;147;p19"/>
          <p:cNvCxnSpPr/>
          <p:nvPr/>
        </p:nvCxnSpPr>
        <p:spPr>
          <a:xfrm rot="10800000" flipH="1">
            <a:off x="143075" y="2571800"/>
            <a:ext cx="8869500" cy="3600"/>
          </a:xfrm>
          <a:prstGeom prst="straightConnector1">
            <a:avLst/>
          </a:prstGeom>
          <a:noFill/>
          <a:ln w="38100" cap="flat" cmpd="sng">
            <a:solidFill>
              <a:schemeClr val="accent5"/>
            </a:solidFill>
            <a:prstDash val="solid"/>
            <a:round/>
            <a:headEnd type="none" w="med" len="med"/>
            <a:tailEnd type="none" w="med" len="med"/>
          </a:ln>
        </p:spPr>
      </p:cxnSp>
      <p:sp>
        <p:nvSpPr>
          <p:cNvPr id="148" name="Google Shape;148;p19"/>
          <p:cNvSpPr/>
          <p:nvPr/>
        </p:nvSpPr>
        <p:spPr>
          <a:xfrm>
            <a:off x="416225" y="2471350"/>
            <a:ext cx="208200" cy="19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a:off x="929225" y="2476900"/>
            <a:ext cx="208200" cy="19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a:off x="1452250" y="2476900"/>
            <a:ext cx="208200" cy="19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a:off x="2131175" y="2471350"/>
            <a:ext cx="208200" cy="19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a:off x="2840775" y="2476900"/>
            <a:ext cx="208200" cy="19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a:off x="3933525" y="2476900"/>
            <a:ext cx="414000" cy="19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a:off x="8021738" y="2478300"/>
            <a:ext cx="208200" cy="19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a:off x="8679925" y="2478300"/>
            <a:ext cx="208200" cy="19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p:nvPr/>
        </p:nvSpPr>
        <p:spPr>
          <a:xfrm>
            <a:off x="4941600" y="2478300"/>
            <a:ext cx="1622100" cy="19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txBox="1"/>
          <p:nvPr/>
        </p:nvSpPr>
        <p:spPr>
          <a:xfrm>
            <a:off x="-38125" y="1925050"/>
            <a:ext cx="11169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July 2018</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Project start-up</a:t>
            </a:r>
            <a:endParaRPr sz="1000">
              <a:latin typeface="Roboto"/>
              <a:ea typeface="Roboto"/>
              <a:cs typeface="Roboto"/>
              <a:sym typeface="Roboto"/>
            </a:endParaRPr>
          </a:p>
        </p:txBody>
      </p:sp>
      <p:sp>
        <p:nvSpPr>
          <p:cNvPr id="157" name="Google Shape;157;p19"/>
          <p:cNvSpPr txBox="1"/>
          <p:nvPr/>
        </p:nvSpPr>
        <p:spPr>
          <a:xfrm>
            <a:off x="474875" y="2832975"/>
            <a:ext cx="11169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Fall 2018</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Webinars for partners</a:t>
            </a:r>
            <a:endParaRPr sz="1000">
              <a:latin typeface="Roboto"/>
              <a:ea typeface="Roboto"/>
              <a:cs typeface="Roboto"/>
              <a:sym typeface="Roboto"/>
            </a:endParaRPr>
          </a:p>
        </p:txBody>
      </p:sp>
      <p:sp>
        <p:nvSpPr>
          <p:cNvPr id="158" name="Google Shape;158;p19"/>
          <p:cNvSpPr txBox="1"/>
          <p:nvPr/>
        </p:nvSpPr>
        <p:spPr>
          <a:xfrm>
            <a:off x="1008275" y="1766175"/>
            <a:ext cx="11169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Dec 2018</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Partner interviews</a:t>
            </a:r>
            <a:endParaRPr sz="1000">
              <a:latin typeface="Roboto"/>
              <a:ea typeface="Roboto"/>
              <a:cs typeface="Roboto"/>
              <a:sym typeface="Roboto"/>
            </a:endParaRPr>
          </a:p>
        </p:txBody>
      </p:sp>
      <p:sp>
        <p:nvSpPr>
          <p:cNvPr id="159" name="Google Shape;159;p19"/>
          <p:cNvSpPr txBox="1"/>
          <p:nvPr/>
        </p:nvSpPr>
        <p:spPr>
          <a:xfrm>
            <a:off x="1957725" y="2809825"/>
            <a:ext cx="1116900" cy="75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000"/>
          </a:p>
        </p:txBody>
      </p:sp>
      <p:cxnSp>
        <p:nvCxnSpPr>
          <p:cNvPr id="160" name="Google Shape;160;p19"/>
          <p:cNvCxnSpPr>
            <a:stCxn id="157" idx="0"/>
            <a:endCxn id="149" idx="4"/>
          </p:cNvCxnSpPr>
          <p:nvPr/>
        </p:nvCxnSpPr>
        <p:spPr>
          <a:xfrm rot="10800000">
            <a:off x="1033325" y="2671875"/>
            <a:ext cx="0" cy="161100"/>
          </a:xfrm>
          <a:prstGeom prst="straightConnector1">
            <a:avLst/>
          </a:prstGeom>
          <a:noFill/>
          <a:ln w="9525" cap="flat" cmpd="sng">
            <a:solidFill>
              <a:schemeClr val="dk2"/>
            </a:solidFill>
            <a:prstDash val="solid"/>
            <a:round/>
            <a:headEnd type="none" w="med" len="med"/>
            <a:tailEnd type="none" w="med" len="med"/>
          </a:ln>
        </p:spPr>
      </p:cxnSp>
      <p:cxnSp>
        <p:nvCxnSpPr>
          <p:cNvPr id="161" name="Google Shape;161;p19"/>
          <p:cNvCxnSpPr/>
          <p:nvPr/>
        </p:nvCxnSpPr>
        <p:spPr>
          <a:xfrm rot="10800000">
            <a:off x="2235275" y="2669763"/>
            <a:ext cx="0" cy="165300"/>
          </a:xfrm>
          <a:prstGeom prst="straightConnector1">
            <a:avLst/>
          </a:prstGeom>
          <a:noFill/>
          <a:ln w="9525" cap="flat" cmpd="sng">
            <a:solidFill>
              <a:schemeClr val="dk2"/>
            </a:solidFill>
            <a:prstDash val="solid"/>
            <a:round/>
            <a:headEnd type="none" w="med" len="med"/>
            <a:tailEnd type="none" w="med" len="med"/>
          </a:ln>
        </p:spPr>
      </p:cxnSp>
      <p:sp>
        <p:nvSpPr>
          <p:cNvPr id="162" name="Google Shape;162;p19"/>
          <p:cNvSpPr txBox="1"/>
          <p:nvPr/>
        </p:nvSpPr>
        <p:spPr>
          <a:xfrm>
            <a:off x="2370063" y="1709600"/>
            <a:ext cx="1201200" cy="6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Mar/Apr 2019</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Develop 1st learning object</a:t>
            </a:r>
            <a:endParaRPr sz="1000">
              <a:latin typeface="Roboto"/>
              <a:ea typeface="Roboto"/>
              <a:cs typeface="Roboto"/>
              <a:sym typeface="Roboto"/>
            </a:endParaRPr>
          </a:p>
        </p:txBody>
      </p:sp>
      <p:cxnSp>
        <p:nvCxnSpPr>
          <p:cNvPr id="163" name="Google Shape;163;p19"/>
          <p:cNvCxnSpPr/>
          <p:nvPr/>
        </p:nvCxnSpPr>
        <p:spPr>
          <a:xfrm rot="10800000">
            <a:off x="2944875" y="2318638"/>
            <a:ext cx="0" cy="161100"/>
          </a:xfrm>
          <a:prstGeom prst="straightConnector1">
            <a:avLst/>
          </a:prstGeom>
          <a:noFill/>
          <a:ln w="9525" cap="flat" cmpd="sng">
            <a:solidFill>
              <a:schemeClr val="dk2"/>
            </a:solidFill>
            <a:prstDash val="solid"/>
            <a:round/>
            <a:headEnd type="none" w="med" len="med"/>
            <a:tailEnd type="none" w="med" len="med"/>
          </a:ln>
        </p:spPr>
      </p:cxnSp>
      <p:sp>
        <p:nvSpPr>
          <p:cNvPr id="164" name="Google Shape;164;p19"/>
          <p:cNvSpPr txBox="1"/>
          <p:nvPr/>
        </p:nvSpPr>
        <p:spPr>
          <a:xfrm>
            <a:off x="3582075" y="2796375"/>
            <a:ext cx="1116900" cy="93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Summer 2019</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Virtual Advisory Board Workshop</a:t>
            </a:r>
            <a:endParaRPr sz="1000">
              <a:latin typeface="Roboto"/>
              <a:ea typeface="Roboto"/>
              <a:cs typeface="Roboto"/>
              <a:sym typeface="Roboto"/>
            </a:endParaRPr>
          </a:p>
        </p:txBody>
      </p:sp>
      <p:cxnSp>
        <p:nvCxnSpPr>
          <p:cNvPr id="165" name="Google Shape;165;p19"/>
          <p:cNvCxnSpPr/>
          <p:nvPr/>
        </p:nvCxnSpPr>
        <p:spPr>
          <a:xfrm rot="10800000">
            <a:off x="4140525" y="2671863"/>
            <a:ext cx="0" cy="161100"/>
          </a:xfrm>
          <a:prstGeom prst="straightConnector1">
            <a:avLst/>
          </a:prstGeom>
          <a:noFill/>
          <a:ln w="9525" cap="flat" cmpd="sng">
            <a:solidFill>
              <a:schemeClr val="dk2"/>
            </a:solidFill>
            <a:prstDash val="solid"/>
            <a:round/>
            <a:headEnd type="none" w="med" len="med"/>
            <a:tailEnd type="none" w="med" len="med"/>
          </a:ln>
        </p:spPr>
      </p:cxnSp>
      <p:sp>
        <p:nvSpPr>
          <p:cNvPr id="166" name="Google Shape;166;p19"/>
          <p:cNvSpPr txBox="1"/>
          <p:nvPr/>
        </p:nvSpPr>
        <p:spPr>
          <a:xfrm>
            <a:off x="6710625" y="2796375"/>
            <a:ext cx="1308300" cy="6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Fall 2020 </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In-Person Meeting or Symposium</a:t>
            </a:r>
            <a:endParaRPr sz="1000">
              <a:latin typeface="Roboto"/>
              <a:ea typeface="Roboto"/>
              <a:cs typeface="Roboto"/>
              <a:sym typeface="Roboto"/>
            </a:endParaRPr>
          </a:p>
        </p:txBody>
      </p:sp>
      <p:sp>
        <p:nvSpPr>
          <p:cNvPr id="167" name="Google Shape;167;p19"/>
          <p:cNvSpPr txBox="1"/>
          <p:nvPr/>
        </p:nvSpPr>
        <p:spPr>
          <a:xfrm>
            <a:off x="4941600" y="1491513"/>
            <a:ext cx="1622100" cy="71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Fall 2019 - Summer 2020</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Develop Learning Objects</a:t>
            </a:r>
            <a:endParaRPr sz="1000">
              <a:latin typeface="Roboto"/>
              <a:ea typeface="Roboto"/>
              <a:cs typeface="Roboto"/>
              <a:sym typeface="Roboto"/>
            </a:endParaRPr>
          </a:p>
        </p:txBody>
      </p:sp>
      <p:cxnSp>
        <p:nvCxnSpPr>
          <p:cNvPr id="168" name="Google Shape;168;p19"/>
          <p:cNvCxnSpPr/>
          <p:nvPr/>
        </p:nvCxnSpPr>
        <p:spPr>
          <a:xfrm rot="10800000">
            <a:off x="5752650" y="2123263"/>
            <a:ext cx="0" cy="161100"/>
          </a:xfrm>
          <a:prstGeom prst="straightConnector1">
            <a:avLst/>
          </a:prstGeom>
          <a:noFill/>
          <a:ln w="9525" cap="flat" cmpd="sng">
            <a:solidFill>
              <a:schemeClr val="dk2"/>
            </a:solidFill>
            <a:prstDash val="solid"/>
            <a:round/>
            <a:headEnd type="none" w="med" len="med"/>
            <a:tailEnd type="none" w="med" len="med"/>
          </a:ln>
        </p:spPr>
      </p:cxnSp>
      <p:sp>
        <p:nvSpPr>
          <p:cNvPr id="169" name="Google Shape;169;p19"/>
          <p:cNvSpPr/>
          <p:nvPr/>
        </p:nvSpPr>
        <p:spPr>
          <a:xfrm>
            <a:off x="7157775" y="2478300"/>
            <a:ext cx="414000" cy="19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 name="Google Shape;170;p19"/>
          <p:cNvCxnSpPr/>
          <p:nvPr/>
        </p:nvCxnSpPr>
        <p:spPr>
          <a:xfrm rot="10800000">
            <a:off x="7364775" y="2659425"/>
            <a:ext cx="0" cy="1611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19"/>
          <p:cNvCxnSpPr/>
          <p:nvPr/>
        </p:nvCxnSpPr>
        <p:spPr>
          <a:xfrm rot="10800000">
            <a:off x="5987850" y="2752425"/>
            <a:ext cx="0" cy="1611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19"/>
          <p:cNvCxnSpPr/>
          <p:nvPr/>
        </p:nvCxnSpPr>
        <p:spPr>
          <a:xfrm>
            <a:off x="5011200" y="2289325"/>
            <a:ext cx="1482900" cy="0"/>
          </a:xfrm>
          <a:prstGeom prst="straightConnector1">
            <a:avLst/>
          </a:prstGeom>
          <a:noFill/>
          <a:ln w="9525" cap="flat" cmpd="sng">
            <a:solidFill>
              <a:schemeClr val="dk2"/>
            </a:solidFill>
            <a:prstDash val="solid"/>
            <a:round/>
            <a:headEnd type="none" w="med" len="med"/>
            <a:tailEnd type="none" w="med" len="med"/>
          </a:ln>
        </p:spPr>
      </p:cxnSp>
      <p:sp>
        <p:nvSpPr>
          <p:cNvPr id="173" name="Google Shape;173;p19"/>
          <p:cNvSpPr txBox="1"/>
          <p:nvPr/>
        </p:nvSpPr>
        <p:spPr>
          <a:xfrm>
            <a:off x="5069850" y="2887775"/>
            <a:ext cx="1836000" cy="6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Winter - Spring 2020</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Webinars &amp;</a:t>
            </a:r>
            <a:endParaRPr sz="10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survey data analysis</a:t>
            </a:r>
            <a:endParaRPr sz="1000">
              <a:latin typeface="Roboto"/>
              <a:ea typeface="Roboto"/>
              <a:cs typeface="Roboto"/>
              <a:sym typeface="Roboto"/>
            </a:endParaRPr>
          </a:p>
        </p:txBody>
      </p:sp>
      <p:cxnSp>
        <p:nvCxnSpPr>
          <p:cNvPr id="174" name="Google Shape;174;p19"/>
          <p:cNvCxnSpPr/>
          <p:nvPr/>
        </p:nvCxnSpPr>
        <p:spPr>
          <a:xfrm>
            <a:off x="5753700" y="2752425"/>
            <a:ext cx="468300" cy="0"/>
          </a:xfrm>
          <a:prstGeom prst="straightConnector1">
            <a:avLst/>
          </a:prstGeom>
          <a:noFill/>
          <a:ln w="9525" cap="flat" cmpd="sng">
            <a:solidFill>
              <a:schemeClr val="dk2"/>
            </a:solidFill>
            <a:prstDash val="solid"/>
            <a:round/>
            <a:headEnd type="none" w="med" len="med"/>
            <a:tailEnd type="none" w="med" len="med"/>
          </a:ln>
        </p:spPr>
      </p:cxnSp>
      <p:sp>
        <p:nvSpPr>
          <p:cNvPr id="175" name="Google Shape;175;p19"/>
          <p:cNvSpPr txBox="1"/>
          <p:nvPr/>
        </p:nvSpPr>
        <p:spPr>
          <a:xfrm>
            <a:off x="7083375" y="1631400"/>
            <a:ext cx="1919100" cy="6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Mar 2021</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Learning objects complete and published</a:t>
            </a:r>
            <a:endParaRPr sz="1000">
              <a:latin typeface="Roboto"/>
              <a:ea typeface="Roboto"/>
              <a:cs typeface="Roboto"/>
              <a:sym typeface="Roboto"/>
            </a:endParaRPr>
          </a:p>
        </p:txBody>
      </p:sp>
      <p:cxnSp>
        <p:nvCxnSpPr>
          <p:cNvPr id="176" name="Google Shape;176;p19"/>
          <p:cNvCxnSpPr>
            <a:stCxn id="154" idx="0"/>
          </p:cNvCxnSpPr>
          <p:nvPr/>
        </p:nvCxnSpPr>
        <p:spPr>
          <a:xfrm rot="10800000">
            <a:off x="8125838" y="2280900"/>
            <a:ext cx="0" cy="197400"/>
          </a:xfrm>
          <a:prstGeom prst="straightConnector1">
            <a:avLst/>
          </a:prstGeom>
          <a:noFill/>
          <a:ln w="9525" cap="flat" cmpd="sng">
            <a:solidFill>
              <a:schemeClr val="dk2"/>
            </a:solidFill>
            <a:prstDash val="solid"/>
            <a:round/>
            <a:headEnd type="none" w="med" len="med"/>
            <a:tailEnd type="none" w="med" len="med"/>
          </a:ln>
        </p:spPr>
      </p:cxnSp>
      <p:sp>
        <p:nvSpPr>
          <p:cNvPr id="177" name="Google Shape;177;p19"/>
          <p:cNvSpPr txBox="1"/>
          <p:nvPr/>
        </p:nvSpPr>
        <p:spPr>
          <a:xfrm>
            <a:off x="8125850" y="2796100"/>
            <a:ext cx="11169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June 2021</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Final paper</a:t>
            </a:r>
            <a:endParaRPr sz="1000">
              <a:latin typeface="Roboto"/>
              <a:ea typeface="Roboto"/>
              <a:cs typeface="Roboto"/>
              <a:sym typeface="Roboto"/>
            </a:endParaRPr>
          </a:p>
        </p:txBody>
      </p:sp>
      <p:cxnSp>
        <p:nvCxnSpPr>
          <p:cNvPr id="178" name="Google Shape;178;p19"/>
          <p:cNvCxnSpPr/>
          <p:nvPr/>
        </p:nvCxnSpPr>
        <p:spPr>
          <a:xfrm rot="10800000">
            <a:off x="8784025" y="2659425"/>
            <a:ext cx="0" cy="161100"/>
          </a:xfrm>
          <a:prstGeom prst="straightConnector1">
            <a:avLst/>
          </a:prstGeom>
          <a:noFill/>
          <a:ln w="9525" cap="flat" cmpd="sng">
            <a:solidFill>
              <a:schemeClr val="dk2"/>
            </a:solidFill>
            <a:prstDash val="solid"/>
            <a:round/>
            <a:headEnd type="none" w="med" len="med"/>
            <a:tailEnd type="none" w="med" len="med"/>
          </a:ln>
        </p:spPr>
      </p:cxnSp>
      <p:sp>
        <p:nvSpPr>
          <p:cNvPr id="179" name="Google Shape;179;p19"/>
          <p:cNvSpPr/>
          <p:nvPr/>
        </p:nvSpPr>
        <p:spPr>
          <a:xfrm>
            <a:off x="3302750" y="1432825"/>
            <a:ext cx="1721700" cy="25062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cxnSp>
        <p:nvCxnSpPr>
          <p:cNvPr id="180" name="Google Shape;180;p19"/>
          <p:cNvCxnSpPr/>
          <p:nvPr/>
        </p:nvCxnSpPr>
        <p:spPr>
          <a:xfrm>
            <a:off x="4484547" y="3858359"/>
            <a:ext cx="1268100" cy="579600"/>
          </a:xfrm>
          <a:prstGeom prst="straightConnector1">
            <a:avLst/>
          </a:prstGeom>
          <a:noFill/>
          <a:ln w="9525" cap="flat" cmpd="sng">
            <a:solidFill>
              <a:schemeClr val="accent4"/>
            </a:solidFill>
            <a:prstDash val="solid"/>
            <a:round/>
            <a:headEnd type="none" w="med" len="med"/>
            <a:tailEnd type="none" w="med" len="med"/>
          </a:ln>
        </p:spPr>
      </p:cxnSp>
      <p:sp>
        <p:nvSpPr>
          <p:cNvPr id="181" name="Google Shape;181;p19"/>
          <p:cNvSpPr txBox="1"/>
          <p:nvPr/>
        </p:nvSpPr>
        <p:spPr>
          <a:xfrm>
            <a:off x="5704375" y="4144425"/>
            <a:ext cx="3220500" cy="6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Current focus: </a:t>
            </a:r>
            <a:r>
              <a:rPr lang="en" b="1">
                <a:latin typeface="Roboto"/>
                <a:ea typeface="Roboto"/>
                <a:cs typeface="Roboto"/>
                <a:sym typeface="Roboto"/>
              </a:rPr>
              <a:t>Educational Provider Survey</a:t>
            </a:r>
            <a:r>
              <a:rPr lang="en">
                <a:latin typeface="Roboto"/>
                <a:ea typeface="Roboto"/>
                <a:cs typeface="Roboto"/>
                <a:sym typeface="Roboto"/>
              </a:rPr>
              <a:t> launches in early September</a:t>
            </a:r>
            <a:endParaRPr>
              <a:latin typeface="Roboto"/>
              <a:ea typeface="Roboto"/>
              <a:cs typeface="Roboto"/>
              <a:sym typeface="Roboto"/>
            </a:endParaRPr>
          </a:p>
        </p:txBody>
      </p:sp>
      <p:cxnSp>
        <p:nvCxnSpPr>
          <p:cNvPr id="182" name="Google Shape;182;p19"/>
          <p:cNvCxnSpPr/>
          <p:nvPr/>
        </p:nvCxnSpPr>
        <p:spPr>
          <a:xfrm rot="10800000">
            <a:off x="4140525" y="2325650"/>
            <a:ext cx="0" cy="161100"/>
          </a:xfrm>
          <a:prstGeom prst="straightConnector1">
            <a:avLst/>
          </a:prstGeom>
          <a:noFill/>
          <a:ln w="9525" cap="flat" cmpd="sng">
            <a:solidFill>
              <a:schemeClr val="dk2"/>
            </a:solidFill>
            <a:prstDash val="solid"/>
            <a:round/>
            <a:headEnd type="none" w="med" len="med"/>
            <a:tailEnd type="none" w="med" len="med"/>
          </a:ln>
        </p:spPr>
      </p:cxnSp>
      <p:sp>
        <p:nvSpPr>
          <p:cNvPr id="183" name="Google Shape;183;p19"/>
          <p:cNvSpPr txBox="1"/>
          <p:nvPr/>
        </p:nvSpPr>
        <p:spPr>
          <a:xfrm>
            <a:off x="3582075" y="1674450"/>
            <a:ext cx="11169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a:latin typeface="Roboto"/>
                <a:ea typeface="Roboto"/>
                <a:cs typeface="Roboto"/>
                <a:sym typeface="Roboto"/>
              </a:rPr>
              <a:t>Summer 2019</a:t>
            </a:r>
            <a:endParaRPr sz="1200">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1000">
                <a:latin typeface="Roboto"/>
                <a:ea typeface="Roboto"/>
                <a:cs typeface="Roboto"/>
                <a:sym typeface="Roboto"/>
              </a:rPr>
              <a:t>Develop survey</a:t>
            </a:r>
            <a:endParaRPr sz="1200">
              <a:latin typeface="Roboto"/>
              <a:ea typeface="Roboto"/>
              <a:cs typeface="Roboto"/>
              <a:sym typeface="Roboto"/>
            </a:endParaRPr>
          </a:p>
        </p:txBody>
      </p:sp>
      <p:sp>
        <p:nvSpPr>
          <p:cNvPr id="184" name="Google Shape;184;p19"/>
          <p:cNvSpPr txBox="1"/>
          <p:nvPr/>
        </p:nvSpPr>
        <p:spPr>
          <a:xfrm>
            <a:off x="1678575" y="2809800"/>
            <a:ext cx="1162200" cy="80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Jan/Feb 2019</a:t>
            </a:r>
            <a:endParaRPr sz="12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Data analysis, Communications planning</a:t>
            </a:r>
            <a:endParaRPr sz="10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164950" y="215725"/>
            <a:ext cx="6247800" cy="116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Preliminary Findings from Year 1 of 3</a:t>
            </a:r>
            <a:endParaRPr/>
          </a:p>
        </p:txBody>
      </p:sp>
      <p:sp>
        <p:nvSpPr>
          <p:cNvPr id="190" name="Google Shape;190;p20"/>
          <p:cNvSpPr txBox="1"/>
          <p:nvPr/>
        </p:nvSpPr>
        <p:spPr>
          <a:xfrm>
            <a:off x="382275" y="1776275"/>
            <a:ext cx="6707400" cy="2918700"/>
          </a:xfrm>
          <a:prstGeom prst="rect">
            <a:avLst/>
          </a:prstGeom>
          <a:noFill/>
          <a:ln>
            <a:noFill/>
          </a:ln>
        </p:spPr>
        <p:txBody>
          <a:bodyPr spcFirstLastPara="1" wrap="square" lIns="91425" tIns="91425" rIns="91425" bIns="91425" anchor="t" anchorCtr="0">
            <a:noAutofit/>
          </a:bodyPr>
          <a:lstStyle/>
          <a:p>
            <a:pPr marL="457200" lvl="0" indent="-317500" algn="l" rtl="0">
              <a:spcBef>
                <a:spcPts val="1000"/>
              </a:spcBef>
              <a:spcAft>
                <a:spcPts val="0"/>
              </a:spcAft>
              <a:buSzPts val="1400"/>
              <a:buFont typeface="Roboto"/>
              <a:buAutoNum type="arabicPeriod"/>
            </a:pPr>
            <a:r>
              <a:rPr lang="en" b="1" dirty="0">
                <a:latin typeface="Roboto"/>
                <a:ea typeface="Roboto"/>
                <a:cs typeface="Roboto"/>
                <a:sym typeface="Roboto"/>
              </a:rPr>
              <a:t>Instructors desire realistic datasets and mechanisms to connect students to real‐world projects.</a:t>
            </a:r>
            <a:endParaRPr b="1" dirty="0">
              <a:latin typeface="Roboto"/>
              <a:ea typeface="Roboto"/>
              <a:cs typeface="Roboto"/>
              <a:sym typeface="Roboto"/>
            </a:endParaRPr>
          </a:p>
          <a:p>
            <a:pPr marL="800100" lvl="0" indent="-342900" algn="l" rtl="0">
              <a:spcBef>
                <a:spcPts val="1000"/>
              </a:spcBef>
              <a:spcAft>
                <a:spcPts val="0"/>
              </a:spcAft>
              <a:buFont typeface="+mj-lt"/>
              <a:buAutoNum type="arabicPeriod"/>
            </a:pPr>
            <a:endParaRPr b="1" dirty="0">
              <a:latin typeface="Roboto"/>
              <a:ea typeface="Roboto"/>
              <a:cs typeface="Roboto"/>
              <a:sym typeface="Roboto"/>
            </a:endParaRPr>
          </a:p>
          <a:p>
            <a:pPr marL="457200" lvl="0" indent="-317500" algn="l" rtl="0">
              <a:spcBef>
                <a:spcPts val="1000"/>
              </a:spcBef>
              <a:spcAft>
                <a:spcPts val="0"/>
              </a:spcAft>
              <a:buSzPts val="1400"/>
              <a:buFont typeface="Roboto"/>
              <a:buAutoNum type="arabicPeriod"/>
            </a:pPr>
            <a:r>
              <a:rPr lang="en" b="1" dirty="0">
                <a:latin typeface="Roboto"/>
                <a:ea typeface="Roboto"/>
                <a:cs typeface="Roboto"/>
                <a:sym typeface="Roboto"/>
              </a:rPr>
              <a:t>Prerequisite technology and troubleshooting skills vary dramatically across programs.</a:t>
            </a:r>
            <a:endParaRPr b="1" dirty="0">
              <a:latin typeface="Roboto"/>
              <a:ea typeface="Roboto"/>
              <a:cs typeface="Roboto"/>
              <a:sym typeface="Roboto"/>
            </a:endParaRPr>
          </a:p>
          <a:p>
            <a:pPr marL="800100" lvl="0" indent="-342900" algn="l" rtl="0">
              <a:spcBef>
                <a:spcPts val="1000"/>
              </a:spcBef>
              <a:spcAft>
                <a:spcPts val="0"/>
              </a:spcAft>
              <a:buFont typeface="+mj-lt"/>
              <a:buAutoNum type="arabicPeriod"/>
            </a:pPr>
            <a:endParaRPr b="1" dirty="0">
              <a:latin typeface="Roboto"/>
              <a:ea typeface="Roboto"/>
              <a:cs typeface="Roboto"/>
              <a:sym typeface="Roboto"/>
            </a:endParaRPr>
          </a:p>
          <a:p>
            <a:pPr marL="457200" marR="0" lvl="0" indent="-317500" algn="l" rtl="0">
              <a:lnSpc>
                <a:spcPct val="100000"/>
              </a:lnSpc>
              <a:spcBef>
                <a:spcPts val="1000"/>
              </a:spcBef>
              <a:spcAft>
                <a:spcPts val="1000"/>
              </a:spcAft>
              <a:buSzPts val="1400"/>
              <a:buFont typeface="Roboto"/>
              <a:buAutoNum type="arabicPeriod"/>
            </a:pPr>
            <a:r>
              <a:rPr lang="en" b="1" dirty="0">
                <a:latin typeface="Roboto"/>
                <a:ea typeface="Roboto"/>
                <a:cs typeface="Roboto"/>
                <a:sym typeface="Roboto"/>
              </a:rPr>
              <a:t>Institutions take a variety of approaches in provisioning necessary hardware and software to support hands‐on activities.</a:t>
            </a:r>
            <a:endParaRPr b="1" dirty="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311700" y="539725"/>
            <a:ext cx="8520600" cy="84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a:t>
            </a:r>
            <a:endParaRPr/>
          </a:p>
        </p:txBody>
      </p:sp>
      <p:sp>
        <p:nvSpPr>
          <p:cNvPr id="196" name="Google Shape;196;p21"/>
          <p:cNvSpPr txBox="1"/>
          <p:nvPr/>
        </p:nvSpPr>
        <p:spPr>
          <a:xfrm>
            <a:off x="335800" y="1687200"/>
            <a:ext cx="7584300" cy="28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Jessica Farrell, Project Manager</a:t>
            </a: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3"/>
              </a:rPr>
              <a:t>jess.farrell@educopia.org</a:t>
            </a:r>
            <a:r>
              <a:rPr lang="en">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Dr. Cal Lee, Principal Investigator</a:t>
            </a: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4"/>
              </a:rPr>
              <a:t>callee@ils.unc.edu</a:t>
            </a:r>
            <a:r>
              <a:rPr lang="en">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b="1" u="sng">
                <a:solidFill>
                  <a:schemeClr val="hlink"/>
                </a:solidFill>
                <a:latin typeface="Roboto"/>
                <a:ea typeface="Roboto"/>
                <a:cs typeface="Roboto"/>
                <a:sym typeface="Roboto"/>
                <a:hlinkClick r:id="rId5"/>
              </a:rPr>
              <a:t>http://bitcuratoredu.web.unc.edu/</a:t>
            </a:r>
            <a:r>
              <a:rPr lang="en" b="1">
                <a:latin typeface="Roboto"/>
                <a:ea typeface="Roboto"/>
                <a:cs typeface="Roboto"/>
                <a:sym typeface="Roboto"/>
              </a:rPr>
              <a:t> </a:t>
            </a:r>
            <a:endParaRPr b="1">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1195</Words>
  <Application>Microsoft Office PowerPoint</Application>
  <PresentationFormat>On-screen Show (16:9)</PresentationFormat>
  <Paragraphs>129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Poppins Light</vt:lpstr>
      <vt:lpstr>Merriweather</vt:lpstr>
      <vt:lpstr>Poppins</vt:lpstr>
      <vt:lpstr>Roboto</vt:lpstr>
      <vt:lpstr>Paradigm</vt:lpstr>
      <vt:lpstr>PowerPoint Presentation</vt:lpstr>
      <vt:lpstr>Research  Questions</vt:lpstr>
      <vt:lpstr>Communities and Partner Activities</vt:lpstr>
      <vt:lpstr>Learning Outcomes</vt:lpstr>
      <vt:lpstr>Communities and Partner Activities</vt:lpstr>
      <vt:lpstr>Project Timeline</vt:lpstr>
      <vt:lpstr>Preliminary Findings from Year 1 of 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BitCuratorEdu</dc:title>
  <cp:lastModifiedBy>Jessica Farrell</cp:lastModifiedBy>
  <cp:revision>3</cp:revision>
  <dcterms:modified xsi:type="dcterms:W3CDTF">2019-08-02T13:45:33Z</dcterms:modified>
</cp:coreProperties>
</file>