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124" r:id="rId1"/>
  </p:sldMasterIdLst>
  <p:notesMasterIdLst>
    <p:notesMasterId r:id="rId22"/>
  </p:notesMasterIdLst>
  <p:sldIdLst>
    <p:sldId id="256" r:id="rId2"/>
    <p:sldId id="299" r:id="rId3"/>
    <p:sldId id="295" r:id="rId4"/>
    <p:sldId id="294" r:id="rId5"/>
    <p:sldId id="283" r:id="rId6"/>
    <p:sldId id="300" r:id="rId7"/>
    <p:sldId id="301" r:id="rId8"/>
    <p:sldId id="302" r:id="rId9"/>
    <p:sldId id="303" r:id="rId10"/>
    <p:sldId id="291" r:id="rId11"/>
    <p:sldId id="296" r:id="rId12"/>
    <p:sldId id="269" r:id="rId13"/>
    <p:sldId id="277" r:id="rId14"/>
    <p:sldId id="282" r:id="rId15"/>
    <p:sldId id="290" r:id="rId16"/>
    <p:sldId id="288" r:id="rId17"/>
    <p:sldId id="289" r:id="rId18"/>
    <p:sldId id="270" r:id="rId19"/>
    <p:sldId id="271" r:id="rId20"/>
    <p:sldId id="26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62"/>
    <p:restoredTop sz="94668"/>
  </p:normalViewPr>
  <p:slideViewPr>
    <p:cSldViewPr snapToGrid="0" snapToObjects="1">
      <p:cViewPr varScale="1">
        <p:scale>
          <a:sx n="94" d="100"/>
          <a:sy n="94" d="100"/>
        </p:scale>
        <p:origin x="208" y="624"/>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p:scale>
          <a:sx n="120" d="100"/>
          <a:sy n="120" d="100"/>
        </p:scale>
        <p:origin x="1864" y="14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BEC978-27BF-9A44-9CD2-68FB5E6A5F83}" type="doc">
      <dgm:prSet loTypeId="urn:microsoft.com/office/officeart/2005/8/layout/radial3" loCatId="" qsTypeId="urn:microsoft.com/office/officeart/2005/8/quickstyle/simple4" qsCatId="simple" csTypeId="urn:microsoft.com/office/officeart/2005/8/colors/accent1_2" csCatId="accent1" phldr="1"/>
      <dgm:spPr/>
      <dgm:t>
        <a:bodyPr/>
        <a:lstStyle/>
        <a:p>
          <a:endParaRPr lang="en-US"/>
        </a:p>
      </dgm:t>
    </dgm:pt>
    <dgm:pt modelId="{575613DD-C771-D34D-8D23-570E18AD1BF4}">
      <dgm:prSet phldrT="[Text]" custT="1"/>
      <dgm:spPr/>
      <dgm:t>
        <a:bodyPr/>
        <a:lstStyle/>
        <a:p>
          <a:r>
            <a:rPr lang="en-US" sz="2800" dirty="0">
              <a:solidFill>
                <a:schemeClr val="tx1"/>
              </a:solidFill>
            </a:rPr>
            <a:t>Audiovisual Archiving and Preservation</a:t>
          </a:r>
        </a:p>
      </dgm:t>
    </dgm:pt>
    <dgm:pt modelId="{BFAC4473-ED45-CE47-92E1-6B8BECA71B6B}" type="parTrans" cxnId="{E177C687-24B4-3A47-9DE8-361632F20A09}">
      <dgm:prSet/>
      <dgm:spPr/>
      <dgm:t>
        <a:bodyPr/>
        <a:lstStyle/>
        <a:p>
          <a:endParaRPr lang="en-US"/>
        </a:p>
      </dgm:t>
    </dgm:pt>
    <dgm:pt modelId="{37F1E8B5-517C-8343-BD90-0D0477624F9C}" type="sibTrans" cxnId="{E177C687-24B4-3A47-9DE8-361632F20A09}">
      <dgm:prSet/>
      <dgm:spPr/>
      <dgm:t>
        <a:bodyPr/>
        <a:lstStyle/>
        <a:p>
          <a:endParaRPr lang="en-US"/>
        </a:p>
      </dgm:t>
    </dgm:pt>
    <dgm:pt modelId="{75608B8C-3AE0-014F-B488-35E70F6D3A3D}">
      <dgm:prSet phldrT="[Text]" custT="1"/>
      <dgm:spPr/>
      <dgm:t>
        <a:bodyPr/>
        <a:lstStyle/>
        <a:p>
          <a:r>
            <a:rPr lang="en-US" sz="2400" dirty="0"/>
            <a:t>Library and information science</a:t>
          </a:r>
        </a:p>
      </dgm:t>
    </dgm:pt>
    <dgm:pt modelId="{9B1BE430-7F71-E546-8560-2DDE268B85CF}" type="parTrans" cxnId="{2DF5F129-77FF-C74E-BD01-6BD7816C03ED}">
      <dgm:prSet/>
      <dgm:spPr/>
      <dgm:t>
        <a:bodyPr/>
        <a:lstStyle/>
        <a:p>
          <a:endParaRPr lang="en-US"/>
        </a:p>
      </dgm:t>
    </dgm:pt>
    <dgm:pt modelId="{D9FE984C-46F9-D148-B0E4-1D9EB15DB9D8}" type="sibTrans" cxnId="{2DF5F129-77FF-C74E-BD01-6BD7816C03ED}">
      <dgm:prSet/>
      <dgm:spPr/>
      <dgm:t>
        <a:bodyPr/>
        <a:lstStyle/>
        <a:p>
          <a:endParaRPr lang="en-US"/>
        </a:p>
      </dgm:t>
    </dgm:pt>
    <dgm:pt modelId="{150022F6-B6A7-7649-9EB9-2D49B312307E}">
      <dgm:prSet phldrT="[Text]" custT="1"/>
      <dgm:spPr/>
      <dgm:t>
        <a:bodyPr/>
        <a:lstStyle/>
        <a:p>
          <a:r>
            <a:rPr lang="en-US" sz="2400" dirty="0"/>
            <a:t>Archival science</a:t>
          </a:r>
        </a:p>
      </dgm:t>
    </dgm:pt>
    <dgm:pt modelId="{7B5F65D4-A4CC-0641-9313-BB8FE21E9BC0}" type="parTrans" cxnId="{286E3479-9FC4-404F-9AD0-9A192B8D2DA7}">
      <dgm:prSet/>
      <dgm:spPr/>
      <dgm:t>
        <a:bodyPr/>
        <a:lstStyle/>
        <a:p>
          <a:endParaRPr lang="en-US"/>
        </a:p>
      </dgm:t>
    </dgm:pt>
    <dgm:pt modelId="{EDCFE368-C891-924C-BFE6-A958C45F8C56}" type="sibTrans" cxnId="{286E3479-9FC4-404F-9AD0-9A192B8D2DA7}">
      <dgm:prSet/>
      <dgm:spPr/>
      <dgm:t>
        <a:bodyPr/>
        <a:lstStyle/>
        <a:p>
          <a:endParaRPr lang="en-US"/>
        </a:p>
      </dgm:t>
    </dgm:pt>
    <dgm:pt modelId="{7801A750-4242-EB42-9AB6-472BA8E2AD40}">
      <dgm:prSet phldrT="[Text]" custT="1"/>
      <dgm:spPr/>
      <dgm:t>
        <a:bodyPr/>
        <a:lstStyle/>
        <a:p>
          <a:r>
            <a:rPr lang="en-US" sz="2400" dirty="0"/>
            <a:t>Conservation</a:t>
          </a:r>
        </a:p>
      </dgm:t>
    </dgm:pt>
    <dgm:pt modelId="{E2C6A427-4374-8041-98BB-1A5DEDDAB16B}" type="parTrans" cxnId="{CF038BF3-FA01-3F44-9A84-7895EA80E446}">
      <dgm:prSet/>
      <dgm:spPr/>
      <dgm:t>
        <a:bodyPr/>
        <a:lstStyle/>
        <a:p>
          <a:endParaRPr lang="en-US"/>
        </a:p>
      </dgm:t>
    </dgm:pt>
    <dgm:pt modelId="{7CC518AC-401E-8240-A142-910B684964C6}" type="sibTrans" cxnId="{CF038BF3-FA01-3F44-9A84-7895EA80E446}">
      <dgm:prSet/>
      <dgm:spPr/>
      <dgm:t>
        <a:bodyPr/>
        <a:lstStyle/>
        <a:p>
          <a:endParaRPr lang="en-US"/>
        </a:p>
      </dgm:t>
    </dgm:pt>
    <dgm:pt modelId="{634BE1C3-4FDC-D841-AFA2-D7F2FE5369F6}">
      <dgm:prSet phldrT="[Text]" custT="1"/>
      <dgm:spPr/>
      <dgm:t>
        <a:bodyPr/>
        <a:lstStyle/>
        <a:p>
          <a:r>
            <a:rPr lang="en-US" sz="2400" dirty="0"/>
            <a:t>Museology</a:t>
          </a:r>
        </a:p>
      </dgm:t>
    </dgm:pt>
    <dgm:pt modelId="{F2AEFE0C-1A26-C14F-B1FA-6EB0E5224486}" type="parTrans" cxnId="{CE7DEE2D-EC55-914F-A560-28ABAE909650}">
      <dgm:prSet/>
      <dgm:spPr/>
      <dgm:t>
        <a:bodyPr/>
        <a:lstStyle/>
        <a:p>
          <a:endParaRPr lang="en-US"/>
        </a:p>
      </dgm:t>
    </dgm:pt>
    <dgm:pt modelId="{63EC6B7E-FAC2-C748-BA73-0B2DC889FAA1}" type="sibTrans" cxnId="{CE7DEE2D-EC55-914F-A560-28ABAE909650}">
      <dgm:prSet/>
      <dgm:spPr/>
      <dgm:t>
        <a:bodyPr/>
        <a:lstStyle/>
        <a:p>
          <a:endParaRPr lang="en-US"/>
        </a:p>
      </dgm:t>
    </dgm:pt>
    <dgm:pt modelId="{6E6823C4-96EF-2649-AE44-F4A06970ADBA}">
      <dgm:prSet phldrT="[Text]" custT="1"/>
      <dgm:spPr/>
      <dgm:t>
        <a:bodyPr/>
        <a:lstStyle/>
        <a:p>
          <a:r>
            <a:rPr lang="en-US" sz="2400" dirty="0"/>
            <a:t>Media histories</a:t>
          </a:r>
        </a:p>
      </dgm:t>
    </dgm:pt>
    <dgm:pt modelId="{B7B026F7-FE4D-4946-A4C4-6608374D66F7}" type="parTrans" cxnId="{F0E3E587-9FA4-6D47-A094-C40EE8450266}">
      <dgm:prSet/>
      <dgm:spPr/>
      <dgm:t>
        <a:bodyPr/>
        <a:lstStyle/>
        <a:p>
          <a:endParaRPr lang="en-US"/>
        </a:p>
      </dgm:t>
    </dgm:pt>
    <dgm:pt modelId="{BE5586FC-3866-804B-8202-76E78C1769BD}" type="sibTrans" cxnId="{F0E3E587-9FA4-6D47-A094-C40EE8450266}">
      <dgm:prSet/>
      <dgm:spPr/>
      <dgm:t>
        <a:bodyPr/>
        <a:lstStyle/>
        <a:p>
          <a:endParaRPr lang="en-US"/>
        </a:p>
      </dgm:t>
    </dgm:pt>
    <dgm:pt modelId="{91F06195-24EB-6046-B424-F32069565007}">
      <dgm:prSet phldrT="[Text]" custT="1"/>
      <dgm:spPr/>
      <dgm:t>
        <a:bodyPr/>
        <a:lstStyle/>
        <a:p>
          <a:r>
            <a:rPr lang="en-US" sz="2400" dirty="0"/>
            <a:t>Moving image and sound production</a:t>
          </a:r>
        </a:p>
      </dgm:t>
    </dgm:pt>
    <dgm:pt modelId="{2568A304-16D4-134D-8FEA-21E3A6DBBBA0}" type="parTrans" cxnId="{81C423C7-6BED-A54F-90C0-175F2AF2D56D}">
      <dgm:prSet/>
      <dgm:spPr/>
      <dgm:t>
        <a:bodyPr/>
        <a:lstStyle/>
        <a:p>
          <a:endParaRPr lang="en-US"/>
        </a:p>
      </dgm:t>
    </dgm:pt>
    <dgm:pt modelId="{6AAB6510-5EA6-D142-AC52-665F7EF08402}" type="sibTrans" cxnId="{81C423C7-6BED-A54F-90C0-175F2AF2D56D}">
      <dgm:prSet/>
      <dgm:spPr/>
      <dgm:t>
        <a:bodyPr/>
        <a:lstStyle/>
        <a:p>
          <a:endParaRPr lang="en-US"/>
        </a:p>
      </dgm:t>
    </dgm:pt>
    <dgm:pt modelId="{6A397990-CA35-874F-A1E3-25FE3E845868}" type="pres">
      <dgm:prSet presAssocID="{2CBEC978-27BF-9A44-9CD2-68FB5E6A5F83}" presName="composite" presStyleCnt="0">
        <dgm:presLayoutVars>
          <dgm:chMax val="1"/>
          <dgm:dir/>
          <dgm:resizeHandles val="exact"/>
        </dgm:presLayoutVars>
      </dgm:prSet>
      <dgm:spPr/>
    </dgm:pt>
    <dgm:pt modelId="{23E16EB5-137F-D842-9B36-7175B8AE7E98}" type="pres">
      <dgm:prSet presAssocID="{2CBEC978-27BF-9A44-9CD2-68FB5E6A5F83}" presName="radial" presStyleCnt="0">
        <dgm:presLayoutVars>
          <dgm:animLvl val="ctr"/>
        </dgm:presLayoutVars>
      </dgm:prSet>
      <dgm:spPr/>
    </dgm:pt>
    <dgm:pt modelId="{56F7D270-F1E0-1B49-91B5-8CEE00004DDA}" type="pres">
      <dgm:prSet presAssocID="{575613DD-C771-D34D-8D23-570E18AD1BF4}" presName="centerShape" presStyleLbl="vennNode1" presStyleIdx="0" presStyleCnt="7" custScaleX="120595" custScaleY="109962"/>
      <dgm:spPr/>
    </dgm:pt>
    <dgm:pt modelId="{336D2889-E122-6C42-A64A-997DCC0B74E2}" type="pres">
      <dgm:prSet presAssocID="{75608B8C-3AE0-014F-B488-35E70F6D3A3D}" presName="node" presStyleLbl="vennNode1" presStyleIdx="1" presStyleCnt="7" custScaleX="163681" custScaleY="104513" custRadScaleRad="88636" custRadScaleInc="-21804">
        <dgm:presLayoutVars>
          <dgm:bulletEnabled val="1"/>
        </dgm:presLayoutVars>
      </dgm:prSet>
      <dgm:spPr/>
    </dgm:pt>
    <dgm:pt modelId="{FAF0EA44-1C50-0F4D-A54D-1008120242E4}" type="pres">
      <dgm:prSet presAssocID="{150022F6-B6A7-7649-9EB9-2D49B312307E}" presName="node" presStyleLbl="vennNode1" presStyleIdx="2" presStyleCnt="7" custScaleX="141360" custScaleY="111307" custRadScaleRad="110814" custRadScaleInc="-335">
        <dgm:presLayoutVars>
          <dgm:bulletEnabled val="1"/>
        </dgm:presLayoutVars>
      </dgm:prSet>
      <dgm:spPr/>
    </dgm:pt>
    <dgm:pt modelId="{18455BC9-14A0-B24C-B35D-7DA65351F431}" type="pres">
      <dgm:prSet presAssocID="{7801A750-4242-EB42-9AB6-472BA8E2AD40}" presName="node" presStyleLbl="vennNode1" presStyleIdx="3" presStyleCnt="7" custScaleX="193737" custRadScaleRad="136079" custRadScaleInc="-34209">
        <dgm:presLayoutVars>
          <dgm:bulletEnabled val="1"/>
        </dgm:presLayoutVars>
      </dgm:prSet>
      <dgm:spPr/>
    </dgm:pt>
    <dgm:pt modelId="{070F1DCE-60D7-9743-996A-56637929BF0F}" type="pres">
      <dgm:prSet presAssocID="{634BE1C3-4FDC-D841-AFA2-D7F2FE5369F6}" presName="node" presStyleLbl="vennNode1" presStyleIdx="4" presStyleCnt="7" custScaleX="171846" custScaleY="88335" custRadScaleRad="88557" custRadScaleInc="-43090">
        <dgm:presLayoutVars>
          <dgm:bulletEnabled val="1"/>
        </dgm:presLayoutVars>
      </dgm:prSet>
      <dgm:spPr/>
    </dgm:pt>
    <dgm:pt modelId="{C2F04FF6-0697-7944-BF08-5E648A072502}" type="pres">
      <dgm:prSet presAssocID="{6E6823C4-96EF-2649-AE44-F4A06970ADBA}" presName="node" presStyleLbl="vennNode1" presStyleIdx="5" presStyleCnt="7" custScaleX="120275" custRadScaleRad="121125" custRadScaleInc="78444">
        <dgm:presLayoutVars>
          <dgm:bulletEnabled val="1"/>
        </dgm:presLayoutVars>
      </dgm:prSet>
      <dgm:spPr/>
    </dgm:pt>
    <dgm:pt modelId="{2B044F41-A1C5-B04D-9E29-165A22823E86}" type="pres">
      <dgm:prSet presAssocID="{91F06195-24EB-6046-B424-F32069565007}" presName="node" presStyleLbl="vennNode1" presStyleIdx="6" presStyleCnt="7" custScaleX="185904" custScaleY="116596" custRadScaleRad="122853" custRadScaleInc="-92613">
        <dgm:presLayoutVars>
          <dgm:bulletEnabled val="1"/>
        </dgm:presLayoutVars>
      </dgm:prSet>
      <dgm:spPr/>
    </dgm:pt>
  </dgm:ptLst>
  <dgm:cxnLst>
    <dgm:cxn modelId="{D451311C-D867-274A-B07F-7C47475EDB8E}" type="presOf" srcId="{634BE1C3-4FDC-D841-AFA2-D7F2FE5369F6}" destId="{070F1DCE-60D7-9743-996A-56637929BF0F}" srcOrd="0" destOrd="0" presId="urn:microsoft.com/office/officeart/2005/8/layout/radial3"/>
    <dgm:cxn modelId="{2DF5F129-77FF-C74E-BD01-6BD7816C03ED}" srcId="{575613DD-C771-D34D-8D23-570E18AD1BF4}" destId="{75608B8C-3AE0-014F-B488-35E70F6D3A3D}" srcOrd="0" destOrd="0" parTransId="{9B1BE430-7F71-E546-8560-2DDE268B85CF}" sibTransId="{D9FE984C-46F9-D148-B0E4-1D9EB15DB9D8}"/>
    <dgm:cxn modelId="{CE7DEE2D-EC55-914F-A560-28ABAE909650}" srcId="{575613DD-C771-D34D-8D23-570E18AD1BF4}" destId="{634BE1C3-4FDC-D841-AFA2-D7F2FE5369F6}" srcOrd="3" destOrd="0" parTransId="{F2AEFE0C-1A26-C14F-B1FA-6EB0E5224486}" sibTransId="{63EC6B7E-FAC2-C748-BA73-0B2DC889FAA1}"/>
    <dgm:cxn modelId="{5FC5E42E-41A5-A045-8DEB-1AE5B6DE7B6F}" type="presOf" srcId="{2CBEC978-27BF-9A44-9CD2-68FB5E6A5F83}" destId="{6A397990-CA35-874F-A1E3-25FE3E845868}" srcOrd="0" destOrd="0" presId="urn:microsoft.com/office/officeart/2005/8/layout/radial3"/>
    <dgm:cxn modelId="{286E3479-9FC4-404F-9AD0-9A192B8D2DA7}" srcId="{575613DD-C771-D34D-8D23-570E18AD1BF4}" destId="{150022F6-B6A7-7649-9EB9-2D49B312307E}" srcOrd="1" destOrd="0" parTransId="{7B5F65D4-A4CC-0641-9313-BB8FE21E9BC0}" sibTransId="{EDCFE368-C891-924C-BFE6-A958C45F8C56}"/>
    <dgm:cxn modelId="{E177C687-24B4-3A47-9DE8-361632F20A09}" srcId="{2CBEC978-27BF-9A44-9CD2-68FB5E6A5F83}" destId="{575613DD-C771-D34D-8D23-570E18AD1BF4}" srcOrd="0" destOrd="0" parTransId="{BFAC4473-ED45-CE47-92E1-6B8BECA71B6B}" sibTransId="{37F1E8B5-517C-8343-BD90-0D0477624F9C}"/>
    <dgm:cxn modelId="{F0E3E587-9FA4-6D47-A094-C40EE8450266}" srcId="{575613DD-C771-D34D-8D23-570E18AD1BF4}" destId="{6E6823C4-96EF-2649-AE44-F4A06970ADBA}" srcOrd="4" destOrd="0" parTransId="{B7B026F7-FE4D-4946-A4C4-6608374D66F7}" sibTransId="{BE5586FC-3866-804B-8202-76E78C1769BD}"/>
    <dgm:cxn modelId="{C0F0F8C1-5493-5A47-AD9F-110779D8968A}" type="presOf" srcId="{7801A750-4242-EB42-9AB6-472BA8E2AD40}" destId="{18455BC9-14A0-B24C-B35D-7DA65351F431}" srcOrd="0" destOrd="0" presId="urn:microsoft.com/office/officeart/2005/8/layout/radial3"/>
    <dgm:cxn modelId="{81C423C7-6BED-A54F-90C0-175F2AF2D56D}" srcId="{575613DD-C771-D34D-8D23-570E18AD1BF4}" destId="{91F06195-24EB-6046-B424-F32069565007}" srcOrd="5" destOrd="0" parTransId="{2568A304-16D4-134D-8FEA-21E3A6DBBBA0}" sibTransId="{6AAB6510-5EA6-D142-AC52-665F7EF08402}"/>
    <dgm:cxn modelId="{BEBBDCC8-2970-6448-A7A8-5F927FD2E667}" type="presOf" srcId="{6E6823C4-96EF-2649-AE44-F4A06970ADBA}" destId="{C2F04FF6-0697-7944-BF08-5E648A072502}" srcOrd="0" destOrd="0" presId="urn:microsoft.com/office/officeart/2005/8/layout/radial3"/>
    <dgm:cxn modelId="{084036C9-2A71-3D49-9981-2BE60AE9D8C5}" type="presOf" srcId="{575613DD-C771-D34D-8D23-570E18AD1BF4}" destId="{56F7D270-F1E0-1B49-91B5-8CEE00004DDA}" srcOrd="0" destOrd="0" presId="urn:microsoft.com/office/officeart/2005/8/layout/radial3"/>
    <dgm:cxn modelId="{A8366EDB-CDA5-3145-8C58-5CFF1C7B3EAD}" type="presOf" srcId="{150022F6-B6A7-7649-9EB9-2D49B312307E}" destId="{FAF0EA44-1C50-0F4D-A54D-1008120242E4}" srcOrd="0" destOrd="0" presId="urn:microsoft.com/office/officeart/2005/8/layout/radial3"/>
    <dgm:cxn modelId="{5682C6EE-7F07-E444-AC70-AC5E0CFED0BA}" type="presOf" srcId="{91F06195-24EB-6046-B424-F32069565007}" destId="{2B044F41-A1C5-B04D-9E29-165A22823E86}" srcOrd="0" destOrd="0" presId="urn:microsoft.com/office/officeart/2005/8/layout/radial3"/>
    <dgm:cxn modelId="{CF038BF3-FA01-3F44-9A84-7895EA80E446}" srcId="{575613DD-C771-D34D-8D23-570E18AD1BF4}" destId="{7801A750-4242-EB42-9AB6-472BA8E2AD40}" srcOrd="2" destOrd="0" parTransId="{E2C6A427-4374-8041-98BB-1A5DEDDAB16B}" sibTransId="{7CC518AC-401E-8240-A142-910B684964C6}"/>
    <dgm:cxn modelId="{889E37FB-A88D-FC4C-8EF9-5C9647522385}" type="presOf" srcId="{75608B8C-3AE0-014F-B488-35E70F6D3A3D}" destId="{336D2889-E122-6C42-A64A-997DCC0B74E2}" srcOrd="0" destOrd="0" presId="urn:microsoft.com/office/officeart/2005/8/layout/radial3"/>
    <dgm:cxn modelId="{AC949C7E-4932-B444-97A8-0C60084A2CB6}" type="presParOf" srcId="{6A397990-CA35-874F-A1E3-25FE3E845868}" destId="{23E16EB5-137F-D842-9B36-7175B8AE7E98}" srcOrd="0" destOrd="0" presId="urn:microsoft.com/office/officeart/2005/8/layout/radial3"/>
    <dgm:cxn modelId="{9C2B582A-024C-464C-8BAD-45C1CE6648F6}" type="presParOf" srcId="{23E16EB5-137F-D842-9B36-7175B8AE7E98}" destId="{56F7D270-F1E0-1B49-91B5-8CEE00004DDA}" srcOrd="0" destOrd="0" presId="urn:microsoft.com/office/officeart/2005/8/layout/radial3"/>
    <dgm:cxn modelId="{4F5D9A7C-4D59-CA47-A2F6-BD145763ECAA}" type="presParOf" srcId="{23E16EB5-137F-D842-9B36-7175B8AE7E98}" destId="{336D2889-E122-6C42-A64A-997DCC0B74E2}" srcOrd="1" destOrd="0" presId="urn:microsoft.com/office/officeart/2005/8/layout/radial3"/>
    <dgm:cxn modelId="{ECFBCAEA-904F-3249-8334-F6F211623256}" type="presParOf" srcId="{23E16EB5-137F-D842-9B36-7175B8AE7E98}" destId="{FAF0EA44-1C50-0F4D-A54D-1008120242E4}" srcOrd="2" destOrd="0" presId="urn:microsoft.com/office/officeart/2005/8/layout/radial3"/>
    <dgm:cxn modelId="{2C989A45-B0A3-0342-8B8E-9F64737F0536}" type="presParOf" srcId="{23E16EB5-137F-D842-9B36-7175B8AE7E98}" destId="{18455BC9-14A0-B24C-B35D-7DA65351F431}" srcOrd="3" destOrd="0" presId="urn:microsoft.com/office/officeart/2005/8/layout/radial3"/>
    <dgm:cxn modelId="{4E53F313-4D02-314D-AE54-E7D2121FE447}" type="presParOf" srcId="{23E16EB5-137F-D842-9B36-7175B8AE7E98}" destId="{070F1DCE-60D7-9743-996A-56637929BF0F}" srcOrd="4" destOrd="0" presId="urn:microsoft.com/office/officeart/2005/8/layout/radial3"/>
    <dgm:cxn modelId="{92D837BC-A172-2E42-94C1-9A4EA9165248}" type="presParOf" srcId="{23E16EB5-137F-D842-9B36-7175B8AE7E98}" destId="{C2F04FF6-0697-7944-BF08-5E648A072502}" srcOrd="5" destOrd="0" presId="urn:microsoft.com/office/officeart/2005/8/layout/radial3"/>
    <dgm:cxn modelId="{5EA18D98-D3AF-F341-BF6B-23AA649ABC1B}" type="presParOf" srcId="{23E16EB5-137F-D842-9B36-7175B8AE7E98}" destId="{2B044F41-A1C5-B04D-9E29-165A22823E86}" srcOrd="6" destOrd="0" presId="urn:microsoft.com/office/officeart/2005/8/layout/radial3"/>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7981B7-50FA-DB4A-B338-DC953C608E60}" type="doc">
      <dgm:prSet loTypeId="urn:microsoft.com/office/officeart/2005/8/layout/target1" loCatId="" qsTypeId="urn:microsoft.com/office/officeart/2005/8/quickstyle/simple4" qsCatId="simple" csTypeId="urn:microsoft.com/office/officeart/2005/8/colors/accent1_2" csCatId="accent1" phldr="1"/>
      <dgm:spPr/>
    </dgm:pt>
    <dgm:pt modelId="{B390C527-2C0F-0543-A13E-5C9E7F7E269B}">
      <dgm:prSet phldrT="[Text]" custT="1"/>
      <dgm:spPr/>
      <dgm:t>
        <a:bodyPr/>
        <a:lstStyle/>
        <a:p>
          <a:r>
            <a:rPr lang="en-US" sz="1600" dirty="0"/>
            <a:t>  1) </a:t>
          </a:r>
          <a:r>
            <a:rPr lang="en-US" sz="1800" dirty="0"/>
            <a:t>Foundational Knowledge</a:t>
          </a:r>
          <a:endParaRPr lang="en-US" sz="1600" dirty="0"/>
        </a:p>
      </dgm:t>
    </dgm:pt>
    <dgm:pt modelId="{B2F5B48C-2B79-CF4F-AA4D-FBFAB64ED9A4}" type="parTrans" cxnId="{2063AC38-0D4F-D84D-B503-EDCE1EFA40FA}">
      <dgm:prSet/>
      <dgm:spPr/>
      <dgm:t>
        <a:bodyPr/>
        <a:lstStyle/>
        <a:p>
          <a:endParaRPr lang="en-US"/>
        </a:p>
      </dgm:t>
    </dgm:pt>
    <dgm:pt modelId="{C34FF41E-B6A5-DE48-8407-1B74D23912F2}" type="sibTrans" cxnId="{2063AC38-0D4F-D84D-B503-EDCE1EFA40FA}">
      <dgm:prSet/>
      <dgm:spPr/>
      <dgm:t>
        <a:bodyPr/>
        <a:lstStyle/>
        <a:p>
          <a:endParaRPr lang="en-US"/>
        </a:p>
      </dgm:t>
    </dgm:pt>
    <dgm:pt modelId="{E6B82622-B954-414B-A4E8-13070B8DD2CF}">
      <dgm:prSet phldrT="[Text]" custT="1"/>
      <dgm:spPr/>
      <dgm:t>
        <a:bodyPr/>
        <a:lstStyle/>
        <a:p>
          <a:r>
            <a:rPr lang="en-US" sz="1800" dirty="0"/>
            <a:t>2) Specialized (format-specific or function-specific) Knowledge</a:t>
          </a:r>
        </a:p>
      </dgm:t>
    </dgm:pt>
    <dgm:pt modelId="{6577940E-F8EF-FF47-80F3-773608323235}" type="parTrans" cxnId="{61AE9B56-DAC8-054F-8ADA-6751B7486E38}">
      <dgm:prSet/>
      <dgm:spPr/>
      <dgm:t>
        <a:bodyPr/>
        <a:lstStyle/>
        <a:p>
          <a:endParaRPr lang="en-US"/>
        </a:p>
      </dgm:t>
    </dgm:pt>
    <dgm:pt modelId="{8F11162F-62B4-624A-82D9-39764F429821}" type="sibTrans" cxnId="{61AE9B56-DAC8-054F-8ADA-6751B7486E38}">
      <dgm:prSet/>
      <dgm:spPr/>
      <dgm:t>
        <a:bodyPr/>
        <a:lstStyle/>
        <a:p>
          <a:endParaRPr lang="en-US"/>
        </a:p>
      </dgm:t>
    </dgm:pt>
    <dgm:pt modelId="{C9101E71-0BC1-F442-BD26-56CA877451E3}">
      <dgm:prSet phldrT="[Text]" custT="1"/>
      <dgm:spPr/>
      <dgm:t>
        <a:bodyPr/>
        <a:lstStyle/>
        <a:p>
          <a:r>
            <a:rPr lang="en-US" sz="1800" dirty="0"/>
            <a:t>4) Practical/on-the-job application of knowledge to real world environments</a:t>
          </a:r>
        </a:p>
      </dgm:t>
    </dgm:pt>
    <dgm:pt modelId="{B225408A-78D2-374E-AEA1-405CDA2A92C8}" type="parTrans" cxnId="{F1E50AD3-6F1E-354F-9E77-53D1AACAFC37}">
      <dgm:prSet/>
      <dgm:spPr/>
      <dgm:t>
        <a:bodyPr/>
        <a:lstStyle/>
        <a:p>
          <a:endParaRPr lang="en-US"/>
        </a:p>
      </dgm:t>
    </dgm:pt>
    <dgm:pt modelId="{3EC73B6D-CC29-3440-9059-4C603C8DE88A}" type="sibTrans" cxnId="{F1E50AD3-6F1E-354F-9E77-53D1AACAFC37}">
      <dgm:prSet/>
      <dgm:spPr/>
      <dgm:t>
        <a:bodyPr/>
        <a:lstStyle/>
        <a:p>
          <a:endParaRPr lang="en-US"/>
        </a:p>
      </dgm:t>
    </dgm:pt>
    <dgm:pt modelId="{0A1C8289-E546-EE4B-A723-905DB23E5EE4}">
      <dgm:prSet phldrT="[Text]" custT="1"/>
      <dgm:spPr/>
      <dgm:t>
        <a:bodyPr/>
        <a:lstStyle/>
        <a:p>
          <a:r>
            <a:rPr lang="en-US" sz="1800" dirty="0"/>
            <a:t>3) Soft Skills</a:t>
          </a:r>
        </a:p>
      </dgm:t>
    </dgm:pt>
    <dgm:pt modelId="{3AE0BA7D-F171-944E-8E6B-39C9C1C7A9FC}" type="parTrans" cxnId="{7993E527-DD89-1246-B479-69A5B16BDA80}">
      <dgm:prSet/>
      <dgm:spPr/>
      <dgm:t>
        <a:bodyPr/>
        <a:lstStyle/>
        <a:p>
          <a:endParaRPr lang="en-US"/>
        </a:p>
      </dgm:t>
    </dgm:pt>
    <dgm:pt modelId="{C42BFBCB-7551-CA4D-B0E5-118843FE5713}" type="sibTrans" cxnId="{7993E527-DD89-1246-B479-69A5B16BDA80}">
      <dgm:prSet/>
      <dgm:spPr/>
      <dgm:t>
        <a:bodyPr/>
        <a:lstStyle/>
        <a:p>
          <a:endParaRPr lang="en-US"/>
        </a:p>
      </dgm:t>
    </dgm:pt>
    <dgm:pt modelId="{43F2E5C7-4596-3947-90BA-132C37718C76}" type="pres">
      <dgm:prSet presAssocID="{9B7981B7-50FA-DB4A-B338-DC953C608E60}" presName="composite" presStyleCnt="0">
        <dgm:presLayoutVars>
          <dgm:chMax val="5"/>
          <dgm:dir/>
          <dgm:resizeHandles val="exact"/>
        </dgm:presLayoutVars>
      </dgm:prSet>
      <dgm:spPr/>
    </dgm:pt>
    <dgm:pt modelId="{045293C5-F91F-6E49-A5C2-3888CA1E3196}" type="pres">
      <dgm:prSet presAssocID="{B390C527-2C0F-0543-A13E-5C9E7F7E269B}" presName="circle1" presStyleLbl="lnNode1" presStyleIdx="0" presStyleCnt="4"/>
      <dgm:spPr/>
    </dgm:pt>
    <dgm:pt modelId="{F2E3B0E4-F8BF-4647-A151-9D5B9394B277}" type="pres">
      <dgm:prSet presAssocID="{B390C527-2C0F-0543-A13E-5C9E7F7E269B}" presName="text1" presStyleLbl="revTx" presStyleIdx="0" presStyleCnt="4" custScaleX="193036" custLinFactNeighborX="37490" custLinFactNeighborY="17500">
        <dgm:presLayoutVars>
          <dgm:bulletEnabled val="1"/>
        </dgm:presLayoutVars>
      </dgm:prSet>
      <dgm:spPr/>
    </dgm:pt>
    <dgm:pt modelId="{BABB8391-F6BE-5F4C-919B-D1CC13AD3129}" type="pres">
      <dgm:prSet presAssocID="{B390C527-2C0F-0543-A13E-5C9E7F7E269B}" presName="line1" presStyleLbl="callout" presStyleIdx="0" presStyleCnt="8"/>
      <dgm:spPr/>
    </dgm:pt>
    <dgm:pt modelId="{72DCC4C4-44F5-B342-A4CE-A622463EC5BC}" type="pres">
      <dgm:prSet presAssocID="{B390C527-2C0F-0543-A13E-5C9E7F7E269B}" presName="d1" presStyleLbl="callout" presStyleIdx="1" presStyleCnt="8"/>
      <dgm:spPr/>
    </dgm:pt>
    <dgm:pt modelId="{71F3C2EF-7535-B443-B327-B832D3B25FFC}" type="pres">
      <dgm:prSet presAssocID="{E6B82622-B954-414B-A4E8-13070B8DD2CF}" presName="circle2" presStyleLbl="lnNode1" presStyleIdx="1" presStyleCnt="4"/>
      <dgm:spPr/>
    </dgm:pt>
    <dgm:pt modelId="{2FFC4A83-83D3-614F-8B9C-5E89871F95EE}" type="pres">
      <dgm:prSet presAssocID="{E6B82622-B954-414B-A4E8-13070B8DD2CF}" presName="text2" presStyleLbl="revTx" presStyleIdx="1" presStyleCnt="4" custScaleX="187374" custLinFactNeighborX="32648" custLinFactNeighborY="7000">
        <dgm:presLayoutVars>
          <dgm:bulletEnabled val="1"/>
        </dgm:presLayoutVars>
      </dgm:prSet>
      <dgm:spPr/>
    </dgm:pt>
    <dgm:pt modelId="{A56DC914-50AB-3A43-BD4F-1896668D7721}" type="pres">
      <dgm:prSet presAssocID="{E6B82622-B954-414B-A4E8-13070B8DD2CF}" presName="line2" presStyleLbl="callout" presStyleIdx="2" presStyleCnt="8"/>
      <dgm:spPr/>
    </dgm:pt>
    <dgm:pt modelId="{18A22208-76B1-0B49-AA96-B96CDD634E54}" type="pres">
      <dgm:prSet presAssocID="{E6B82622-B954-414B-A4E8-13070B8DD2CF}" presName="d2" presStyleLbl="callout" presStyleIdx="3" presStyleCnt="8"/>
      <dgm:spPr/>
    </dgm:pt>
    <dgm:pt modelId="{93C26072-0DF7-A54A-8540-33D0C2A11AD3}" type="pres">
      <dgm:prSet presAssocID="{0A1C8289-E546-EE4B-A723-905DB23E5EE4}" presName="circle3" presStyleLbl="lnNode1" presStyleIdx="2" presStyleCnt="4"/>
      <dgm:spPr/>
    </dgm:pt>
    <dgm:pt modelId="{80BFC79F-EB82-1747-9A9B-67B38D79D4BC}" type="pres">
      <dgm:prSet presAssocID="{0A1C8289-E546-EE4B-A723-905DB23E5EE4}" presName="text3" presStyleLbl="revTx" presStyleIdx="2" presStyleCnt="4" custScaleX="187374" custLinFactNeighborX="32648" custLinFactNeighborY="3500">
        <dgm:presLayoutVars>
          <dgm:bulletEnabled val="1"/>
        </dgm:presLayoutVars>
      </dgm:prSet>
      <dgm:spPr/>
    </dgm:pt>
    <dgm:pt modelId="{6798A4A0-8298-CF46-A6C2-0A43D55A8795}" type="pres">
      <dgm:prSet presAssocID="{0A1C8289-E546-EE4B-A723-905DB23E5EE4}" presName="line3" presStyleLbl="callout" presStyleIdx="4" presStyleCnt="8"/>
      <dgm:spPr/>
    </dgm:pt>
    <dgm:pt modelId="{5C95EECE-8532-B54A-A4ED-1F818CB03247}" type="pres">
      <dgm:prSet presAssocID="{0A1C8289-E546-EE4B-A723-905DB23E5EE4}" presName="d3" presStyleLbl="callout" presStyleIdx="5" presStyleCnt="8"/>
      <dgm:spPr/>
    </dgm:pt>
    <dgm:pt modelId="{45E2638A-BA0F-A04C-ADF5-21446A3FF2E5}" type="pres">
      <dgm:prSet presAssocID="{C9101E71-0BC1-F442-BD26-56CA877451E3}" presName="circle4" presStyleLbl="lnNode1" presStyleIdx="3" presStyleCnt="4"/>
      <dgm:spPr/>
    </dgm:pt>
    <dgm:pt modelId="{17E9F5A2-41B2-C649-81A7-43FDA9839948}" type="pres">
      <dgm:prSet presAssocID="{C9101E71-0BC1-F442-BD26-56CA877451E3}" presName="text4" presStyleLbl="revTx" presStyleIdx="3" presStyleCnt="4" custScaleX="187374" custLinFactNeighborX="30973">
        <dgm:presLayoutVars>
          <dgm:bulletEnabled val="1"/>
        </dgm:presLayoutVars>
      </dgm:prSet>
      <dgm:spPr/>
    </dgm:pt>
    <dgm:pt modelId="{ACAE49B0-1E90-5345-9154-65EDA17D95B9}" type="pres">
      <dgm:prSet presAssocID="{C9101E71-0BC1-F442-BD26-56CA877451E3}" presName="line4" presStyleLbl="callout" presStyleIdx="6" presStyleCnt="8"/>
      <dgm:spPr/>
    </dgm:pt>
    <dgm:pt modelId="{404236B3-244C-F344-969F-8AAFE83DF464}" type="pres">
      <dgm:prSet presAssocID="{C9101E71-0BC1-F442-BD26-56CA877451E3}" presName="d4" presStyleLbl="callout" presStyleIdx="7" presStyleCnt="8"/>
      <dgm:spPr/>
    </dgm:pt>
  </dgm:ptLst>
  <dgm:cxnLst>
    <dgm:cxn modelId="{F99C920B-579D-FD4A-B4A8-2680A5F1AA56}" type="presOf" srcId="{B390C527-2C0F-0543-A13E-5C9E7F7E269B}" destId="{F2E3B0E4-F8BF-4647-A151-9D5B9394B277}" srcOrd="0" destOrd="0" presId="urn:microsoft.com/office/officeart/2005/8/layout/target1"/>
    <dgm:cxn modelId="{7993E527-DD89-1246-B479-69A5B16BDA80}" srcId="{9B7981B7-50FA-DB4A-B338-DC953C608E60}" destId="{0A1C8289-E546-EE4B-A723-905DB23E5EE4}" srcOrd="2" destOrd="0" parTransId="{3AE0BA7D-F171-944E-8E6B-39C9C1C7A9FC}" sibTransId="{C42BFBCB-7551-CA4D-B0E5-118843FE5713}"/>
    <dgm:cxn modelId="{2063AC38-0D4F-D84D-B503-EDCE1EFA40FA}" srcId="{9B7981B7-50FA-DB4A-B338-DC953C608E60}" destId="{B390C527-2C0F-0543-A13E-5C9E7F7E269B}" srcOrd="0" destOrd="0" parTransId="{B2F5B48C-2B79-CF4F-AA4D-FBFAB64ED9A4}" sibTransId="{C34FF41E-B6A5-DE48-8407-1B74D23912F2}"/>
    <dgm:cxn modelId="{44EC4455-68BE-724B-8195-646A4FC0762D}" type="presOf" srcId="{C9101E71-0BC1-F442-BD26-56CA877451E3}" destId="{17E9F5A2-41B2-C649-81A7-43FDA9839948}" srcOrd="0" destOrd="0" presId="urn:microsoft.com/office/officeart/2005/8/layout/target1"/>
    <dgm:cxn modelId="{61AE9B56-DAC8-054F-8ADA-6751B7486E38}" srcId="{9B7981B7-50FA-DB4A-B338-DC953C608E60}" destId="{E6B82622-B954-414B-A4E8-13070B8DD2CF}" srcOrd="1" destOrd="0" parTransId="{6577940E-F8EF-FF47-80F3-773608323235}" sibTransId="{8F11162F-62B4-624A-82D9-39764F429821}"/>
    <dgm:cxn modelId="{0BAE9E95-57D6-9041-A98E-E21CAFD57850}" type="presOf" srcId="{E6B82622-B954-414B-A4E8-13070B8DD2CF}" destId="{2FFC4A83-83D3-614F-8B9C-5E89871F95EE}" srcOrd="0" destOrd="0" presId="urn:microsoft.com/office/officeart/2005/8/layout/target1"/>
    <dgm:cxn modelId="{30920FBF-F1F9-294C-905A-5738AFBEAE01}" type="presOf" srcId="{0A1C8289-E546-EE4B-A723-905DB23E5EE4}" destId="{80BFC79F-EB82-1747-9A9B-67B38D79D4BC}" srcOrd="0" destOrd="0" presId="urn:microsoft.com/office/officeart/2005/8/layout/target1"/>
    <dgm:cxn modelId="{F1E50AD3-6F1E-354F-9E77-53D1AACAFC37}" srcId="{9B7981B7-50FA-DB4A-B338-DC953C608E60}" destId="{C9101E71-0BC1-F442-BD26-56CA877451E3}" srcOrd="3" destOrd="0" parTransId="{B225408A-78D2-374E-AEA1-405CDA2A92C8}" sibTransId="{3EC73B6D-CC29-3440-9059-4C603C8DE88A}"/>
    <dgm:cxn modelId="{2286A0F3-A4A5-8741-B67A-D5D632F1E7F2}" type="presOf" srcId="{9B7981B7-50FA-DB4A-B338-DC953C608E60}" destId="{43F2E5C7-4596-3947-90BA-132C37718C76}" srcOrd="0" destOrd="0" presId="urn:microsoft.com/office/officeart/2005/8/layout/target1"/>
    <dgm:cxn modelId="{4D4F73C9-C432-B144-BDDB-D01152A1E60F}" type="presParOf" srcId="{43F2E5C7-4596-3947-90BA-132C37718C76}" destId="{045293C5-F91F-6E49-A5C2-3888CA1E3196}" srcOrd="0" destOrd="0" presId="urn:microsoft.com/office/officeart/2005/8/layout/target1"/>
    <dgm:cxn modelId="{A86DF9C0-3B3E-8143-83EE-19D09571145E}" type="presParOf" srcId="{43F2E5C7-4596-3947-90BA-132C37718C76}" destId="{F2E3B0E4-F8BF-4647-A151-9D5B9394B277}" srcOrd="1" destOrd="0" presId="urn:microsoft.com/office/officeart/2005/8/layout/target1"/>
    <dgm:cxn modelId="{04E28E34-10AC-8845-BEF8-D1688A045AA6}" type="presParOf" srcId="{43F2E5C7-4596-3947-90BA-132C37718C76}" destId="{BABB8391-F6BE-5F4C-919B-D1CC13AD3129}" srcOrd="2" destOrd="0" presId="urn:microsoft.com/office/officeart/2005/8/layout/target1"/>
    <dgm:cxn modelId="{F547E811-7DFC-4C46-AE2B-DF6FEBB89345}" type="presParOf" srcId="{43F2E5C7-4596-3947-90BA-132C37718C76}" destId="{72DCC4C4-44F5-B342-A4CE-A622463EC5BC}" srcOrd="3" destOrd="0" presId="urn:microsoft.com/office/officeart/2005/8/layout/target1"/>
    <dgm:cxn modelId="{3FC0CE1C-1129-0C4F-AB1D-3F40C47870B2}" type="presParOf" srcId="{43F2E5C7-4596-3947-90BA-132C37718C76}" destId="{71F3C2EF-7535-B443-B327-B832D3B25FFC}" srcOrd="4" destOrd="0" presId="urn:microsoft.com/office/officeart/2005/8/layout/target1"/>
    <dgm:cxn modelId="{E3BE4E44-C3F4-1447-92F5-171FEEB41E4D}" type="presParOf" srcId="{43F2E5C7-4596-3947-90BA-132C37718C76}" destId="{2FFC4A83-83D3-614F-8B9C-5E89871F95EE}" srcOrd="5" destOrd="0" presId="urn:microsoft.com/office/officeart/2005/8/layout/target1"/>
    <dgm:cxn modelId="{44FD3BA6-2DB5-B641-8A42-26298E5EC0E5}" type="presParOf" srcId="{43F2E5C7-4596-3947-90BA-132C37718C76}" destId="{A56DC914-50AB-3A43-BD4F-1896668D7721}" srcOrd="6" destOrd="0" presId="urn:microsoft.com/office/officeart/2005/8/layout/target1"/>
    <dgm:cxn modelId="{05A858A9-81A4-4C4C-8F66-BD4341ACC383}" type="presParOf" srcId="{43F2E5C7-4596-3947-90BA-132C37718C76}" destId="{18A22208-76B1-0B49-AA96-B96CDD634E54}" srcOrd="7" destOrd="0" presId="urn:microsoft.com/office/officeart/2005/8/layout/target1"/>
    <dgm:cxn modelId="{BE7BD1FB-F479-F848-A0DA-8D2E5310BCBB}" type="presParOf" srcId="{43F2E5C7-4596-3947-90BA-132C37718C76}" destId="{93C26072-0DF7-A54A-8540-33D0C2A11AD3}" srcOrd="8" destOrd="0" presId="urn:microsoft.com/office/officeart/2005/8/layout/target1"/>
    <dgm:cxn modelId="{F473E897-BC47-4B4B-84B9-7482535C3E72}" type="presParOf" srcId="{43F2E5C7-4596-3947-90BA-132C37718C76}" destId="{80BFC79F-EB82-1747-9A9B-67B38D79D4BC}" srcOrd="9" destOrd="0" presId="urn:microsoft.com/office/officeart/2005/8/layout/target1"/>
    <dgm:cxn modelId="{7E0FD442-0122-AA48-A461-F942CF4C7628}" type="presParOf" srcId="{43F2E5C7-4596-3947-90BA-132C37718C76}" destId="{6798A4A0-8298-CF46-A6C2-0A43D55A8795}" srcOrd="10" destOrd="0" presId="urn:microsoft.com/office/officeart/2005/8/layout/target1"/>
    <dgm:cxn modelId="{599A6A79-54A2-BF41-941C-4283118E02CE}" type="presParOf" srcId="{43F2E5C7-4596-3947-90BA-132C37718C76}" destId="{5C95EECE-8532-B54A-A4ED-1F818CB03247}" srcOrd="11" destOrd="0" presId="urn:microsoft.com/office/officeart/2005/8/layout/target1"/>
    <dgm:cxn modelId="{14EFB18D-9D94-584B-B2A2-B79A1CDFB5D1}" type="presParOf" srcId="{43F2E5C7-4596-3947-90BA-132C37718C76}" destId="{45E2638A-BA0F-A04C-ADF5-21446A3FF2E5}" srcOrd="12" destOrd="0" presId="urn:microsoft.com/office/officeart/2005/8/layout/target1"/>
    <dgm:cxn modelId="{3FCB95E9-9621-5E45-A301-4E79FF610AA3}" type="presParOf" srcId="{43F2E5C7-4596-3947-90BA-132C37718C76}" destId="{17E9F5A2-41B2-C649-81A7-43FDA9839948}" srcOrd="13" destOrd="0" presId="urn:microsoft.com/office/officeart/2005/8/layout/target1"/>
    <dgm:cxn modelId="{2620C175-F3E5-5E4C-97E9-8DE2BEEDCCD1}" type="presParOf" srcId="{43F2E5C7-4596-3947-90BA-132C37718C76}" destId="{ACAE49B0-1E90-5345-9154-65EDA17D95B9}" srcOrd="14" destOrd="0" presId="urn:microsoft.com/office/officeart/2005/8/layout/target1"/>
    <dgm:cxn modelId="{6F91BDF4-9449-9243-B534-2298B2DE16F4}" type="presParOf" srcId="{43F2E5C7-4596-3947-90BA-132C37718C76}" destId="{404236B3-244C-F344-969F-8AAFE83DF464}" srcOrd="15" destOrd="0" presId="urn:microsoft.com/office/officeart/2005/8/layout/targe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ABE017-D84E-6947-9A02-0AC30077E53F}" type="doc">
      <dgm:prSet loTypeId="urn:microsoft.com/office/officeart/2005/8/layout/matrix1" loCatId="relationship" qsTypeId="urn:microsoft.com/office/officeart/2005/8/quickstyle/simple3" qsCatId="simple" csTypeId="urn:microsoft.com/office/officeart/2005/8/colors/accent1_2" csCatId="accent1" phldr="1"/>
      <dgm:spPr/>
    </dgm:pt>
    <dgm:pt modelId="{6D2F15B1-4618-2945-B30F-866DC0936401}">
      <dgm:prSet phldrT="[Text]" custT="1"/>
      <dgm:spPr/>
      <dgm:t>
        <a:bodyPr/>
        <a:lstStyle/>
        <a:p>
          <a:pPr algn="ctr"/>
          <a:endParaRPr lang="en-US" sz="1800" dirty="0"/>
        </a:p>
        <a:p>
          <a:pPr algn="ctr"/>
          <a:endParaRPr lang="en-US" sz="2800" dirty="0"/>
        </a:p>
        <a:p>
          <a:pPr algn="ctr"/>
          <a:r>
            <a:rPr lang="en-US" sz="2800" dirty="0"/>
            <a:t>Students and Working Professionals</a:t>
          </a:r>
        </a:p>
        <a:p>
          <a:pPr algn="ctr"/>
          <a:endParaRPr lang="en-US" sz="1800" dirty="0"/>
        </a:p>
      </dgm:t>
    </dgm:pt>
    <dgm:pt modelId="{D60152B0-0121-F64A-A687-CA32792A135B}" type="parTrans" cxnId="{0574A79C-334A-E647-88ED-9134831512AE}">
      <dgm:prSet/>
      <dgm:spPr/>
      <dgm:t>
        <a:bodyPr/>
        <a:lstStyle/>
        <a:p>
          <a:endParaRPr lang="en-US"/>
        </a:p>
      </dgm:t>
    </dgm:pt>
    <dgm:pt modelId="{9729C39A-CBC1-C94F-8B7C-9B0913FE1738}" type="sibTrans" cxnId="{0574A79C-334A-E647-88ED-9134831512AE}">
      <dgm:prSet/>
      <dgm:spPr/>
      <dgm:t>
        <a:bodyPr/>
        <a:lstStyle/>
        <a:p>
          <a:endParaRPr lang="en-US"/>
        </a:p>
      </dgm:t>
    </dgm:pt>
    <dgm:pt modelId="{3EF0BC44-72CB-5A42-9C1A-AE75CA17B835}">
      <dgm:prSet phldrT="[Text]" custT="1"/>
      <dgm:spPr/>
      <dgm:t>
        <a:bodyPr/>
        <a:lstStyle/>
        <a:p>
          <a:pPr algn="ctr"/>
          <a:endParaRPr lang="en-US" sz="2800" dirty="0"/>
        </a:p>
        <a:p>
          <a:pPr algn="ctr"/>
          <a:r>
            <a:rPr lang="en-US" sz="2800" dirty="0"/>
            <a:t>Educators</a:t>
          </a:r>
        </a:p>
      </dgm:t>
    </dgm:pt>
    <dgm:pt modelId="{05962620-0635-5543-BB56-5D70B997A2EC}" type="parTrans" cxnId="{7299C797-AB8F-B94C-86D9-F8CADC528CBC}">
      <dgm:prSet/>
      <dgm:spPr/>
      <dgm:t>
        <a:bodyPr/>
        <a:lstStyle/>
        <a:p>
          <a:endParaRPr lang="en-US"/>
        </a:p>
      </dgm:t>
    </dgm:pt>
    <dgm:pt modelId="{FA3218A9-45A2-EA45-8B81-37DC7FC75D98}" type="sibTrans" cxnId="{7299C797-AB8F-B94C-86D9-F8CADC528CBC}">
      <dgm:prSet/>
      <dgm:spPr/>
      <dgm:t>
        <a:bodyPr/>
        <a:lstStyle/>
        <a:p>
          <a:endParaRPr lang="en-US"/>
        </a:p>
      </dgm:t>
    </dgm:pt>
    <dgm:pt modelId="{74BC38AB-9BE7-6B48-8C51-93ECF0F455C3}">
      <dgm:prSet phldrT="[Text]" custT="1"/>
      <dgm:spPr/>
      <dgm:t>
        <a:bodyPr/>
        <a:lstStyle/>
        <a:p>
          <a:r>
            <a:rPr lang="en-US" sz="2800" dirty="0"/>
            <a:t>Employers</a:t>
          </a:r>
        </a:p>
      </dgm:t>
    </dgm:pt>
    <dgm:pt modelId="{709C3385-1E86-0E4E-A06D-72CD40D497B1}" type="parTrans" cxnId="{541E4F78-55CA-6E46-A1B6-4E41C10447E1}">
      <dgm:prSet/>
      <dgm:spPr/>
      <dgm:t>
        <a:bodyPr/>
        <a:lstStyle/>
        <a:p>
          <a:endParaRPr lang="en-US"/>
        </a:p>
      </dgm:t>
    </dgm:pt>
    <dgm:pt modelId="{B32CEFBA-B1BA-B140-8404-397C20F35C37}" type="sibTrans" cxnId="{541E4F78-55CA-6E46-A1B6-4E41C10447E1}">
      <dgm:prSet/>
      <dgm:spPr/>
      <dgm:t>
        <a:bodyPr/>
        <a:lstStyle/>
        <a:p>
          <a:endParaRPr lang="en-US"/>
        </a:p>
      </dgm:t>
    </dgm:pt>
    <dgm:pt modelId="{8DDC92D7-DDEE-F642-B41A-07E9584C534B}">
      <dgm:prSet phldrT="[Text]" custT="1"/>
      <dgm:spPr/>
      <dgm:t>
        <a:bodyPr/>
        <a:lstStyle/>
        <a:p>
          <a:r>
            <a:rPr lang="en-US" sz="3200" dirty="0"/>
            <a:t>Audiences and Uses</a:t>
          </a:r>
        </a:p>
      </dgm:t>
    </dgm:pt>
    <dgm:pt modelId="{E408776C-BD82-1844-9946-804D39B9C3CF}" type="parTrans" cxnId="{266ABDEB-1D76-5644-8F83-EA343474F7B2}">
      <dgm:prSet/>
      <dgm:spPr/>
      <dgm:t>
        <a:bodyPr/>
        <a:lstStyle/>
        <a:p>
          <a:endParaRPr lang="en-US"/>
        </a:p>
      </dgm:t>
    </dgm:pt>
    <dgm:pt modelId="{F19296ED-6A04-1743-BFA6-F522CA66E153}" type="sibTrans" cxnId="{266ABDEB-1D76-5644-8F83-EA343474F7B2}">
      <dgm:prSet/>
      <dgm:spPr/>
      <dgm:t>
        <a:bodyPr/>
        <a:lstStyle/>
        <a:p>
          <a:endParaRPr lang="en-US"/>
        </a:p>
      </dgm:t>
    </dgm:pt>
    <dgm:pt modelId="{B2051EA2-542A-E943-BECC-A4862AECBB89}">
      <dgm:prSet phldrT="[Text]" custT="1"/>
      <dgm:spPr/>
      <dgm:t>
        <a:bodyPr/>
        <a:lstStyle/>
        <a:p>
          <a:pPr algn="ctr"/>
          <a:r>
            <a:rPr lang="en-US" sz="2800" dirty="0"/>
            <a:t>Certifying Bodies and Professional Associations</a:t>
          </a:r>
        </a:p>
      </dgm:t>
    </dgm:pt>
    <dgm:pt modelId="{FC4F990E-F366-C444-A449-6D5A07E07D06}" type="parTrans" cxnId="{D125505A-3AC1-C247-9A9F-11DF921CF27B}">
      <dgm:prSet/>
      <dgm:spPr/>
      <dgm:t>
        <a:bodyPr/>
        <a:lstStyle/>
        <a:p>
          <a:endParaRPr lang="en-US"/>
        </a:p>
      </dgm:t>
    </dgm:pt>
    <dgm:pt modelId="{8FEBB344-E18A-404F-B5F2-5D54D22894AC}" type="sibTrans" cxnId="{D125505A-3AC1-C247-9A9F-11DF921CF27B}">
      <dgm:prSet/>
      <dgm:spPr/>
      <dgm:t>
        <a:bodyPr/>
        <a:lstStyle/>
        <a:p>
          <a:endParaRPr lang="en-US"/>
        </a:p>
      </dgm:t>
    </dgm:pt>
    <dgm:pt modelId="{7DB21AD4-A947-6942-8D93-F3292ED60AF1}" type="pres">
      <dgm:prSet presAssocID="{85ABE017-D84E-6947-9A02-0AC30077E53F}" presName="diagram" presStyleCnt="0">
        <dgm:presLayoutVars>
          <dgm:chMax val="1"/>
          <dgm:dir/>
          <dgm:animLvl val="ctr"/>
          <dgm:resizeHandles val="exact"/>
        </dgm:presLayoutVars>
      </dgm:prSet>
      <dgm:spPr/>
    </dgm:pt>
    <dgm:pt modelId="{6A3036AF-2685-F645-A989-A161831CDCFC}" type="pres">
      <dgm:prSet presAssocID="{85ABE017-D84E-6947-9A02-0AC30077E53F}" presName="matrix" presStyleCnt="0"/>
      <dgm:spPr/>
    </dgm:pt>
    <dgm:pt modelId="{6922BD71-09DD-E241-B4E5-4D9BBA706CCF}" type="pres">
      <dgm:prSet presAssocID="{85ABE017-D84E-6947-9A02-0AC30077E53F}" presName="tile1" presStyleLbl="node1" presStyleIdx="0" presStyleCnt="4"/>
      <dgm:spPr/>
    </dgm:pt>
    <dgm:pt modelId="{A15510D4-36B9-2D4A-B05F-4E10C7ACDE23}" type="pres">
      <dgm:prSet presAssocID="{85ABE017-D84E-6947-9A02-0AC30077E53F}" presName="tile1text" presStyleLbl="node1" presStyleIdx="0" presStyleCnt="4">
        <dgm:presLayoutVars>
          <dgm:chMax val="0"/>
          <dgm:chPref val="0"/>
          <dgm:bulletEnabled val="1"/>
        </dgm:presLayoutVars>
      </dgm:prSet>
      <dgm:spPr/>
    </dgm:pt>
    <dgm:pt modelId="{6BCB1D1D-EA36-274E-B096-9F9A690AE804}" type="pres">
      <dgm:prSet presAssocID="{85ABE017-D84E-6947-9A02-0AC30077E53F}" presName="tile2" presStyleLbl="node1" presStyleIdx="1" presStyleCnt="4"/>
      <dgm:spPr/>
    </dgm:pt>
    <dgm:pt modelId="{6320A5BF-7202-694F-969D-B61B0BD7C1F7}" type="pres">
      <dgm:prSet presAssocID="{85ABE017-D84E-6947-9A02-0AC30077E53F}" presName="tile2text" presStyleLbl="node1" presStyleIdx="1" presStyleCnt="4">
        <dgm:presLayoutVars>
          <dgm:chMax val="0"/>
          <dgm:chPref val="0"/>
          <dgm:bulletEnabled val="1"/>
        </dgm:presLayoutVars>
      </dgm:prSet>
      <dgm:spPr/>
    </dgm:pt>
    <dgm:pt modelId="{7F2F77F6-AE1A-B64E-8A4A-3536E0FB11DE}" type="pres">
      <dgm:prSet presAssocID="{85ABE017-D84E-6947-9A02-0AC30077E53F}" presName="tile3" presStyleLbl="node1" presStyleIdx="2" presStyleCnt="4"/>
      <dgm:spPr/>
    </dgm:pt>
    <dgm:pt modelId="{E5EE8C69-43B3-C948-BEBF-2415470E9A1F}" type="pres">
      <dgm:prSet presAssocID="{85ABE017-D84E-6947-9A02-0AC30077E53F}" presName="tile3text" presStyleLbl="node1" presStyleIdx="2" presStyleCnt="4">
        <dgm:presLayoutVars>
          <dgm:chMax val="0"/>
          <dgm:chPref val="0"/>
          <dgm:bulletEnabled val="1"/>
        </dgm:presLayoutVars>
      </dgm:prSet>
      <dgm:spPr/>
    </dgm:pt>
    <dgm:pt modelId="{3C3BF519-C1ED-1841-93F5-66ECC36EE7B3}" type="pres">
      <dgm:prSet presAssocID="{85ABE017-D84E-6947-9A02-0AC30077E53F}" presName="tile4" presStyleLbl="node1" presStyleIdx="3" presStyleCnt="4"/>
      <dgm:spPr/>
    </dgm:pt>
    <dgm:pt modelId="{50E642AE-947A-1243-B15C-97E3F7055262}" type="pres">
      <dgm:prSet presAssocID="{85ABE017-D84E-6947-9A02-0AC30077E53F}" presName="tile4text" presStyleLbl="node1" presStyleIdx="3" presStyleCnt="4">
        <dgm:presLayoutVars>
          <dgm:chMax val="0"/>
          <dgm:chPref val="0"/>
          <dgm:bulletEnabled val="1"/>
        </dgm:presLayoutVars>
      </dgm:prSet>
      <dgm:spPr/>
    </dgm:pt>
    <dgm:pt modelId="{D762FA6B-392A-DA42-A060-D46FD95F140B}" type="pres">
      <dgm:prSet presAssocID="{85ABE017-D84E-6947-9A02-0AC30077E53F}" presName="centerTile" presStyleLbl="fgShp" presStyleIdx="0" presStyleCnt="1">
        <dgm:presLayoutVars>
          <dgm:chMax val="0"/>
          <dgm:chPref val="0"/>
        </dgm:presLayoutVars>
      </dgm:prSet>
      <dgm:spPr/>
    </dgm:pt>
  </dgm:ptLst>
  <dgm:cxnLst>
    <dgm:cxn modelId="{EF0E230F-0948-CE4F-A66B-5A69E239832D}" type="presOf" srcId="{8DDC92D7-DDEE-F642-B41A-07E9584C534B}" destId="{D762FA6B-392A-DA42-A060-D46FD95F140B}" srcOrd="0" destOrd="0" presId="urn:microsoft.com/office/officeart/2005/8/layout/matrix1"/>
    <dgm:cxn modelId="{EFA16E16-5F70-2442-BD20-A044CBD132CF}" type="presOf" srcId="{B2051EA2-542A-E943-BECC-A4862AECBB89}" destId="{50E642AE-947A-1243-B15C-97E3F7055262}" srcOrd="1" destOrd="0" presId="urn:microsoft.com/office/officeart/2005/8/layout/matrix1"/>
    <dgm:cxn modelId="{36FD5C52-0FD0-5248-8301-F5F5B93C0FA4}" type="presOf" srcId="{6D2F15B1-4618-2945-B30F-866DC0936401}" destId="{6922BD71-09DD-E241-B4E5-4D9BBA706CCF}" srcOrd="0" destOrd="0" presId="urn:microsoft.com/office/officeart/2005/8/layout/matrix1"/>
    <dgm:cxn modelId="{D125505A-3AC1-C247-9A9F-11DF921CF27B}" srcId="{8DDC92D7-DDEE-F642-B41A-07E9584C534B}" destId="{B2051EA2-542A-E943-BECC-A4862AECBB89}" srcOrd="3" destOrd="0" parTransId="{FC4F990E-F366-C444-A449-6D5A07E07D06}" sibTransId="{8FEBB344-E18A-404F-B5F2-5D54D22894AC}"/>
    <dgm:cxn modelId="{2E5C7671-2CAF-284F-BE53-285BB5AB8AF2}" type="presOf" srcId="{3EF0BC44-72CB-5A42-9C1A-AE75CA17B835}" destId="{6320A5BF-7202-694F-969D-B61B0BD7C1F7}" srcOrd="1" destOrd="0" presId="urn:microsoft.com/office/officeart/2005/8/layout/matrix1"/>
    <dgm:cxn modelId="{541E4F78-55CA-6E46-A1B6-4E41C10447E1}" srcId="{8DDC92D7-DDEE-F642-B41A-07E9584C534B}" destId="{74BC38AB-9BE7-6B48-8C51-93ECF0F455C3}" srcOrd="2" destOrd="0" parTransId="{709C3385-1E86-0E4E-A06D-72CD40D497B1}" sibTransId="{B32CEFBA-B1BA-B140-8404-397C20F35C37}"/>
    <dgm:cxn modelId="{E6B82F7C-8A2D-8649-BF04-922188AB00EB}" type="presOf" srcId="{74BC38AB-9BE7-6B48-8C51-93ECF0F455C3}" destId="{7F2F77F6-AE1A-B64E-8A4A-3536E0FB11DE}" srcOrd="0" destOrd="0" presId="urn:microsoft.com/office/officeart/2005/8/layout/matrix1"/>
    <dgm:cxn modelId="{F739BD82-F661-2242-B1E1-E3217BF58D0B}" type="presOf" srcId="{74BC38AB-9BE7-6B48-8C51-93ECF0F455C3}" destId="{E5EE8C69-43B3-C948-BEBF-2415470E9A1F}" srcOrd="1" destOrd="0" presId="urn:microsoft.com/office/officeart/2005/8/layout/matrix1"/>
    <dgm:cxn modelId="{7299C797-AB8F-B94C-86D9-F8CADC528CBC}" srcId="{8DDC92D7-DDEE-F642-B41A-07E9584C534B}" destId="{3EF0BC44-72CB-5A42-9C1A-AE75CA17B835}" srcOrd="1" destOrd="0" parTransId="{05962620-0635-5543-BB56-5D70B997A2EC}" sibTransId="{FA3218A9-45A2-EA45-8B81-37DC7FC75D98}"/>
    <dgm:cxn modelId="{0574A79C-334A-E647-88ED-9134831512AE}" srcId="{8DDC92D7-DDEE-F642-B41A-07E9584C534B}" destId="{6D2F15B1-4618-2945-B30F-866DC0936401}" srcOrd="0" destOrd="0" parTransId="{D60152B0-0121-F64A-A687-CA32792A135B}" sibTransId="{9729C39A-CBC1-C94F-8B7C-9B0913FE1738}"/>
    <dgm:cxn modelId="{D98CFBAF-1F53-2D47-A406-C2B64EB3E2C1}" type="presOf" srcId="{6D2F15B1-4618-2945-B30F-866DC0936401}" destId="{A15510D4-36B9-2D4A-B05F-4E10C7ACDE23}" srcOrd="1" destOrd="0" presId="urn:microsoft.com/office/officeart/2005/8/layout/matrix1"/>
    <dgm:cxn modelId="{F19603B5-C3F8-9A4B-9695-D3E6D8975C47}" type="presOf" srcId="{B2051EA2-542A-E943-BECC-A4862AECBB89}" destId="{3C3BF519-C1ED-1841-93F5-66ECC36EE7B3}" srcOrd="0" destOrd="0" presId="urn:microsoft.com/office/officeart/2005/8/layout/matrix1"/>
    <dgm:cxn modelId="{C64B66C0-8A72-064B-AFBF-1EED6CFD18CF}" type="presOf" srcId="{85ABE017-D84E-6947-9A02-0AC30077E53F}" destId="{7DB21AD4-A947-6942-8D93-F3292ED60AF1}" srcOrd="0" destOrd="0" presId="urn:microsoft.com/office/officeart/2005/8/layout/matrix1"/>
    <dgm:cxn modelId="{683A6BDD-741C-E747-8FAC-7BED8DAF3CA1}" type="presOf" srcId="{3EF0BC44-72CB-5A42-9C1A-AE75CA17B835}" destId="{6BCB1D1D-EA36-274E-B096-9F9A690AE804}" srcOrd="0" destOrd="0" presId="urn:microsoft.com/office/officeart/2005/8/layout/matrix1"/>
    <dgm:cxn modelId="{266ABDEB-1D76-5644-8F83-EA343474F7B2}" srcId="{85ABE017-D84E-6947-9A02-0AC30077E53F}" destId="{8DDC92D7-DDEE-F642-B41A-07E9584C534B}" srcOrd="0" destOrd="0" parTransId="{E408776C-BD82-1844-9946-804D39B9C3CF}" sibTransId="{F19296ED-6A04-1743-BFA6-F522CA66E153}"/>
    <dgm:cxn modelId="{2748C3C4-A488-A44A-B933-B37D8190645D}" type="presParOf" srcId="{7DB21AD4-A947-6942-8D93-F3292ED60AF1}" destId="{6A3036AF-2685-F645-A989-A161831CDCFC}" srcOrd="0" destOrd="0" presId="urn:microsoft.com/office/officeart/2005/8/layout/matrix1"/>
    <dgm:cxn modelId="{052884D0-494D-404B-BEFA-4F764BFBFCC5}" type="presParOf" srcId="{6A3036AF-2685-F645-A989-A161831CDCFC}" destId="{6922BD71-09DD-E241-B4E5-4D9BBA706CCF}" srcOrd="0" destOrd="0" presId="urn:microsoft.com/office/officeart/2005/8/layout/matrix1"/>
    <dgm:cxn modelId="{BB597A59-3E67-E647-BC0C-C8727F2C6141}" type="presParOf" srcId="{6A3036AF-2685-F645-A989-A161831CDCFC}" destId="{A15510D4-36B9-2D4A-B05F-4E10C7ACDE23}" srcOrd="1" destOrd="0" presId="urn:microsoft.com/office/officeart/2005/8/layout/matrix1"/>
    <dgm:cxn modelId="{DA1D5014-73FA-DE4B-BAC1-4C6D05715C6A}" type="presParOf" srcId="{6A3036AF-2685-F645-A989-A161831CDCFC}" destId="{6BCB1D1D-EA36-274E-B096-9F9A690AE804}" srcOrd="2" destOrd="0" presId="urn:microsoft.com/office/officeart/2005/8/layout/matrix1"/>
    <dgm:cxn modelId="{56B7A30D-88C6-984D-8628-37A37EFD22A8}" type="presParOf" srcId="{6A3036AF-2685-F645-A989-A161831CDCFC}" destId="{6320A5BF-7202-694F-969D-B61B0BD7C1F7}" srcOrd="3" destOrd="0" presId="urn:microsoft.com/office/officeart/2005/8/layout/matrix1"/>
    <dgm:cxn modelId="{8FCAFADB-22CB-F142-9B88-744FE85A975F}" type="presParOf" srcId="{6A3036AF-2685-F645-A989-A161831CDCFC}" destId="{7F2F77F6-AE1A-B64E-8A4A-3536E0FB11DE}" srcOrd="4" destOrd="0" presId="urn:microsoft.com/office/officeart/2005/8/layout/matrix1"/>
    <dgm:cxn modelId="{3510BB58-3F2E-2C4E-A38D-BDBB020B9684}" type="presParOf" srcId="{6A3036AF-2685-F645-A989-A161831CDCFC}" destId="{E5EE8C69-43B3-C948-BEBF-2415470E9A1F}" srcOrd="5" destOrd="0" presId="urn:microsoft.com/office/officeart/2005/8/layout/matrix1"/>
    <dgm:cxn modelId="{6035B236-F38D-E44D-9353-B3795C3FCC13}" type="presParOf" srcId="{6A3036AF-2685-F645-A989-A161831CDCFC}" destId="{3C3BF519-C1ED-1841-93F5-66ECC36EE7B3}" srcOrd="6" destOrd="0" presId="urn:microsoft.com/office/officeart/2005/8/layout/matrix1"/>
    <dgm:cxn modelId="{D4A05723-8893-1D49-951E-122CE581CDB5}" type="presParOf" srcId="{6A3036AF-2685-F645-A989-A161831CDCFC}" destId="{50E642AE-947A-1243-B15C-97E3F7055262}" srcOrd="7" destOrd="0" presId="urn:microsoft.com/office/officeart/2005/8/layout/matrix1"/>
    <dgm:cxn modelId="{10A6DEB0-DBD5-414A-BE21-99979A377B56}" type="presParOf" srcId="{7DB21AD4-A947-6942-8D93-F3292ED60AF1}" destId="{D762FA6B-392A-DA42-A060-D46FD95F140B}"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F7D270-F1E0-1B49-91B5-8CEE00004DDA}">
      <dsp:nvSpPr>
        <dsp:cNvPr id="0" name=""/>
        <dsp:cNvSpPr/>
      </dsp:nvSpPr>
      <dsp:spPr>
        <a:xfrm>
          <a:off x="3950671" y="931865"/>
          <a:ext cx="3022378" cy="2755892"/>
        </a:xfrm>
        <a:prstGeom prst="ellipse">
          <a:avLst/>
        </a:prstGeom>
        <a:gradFill rotWithShape="0">
          <a:gsLst>
            <a:gs pos="0">
              <a:schemeClr val="accent1">
                <a:alpha val="50000"/>
                <a:hueOff val="0"/>
                <a:satOff val="0"/>
                <a:lumOff val="0"/>
                <a:alphaOff val="0"/>
                <a:tint val="94000"/>
                <a:satMod val="100000"/>
                <a:lumMod val="108000"/>
              </a:schemeClr>
            </a:gs>
            <a:gs pos="50000">
              <a:schemeClr val="accent1">
                <a:alpha val="50000"/>
                <a:hueOff val="0"/>
                <a:satOff val="0"/>
                <a:lumOff val="0"/>
                <a:alphaOff val="0"/>
                <a:tint val="98000"/>
                <a:shade val="100000"/>
                <a:satMod val="100000"/>
                <a:lumMod val="100000"/>
              </a:schemeClr>
            </a:gs>
            <a:gs pos="100000">
              <a:schemeClr val="accent1">
                <a:alpha val="50000"/>
                <a:hueOff val="0"/>
                <a:satOff val="0"/>
                <a:lumOff val="0"/>
                <a:alphaOff val="0"/>
                <a:shade val="72000"/>
                <a:satMod val="120000"/>
                <a:lumMod val="100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1"/>
              </a:solidFill>
            </a:rPr>
            <a:t>Audiovisual Archiving and Preservation</a:t>
          </a:r>
        </a:p>
      </dsp:txBody>
      <dsp:txXfrm>
        <a:off x="4393288" y="1335456"/>
        <a:ext cx="2137144" cy="1948710"/>
      </dsp:txXfrm>
    </dsp:sp>
    <dsp:sp modelId="{336D2889-E122-6C42-A64A-997DCC0B74E2}">
      <dsp:nvSpPr>
        <dsp:cNvPr id="0" name=""/>
        <dsp:cNvSpPr/>
      </dsp:nvSpPr>
      <dsp:spPr>
        <a:xfrm>
          <a:off x="4108855" y="245874"/>
          <a:ext cx="2051104" cy="1309664"/>
        </a:xfrm>
        <a:prstGeom prst="ellipse">
          <a:avLst/>
        </a:prstGeom>
        <a:gradFill rotWithShape="0">
          <a:gsLst>
            <a:gs pos="0">
              <a:schemeClr val="accent1">
                <a:alpha val="50000"/>
                <a:hueOff val="0"/>
                <a:satOff val="0"/>
                <a:lumOff val="0"/>
                <a:alphaOff val="0"/>
                <a:tint val="94000"/>
                <a:satMod val="100000"/>
                <a:lumMod val="108000"/>
              </a:schemeClr>
            </a:gs>
            <a:gs pos="50000">
              <a:schemeClr val="accent1">
                <a:alpha val="50000"/>
                <a:hueOff val="0"/>
                <a:satOff val="0"/>
                <a:lumOff val="0"/>
                <a:alphaOff val="0"/>
                <a:tint val="98000"/>
                <a:shade val="100000"/>
                <a:satMod val="100000"/>
                <a:lumMod val="100000"/>
              </a:schemeClr>
            </a:gs>
            <a:gs pos="100000">
              <a:schemeClr val="accent1">
                <a:alpha val="50000"/>
                <a:hueOff val="0"/>
                <a:satOff val="0"/>
                <a:lumOff val="0"/>
                <a:alphaOff val="0"/>
                <a:shade val="72000"/>
                <a:satMod val="120000"/>
                <a:lumMod val="100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Library and information science</a:t>
          </a:r>
        </a:p>
      </dsp:txBody>
      <dsp:txXfrm>
        <a:off x="4409232" y="437670"/>
        <a:ext cx="1450350" cy="926072"/>
      </dsp:txXfrm>
    </dsp:sp>
    <dsp:sp modelId="{FAF0EA44-1C50-0F4D-A54D-1008120242E4}">
      <dsp:nvSpPr>
        <dsp:cNvPr id="0" name=""/>
        <dsp:cNvSpPr/>
      </dsp:nvSpPr>
      <dsp:spPr>
        <a:xfrm>
          <a:off x="6139295" y="702609"/>
          <a:ext cx="1771397" cy="1394800"/>
        </a:xfrm>
        <a:prstGeom prst="ellipse">
          <a:avLst/>
        </a:prstGeom>
        <a:gradFill rotWithShape="0">
          <a:gsLst>
            <a:gs pos="0">
              <a:schemeClr val="accent1">
                <a:alpha val="50000"/>
                <a:hueOff val="0"/>
                <a:satOff val="0"/>
                <a:lumOff val="0"/>
                <a:alphaOff val="0"/>
                <a:tint val="94000"/>
                <a:satMod val="100000"/>
                <a:lumMod val="108000"/>
              </a:schemeClr>
            </a:gs>
            <a:gs pos="50000">
              <a:schemeClr val="accent1">
                <a:alpha val="50000"/>
                <a:hueOff val="0"/>
                <a:satOff val="0"/>
                <a:lumOff val="0"/>
                <a:alphaOff val="0"/>
                <a:tint val="98000"/>
                <a:shade val="100000"/>
                <a:satMod val="100000"/>
                <a:lumMod val="100000"/>
              </a:schemeClr>
            </a:gs>
            <a:gs pos="100000">
              <a:schemeClr val="accent1">
                <a:alpha val="50000"/>
                <a:hueOff val="0"/>
                <a:satOff val="0"/>
                <a:lumOff val="0"/>
                <a:alphaOff val="0"/>
                <a:shade val="72000"/>
                <a:satMod val="120000"/>
                <a:lumMod val="100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Archival science</a:t>
          </a:r>
        </a:p>
      </dsp:txBody>
      <dsp:txXfrm>
        <a:off x="6398710" y="906873"/>
        <a:ext cx="1252567" cy="986272"/>
      </dsp:txXfrm>
    </dsp:sp>
    <dsp:sp modelId="{18455BC9-14A0-B24C-B35D-7DA65351F431}">
      <dsp:nvSpPr>
        <dsp:cNvPr id="0" name=""/>
        <dsp:cNvSpPr/>
      </dsp:nvSpPr>
      <dsp:spPr>
        <a:xfrm>
          <a:off x="6438676" y="2048853"/>
          <a:ext cx="2427739" cy="1253111"/>
        </a:xfrm>
        <a:prstGeom prst="ellipse">
          <a:avLst/>
        </a:prstGeom>
        <a:gradFill rotWithShape="0">
          <a:gsLst>
            <a:gs pos="0">
              <a:schemeClr val="accent1">
                <a:alpha val="50000"/>
                <a:hueOff val="0"/>
                <a:satOff val="0"/>
                <a:lumOff val="0"/>
                <a:alphaOff val="0"/>
                <a:tint val="94000"/>
                <a:satMod val="100000"/>
                <a:lumMod val="108000"/>
              </a:schemeClr>
            </a:gs>
            <a:gs pos="50000">
              <a:schemeClr val="accent1">
                <a:alpha val="50000"/>
                <a:hueOff val="0"/>
                <a:satOff val="0"/>
                <a:lumOff val="0"/>
                <a:alphaOff val="0"/>
                <a:tint val="98000"/>
                <a:shade val="100000"/>
                <a:satMod val="100000"/>
                <a:lumMod val="100000"/>
              </a:schemeClr>
            </a:gs>
            <a:gs pos="100000">
              <a:schemeClr val="accent1">
                <a:alpha val="50000"/>
                <a:hueOff val="0"/>
                <a:satOff val="0"/>
                <a:lumOff val="0"/>
                <a:alphaOff val="0"/>
                <a:shade val="72000"/>
                <a:satMod val="120000"/>
                <a:lumMod val="100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Conservation</a:t>
          </a:r>
        </a:p>
      </dsp:txBody>
      <dsp:txXfrm>
        <a:off x="6794210" y="2232367"/>
        <a:ext cx="1716671" cy="886083"/>
      </dsp:txXfrm>
    </dsp:sp>
    <dsp:sp modelId="{070F1DCE-60D7-9743-996A-56637929BF0F}">
      <dsp:nvSpPr>
        <dsp:cNvPr id="0" name=""/>
        <dsp:cNvSpPr/>
      </dsp:nvSpPr>
      <dsp:spPr>
        <a:xfrm>
          <a:off x="5015443" y="3057037"/>
          <a:ext cx="2153421" cy="1106935"/>
        </a:xfrm>
        <a:prstGeom prst="ellipse">
          <a:avLst/>
        </a:prstGeom>
        <a:gradFill rotWithShape="0">
          <a:gsLst>
            <a:gs pos="0">
              <a:schemeClr val="accent1">
                <a:alpha val="50000"/>
                <a:hueOff val="0"/>
                <a:satOff val="0"/>
                <a:lumOff val="0"/>
                <a:alphaOff val="0"/>
                <a:tint val="94000"/>
                <a:satMod val="100000"/>
                <a:lumMod val="108000"/>
              </a:schemeClr>
            </a:gs>
            <a:gs pos="50000">
              <a:schemeClr val="accent1">
                <a:alpha val="50000"/>
                <a:hueOff val="0"/>
                <a:satOff val="0"/>
                <a:lumOff val="0"/>
                <a:alphaOff val="0"/>
                <a:tint val="98000"/>
                <a:shade val="100000"/>
                <a:satMod val="100000"/>
                <a:lumMod val="100000"/>
              </a:schemeClr>
            </a:gs>
            <a:gs pos="100000">
              <a:schemeClr val="accent1">
                <a:alpha val="50000"/>
                <a:hueOff val="0"/>
                <a:satOff val="0"/>
                <a:lumOff val="0"/>
                <a:alphaOff val="0"/>
                <a:shade val="72000"/>
                <a:satMod val="120000"/>
                <a:lumMod val="100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Museology</a:t>
          </a:r>
        </a:p>
      </dsp:txBody>
      <dsp:txXfrm>
        <a:off x="5330804" y="3219144"/>
        <a:ext cx="1522699" cy="782721"/>
      </dsp:txXfrm>
    </dsp:sp>
    <dsp:sp modelId="{C2F04FF6-0697-7944-BF08-5E648A072502}">
      <dsp:nvSpPr>
        <dsp:cNvPr id="0" name=""/>
        <dsp:cNvSpPr/>
      </dsp:nvSpPr>
      <dsp:spPr>
        <a:xfrm>
          <a:off x="2818410" y="1103072"/>
          <a:ext cx="1507179" cy="1253111"/>
        </a:xfrm>
        <a:prstGeom prst="ellipse">
          <a:avLst/>
        </a:prstGeom>
        <a:gradFill rotWithShape="0">
          <a:gsLst>
            <a:gs pos="0">
              <a:schemeClr val="accent1">
                <a:alpha val="50000"/>
                <a:hueOff val="0"/>
                <a:satOff val="0"/>
                <a:lumOff val="0"/>
                <a:alphaOff val="0"/>
                <a:tint val="94000"/>
                <a:satMod val="100000"/>
                <a:lumMod val="108000"/>
              </a:schemeClr>
            </a:gs>
            <a:gs pos="50000">
              <a:schemeClr val="accent1">
                <a:alpha val="50000"/>
                <a:hueOff val="0"/>
                <a:satOff val="0"/>
                <a:lumOff val="0"/>
                <a:alphaOff val="0"/>
                <a:tint val="98000"/>
                <a:shade val="100000"/>
                <a:satMod val="100000"/>
                <a:lumMod val="100000"/>
              </a:schemeClr>
            </a:gs>
            <a:gs pos="100000">
              <a:schemeClr val="accent1">
                <a:alpha val="50000"/>
                <a:hueOff val="0"/>
                <a:satOff val="0"/>
                <a:lumOff val="0"/>
                <a:alphaOff val="0"/>
                <a:shade val="72000"/>
                <a:satMod val="120000"/>
                <a:lumMod val="100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Media histories</a:t>
          </a:r>
        </a:p>
      </dsp:txBody>
      <dsp:txXfrm>
        <a:off x="3039131" y="1286586"/>
        <a:ext cx="1065737" cy="886083"/>
      </dsp:txXfrm>
    </dsp:sp>
    <dsp:sp modelId="{2B044F41-A1C5-B04D-9E29-165A22823E86}">
      <dsp:nvSpPr>
        <dsp:cNvPr id="0" name=""/>
        <dsp:cNvSpPr/>
      </dsp:nvSpPr>
      <dsp:spPr>
        <a:xfrm>
          <a:off x="2488302" y="2444639"/>
          <a:ext cx="2329583" cy="1461077"/>
        </a:xfrm>
        <a:prstGeom prst="ellipse">
          <a:avLst/>
        </a:prstGeom>
        <a:gradFill rotWithShape="0">
          <a:gsLst>
            <a:gs pos="0">
              <a:schemeClr val="accent1">
                <a:alpha val="50000"/>
                <a:hueOff val="0"/>
                <a:satOff val="0"/>
                <a:lumOff val="0"/>
                <a:alphaOff val="0"/>
                <a:tint val="94000"/>
                <a:satMod val="100000"/>
                <a:lumMod val="108000"/>
              </a:schemeClr>
            </a:gs>
            <a:gs pos="50000">
              <a:schemeClr val="accent1">
                <a:alpha val="50000"/>
                <a:hueOff val="0"/>
                <a:satOff val="0"/>
                <a:lumOff val="0"/>
                <a:alphaOff val="0"/>
                <a:tint val="98000"/>
                <a:shade val="100000"/>
                <a:satMod val="100000"/>
                <a:lumMod val="100000"/>
              </a:schemeClr>
            </a:gs>
            <a:gs pos="100000">
              <a:schemeClr val="accent1">
                <a:alpha val="50000"/>
                <a:hueOff val="0"/>
                <a:satOff val="0"/>
                <a:lumOff val="0"/>
                <a:alphaOff val="0"/>
                <a:shade val="72000"/>
                <a:satMod val="120000"/>
                <a:lumMod val="100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Moving image and sound production</a:t>
          </a:r>
        </a:p>
      </dsp:txBody>
      <dsp:txXfrm>
        <a:off x="2829462" y="2658609"/>
        <a:ext cx="1647263" cy="10331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E2638A-BA0F-A04C-ADF5-21446A3FF2E5}">
      <dsp:nvSpPr>
        <dsp:cNvPr id="0" name=""/>
        <dsp:cNvSpPr/>
      </dsp:nvSpPr>
      <dsp:spPr>
        <a:xfrm>
          <a:off x="454123" y="1137840"/>
          <a:ext cx="3413521" cy="3413521"/>
        </a:xfrm>
        <a:prstGeom prst="ellipse">
          <a:avLst/>
        </a:prstGeom>
        <a:gradFill rotWithShape="0">
          <a:gsLst>
            <a:gs pos="0">
              <a:schemeClr val="accent1">
                <a:hueOff val="0"/>
                <a:satOff val="0"/>
                <a:lumOff val="0"/>
                <a:alphaOff val="0"/>
                <a:tint val="94000"/>
                <a:satMod val="100000"/>
                <a:lumMod val="108000"/>
              </a:schemeClr>
            </a:gs>
            <a:gs pos="50000">
              <a:schemeClr val="accent1">
                <a:hueOff val="0"/>
                <a:satOff val="0"/>
                <a:lumOff val="0"/>
                <a:alphaOff val="0"/>
                <a:tint val="98000"/>
                <a:shade val="100000"/>
                <a:satMod val="100000"/>
                <a:lumMod val="100000"/>
              </a:schemeClr>
            </a:gs>
            <a:gs pos="100000">
              <a:schemeClr val="accent1">
                <a:hueOff val="0"/>
                <a:satOff val="0"/>
                <a:lumOff val="0"/>
                <a:alphaOff val="0"/>
                <a:shade val="72000"/>
                <a:satMod val="120000"/>
                <a:lumMod val="100000"/>
              </a:schemeClr>
            </a:gs>
          </a:gsLst>
          <a:lin ang="5400000" scaled="0"/>
        </a:gradFill>
        <a:ln w="9525" cap="flat" cmpd="sng" algn="ctr">
          <a:solidFill>
            <a:schemeClr val="lt1">
              <a:hueOff val="0"/>
              <a:satOff val="0"/>
              <a:lumOff val="0"/>
              <a:alphaOff val="0"/>
            </a:schemeClr>
          </a:solidFill>
          <a:prstDash val="solid"/>
        </a:ln>
        <a:effectLst>
          <a:outerShdw blurRad="50800" dist="25400" dir="5400000" rotWithShape="0">
            <a:srgbClr val="000000">
              <a:alpha val="28000"/>
            </a:srgbClr>
          </a:outerShdw>
        </a:effectLst>
      </dsp:spPr>
      <dsp:style>
        <a:lnRef idx="1">
          <a:scrgbClr r="0" g="0" b="0"/>
        </a:lnRef>
        <a:fillRef idx="3">
          <a:scrgbClr r="0" g="0" b="0"/>
        </a:fillRef>
        <a:effectRef idx="2">
          <a:scrgbClr r="0" g="0" b="0"/>
        </a:effectRef>
        <a:fontRef idx="minor">
          <a:schemeClr val="lt1"/>
        </a:fontRef>
      </dsp:style>
    </dsp:sp>
    <dsp:sp modelId="{93C26072-0DF7-A54A-8540-33D0C2A11AD3}">
      <dsp:nvSpPr>
        <dsp:cNvPr id="0" name=""/>
        <dsp:cNvSpPr/>
      </dsp:nvSpPr>
      <dsp:spPr>
        <a:xfrm>
          <a:off x="941972" y="1625689"/>
          <a:ext cx="2437823" cy="2437823"/>
        </a:xfrm>
        <a:prstGeom prst="ellipse">
          <a:avLst/>
        </a:prstGeom>
        <a:gradFill rotWithShape="0">
          <a:gsLst>
            <a:gs pos="0">
              <a:schemeClr val="accent1">
                <a:hueOff val="0"/>
                <a:satOff val="0"/>
                <a:lumOff val="0"/>
                <a:alphaOff val="0"/>
                <a:tint val="94000"/>
                <a:satMod val="100000"/>
                <a:lumMod val="108000"/>
              </a:schemeClr>
            </a:gs>
            <a:gs pos="50000">
              <a:schemeClr val="accent1">
                <a:hueOff val="0"/>
                <a:satOff val="0"/>
                <a:lumOff val="0"/>
                <a:alphaOff val="0"/>
                <a:tint val="98000"/>
                <a:shade val="100000"/>
                <a:satMod val="100000"/>
                <a:lumMod val="100000"/>
              </a:schemeClr>
            </a:gs>
            <a:gs pos="100000">
              <a:schemeClr val="accent1">
                <a:hueOff val="0"/>
                <a:satOff val="0"/>
                <a:lumOff val="0"/>
                <a:alphaOff val="0"/>
                <a:shade val="72000"/>
                <a:satMod val="120000"/>
                <a:lumMod val="100000"/>
              </a:schemeClr>
            </a:gs>
          </a:gsLst>
          <a:lin ang="5400000" scaled="0"/>
        </a:gradFill>
        <a:ln w="9525" cap="flat" cmpd="sng" algn="ctr">
          <a:solidFill>
            <a:schemeClr val="lt1">
              <a:hueOff val="0"/>
              <a:satOff val="0"/>
              <a:lumOff val="0"/>
              <a:alphaOff val="0"/>
            </a:schemeClr>
          </a:solidFill>
          <a:prstDash val="solid"/>
        </a:ln>
        <a:effectLst>
          <a:outerShdw blurRad="50800" dist="25400" dir="5400000" rotWithShape="0">
            <a:srgbClr val="000000">
              <a:alpha val="28000"/>
            </a:srgbClr>
          </a:outerShdw>
        </a:effectLst>
      </dsp:spPr>
      <dsp:style>
        <a:lnRef idx="1">
          <a:scrgbClr r="0" g="0" b="0"/>
        </a:lnRef>
        <a:fillRef idx="3">
          <a:scrgbClr r="0" g="0" b="0"/>
        </a:fillRef>
        <a:effectRef idx="2">
          <a:scrgbClr r="0" g="0" b="0"/>
        </a:effectRef>
        <a:fontRef idx="minor">
          <a:schemeClr val="lt1"/>
        </a:fontRef>
      </dsp:style>
    </dsp:sp>
    <dsp:sp modelId="{71F3C2EF-7535-B443-B327-B832D3B25FFC}">
      <dsp:nvSpPr>
        <dsp:cNvPr id="0" name=""/>
        <dsp:cNvSpPr/>
      </dsp:nvSpPr>
      <dsp:spPr>
        <a:xfrm>
          <a:off x="1429537" y="2113254"/>
          <a:ext cx="1462693" cy="1462693"/>
        </a:xfrm>
        <a:prstGeom prst="ellipse">
          <a:avLst/>
        </a:prstGeom>
        <a:gradFill rotWithShape="0">
          <a:gsLst>
            <a:gs pos="0">
              <a:schemeClr val="accent1">
                <a:hueOff val="0"/>
                <a:satOff val="0"/>
                <a:lumOff val="0"/>
                <a:alphaOff val="0"/>
                <a:tint val="94000"/>
                <a:satMod val="100000"/>
                <a:lumMod val="108000"/>
              </a:schemeClr>
            </a:gs>
            <a:gs pos="50000">
              <a:schemeClr val="accent1">
                <a:hueOff val="0"/>
                <a:satOff val="0"/>
                <a:lumOff val="0"/>
                <a:alphaOff val="0"/>
                <a:tint val="98000"/>
                <a:shade val="100000"/>
                <a:satMod val="100000"/>
                <a:lumMod val="100000"/>
              </a:schemeClr>
            </a:gs>
            <a:gs pos="100000">
              <a:schemeClr val="accent1">
                <a:hueOff val="0"/>
                <a:satOff val="0"/>
                <a:lumOff val="0"/>
                <a:alphaOff val="0"/>
                <a:shade val="72000"/>
                <a:satMod val="120000"/>
                <a:lumMod val="100000"/>
              </a:schemeClr>
            </a:gs>
          </a:gsLst>
          <a:lin ang="5400000" scaled="0"/>
        </a:gradFill>
        <a:ln w="9525" cap="flat" cmpd="sng" algn="ctr">
          <a:solidFill>
            <a:schemeClr val="lt1">
              <a:hueOff val="0"/>
              <a:satOff val="0"/>
              <a:lumOff val="0"/>
              <a:alphaOff val="0"/>
            </a:schemeClr>
          </a:solidFill>
          <a:prstDash val="solid"/>
        </a:ln>
        <a:effectLst>
          <a:outerShdw blurRad="50800" dist="25400" dir="5400000" rotWithShape="0">
            <a:srgbClr val="000000">
              <a:alpha val="28000"/>
            </a:srgbClr>
          </a:outerShdw>
        </a:effectLst>
      </dsp:spPr>
      <dsp:style>
        <a:lnRef idx="1">
          <a:scrgbClr r="0" g="0" b="0"/>
        </a:lnRef>
        <a:fillRef idx="3">
          <a:scrgbClr r="0" g="0" b="0"/>
        </a:fillRef>
        <a:effectRef idx="2">
          <a:scrgbClr r="0" g="0" b="0"/>
        </a:effectRef>
        <a:fontRef idx="minor">
          <a:schemeClr val="lt1"/>
        </a:fontRef>
      </dsp:style>
    </dsp:sp>
    <dsp:sp modelId="{045293C5-F91F-6E49-A5C2-3888CA1E3196}">
      <dsp:nvSpPr>
        <dsp:cNvPr id="0" name=""/>
        <dsp:cNvSpPr/>
      </dsp:nvSpPr>
      <dsp:spPr>
        <a:xfrm>
          <a:off x="1917101" y="2600818"/>
          <a:ext cx="487564" cy="487564"/>
        </a:xfrm>
        <a:prstGeom prst="ellipse">
          <a:avLst/>
        </a:prstGeom>
        <a:gradFill rotWithShape="0">
          <a:gsLst>
            <a:gs pos="0">
              <a:schemeClr val="accent1">
                <a:hueOff val="0"/>
                <a:satOff val="0"/>
                <a:lumOff val="0"/>
                <a:alphaOff val="0"/>
                <a:tint val="94000"/>
                <a:satMod val="100000"/>
                <a:lumMod val="108000"/>
              </a:schemeClr>
            </a:gs>
            <a:gs pos="50000">
              <a:schemeClr val="accent1">
                <a:hueOff val="0"/>
                <a:satOff val="0"/>
                <a:lumOff val="0"/>
                <a:alphaOff val="0"/>
                <a:tint val="98000"/>
                <a:shade val="100000"/>
                <a:satMod val="100000"/>
                <a:lumMod val="100000"/>
              </a:schemeClr>
            </a:gs>
            <a:gs pos="100000">
              <a:schemeClr val="accent1">
                <a:hueOff val="0"/>
                <a:satOff val="0"/>
                <a:lumOff val="0"/>
                <a:alphaOff val="0"/>
                <a:shade val="72000"/>
                <a:satMod val="120000"/>
                <a:lumMod val="100000"/>
              </a:schemeClr>
            </a:gs>
          </a:gsLst>
          <a:lin ang="5400000" scaled="0"/>
        </a:gradFill>
        <a:ln w="9525" cap="flat" cmpd="sng" algn="ctr">
          <a:solidFill>
            <a:schemeClr val="lt1">
              <a:hueOff val="0"/>
              <a:satOff val="0"/>
              <a:lumOff val="0"/>
              <a:alphaOff val="0"/>
            </a:schemeClr>
          </a:solidFill>
          <a:prstDash val="solid"/>
        </a:ln>
        <a:effectLst>
          <a:outerShdw blurRad="50800" dist="25400" dir="5400000" rotWithShape="0">
            <a:srgbClr val="000000">
              <a:alpha val="28000"/>
            </a:srgbClr>
          </a:outerShdw>
        </a:effectLst>
      </dsp:spPr>
      <dsp:style>
        <a:lnRef idx="1">
          <a:scrgbClr r="0" g="0" b="0"/>
        </a:lnRef>
        <a:fillRef idx="3">
          <a:scrgbClr r="0" g="0" b="0"/>
        </a:fillRef>
        <a:effectRef idx="2">
          <a:scrgbClr r="0" g="0" b="0"/>
        </a:effectRef>
        <a:fontRef idx="minor">
          <a:schemeClr val="lt1"/>
        </a:fontRef>
      </dsp:style>
    </dsp:sp>
    <dsp:sp modelId="{F2E3B0E4-F8BF-4647-A151-9D5B9394B277}">
      <dsp:nvSpPr>
        <dsp:cNvPr id="0" name=""/>
        <dsp:cNvSpPr/>
      </dsp:nvSpPr>
      <dsp:spPr>
        <a:xfrm>
          <a:off x="4096737" y="142870"/>
          <a:ext cx="3294662" cy="81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marL="0" lvl="0" indent="0" algn="l" defTabSz="711200">
            <a:lnSpc>
              <a:spcPct val="90000"/>
            </a:lnSpc>
            <a:spcBef>
              <a:spcPct val="0"/>
            </a:spcBef>
            <a:spcAft>
              <a:spcPct val="35000"/>
            </a:spcAft>
            <a:buNone/>
          </a:pPr>
          <a:r>
            <a:rPr lang="en-US" sz="1600" kern="1200" dirty="0"/>
            <a:t>  1) </a:t>
          </a:r>
          <a:r>
            <a:rPr lang="en-US" sz="1800" kern="1200" dirty="0"/>
            <a:t>Foundational Knowledge</a:t>
          </a:r>
          <a:endParaRPr lang="en-US" sz="1600" kern="1200" dirty="0"/>
        </a:p>
      </dsp:txBody>
      <dsp:txXfrm>
        <a:off x="4096737" y="142870"/>
        <a:ext cx="3294662" cy="816400"/>
      </dsp:txXfrm>
    </dsp:sp>
    <dsp:sp modelId="{BABB8391-F6BE-5F4C-919B-D1CC13AD3129}">
      <dsp:nvSpPr>
        <dsp:cNvPr id="0" name=""/>
        <dsp:cNvSpPr/>
      </dsp:nvSpPr>
      <dsp:spPr>
        <a:xfrm>
          <a:off x="4009874" y="408200"/>
          <a:ext cx="426690"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72DCC4C4-44F5-B342-A4CE-A622463EC5BC}">
      <dsp:nvSpPr>
        <dsp:cNvPr id="0" name=""/>
        <dsp:cNvSpPr/>
      </dsp:nvSpPr>
      <dsp:spPr>
        <a:xfrm rot="5400000">
          <a:off x="1865045" y="677015"/>
          <a:ext cx="2412221" cy="1877436"/>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2FFC4A83-83D3-614F-8B9C-5E89871F95EE}">
      <dsp:nvSpPr>
        <dsp:cNvPr id="0" name=""/>
        <dsp:cNvSpPr/>
      </dsp:nvSpPr>
      <dsp:spPr>
        <a:xfrm>
          <a:off x="4193374" y="873548"/>
          <a:ext cx="3198025" cy="81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22860" bIns="22860" numCol="1" spcCol="1270" anchor="ctr" anchorCtr="0">
          <a:noAutofit/>
        </a:bodyPr>
        <a:lstStyle/>
        <a:p>
          <a:pPr marL="0" lvl="0" indent="0" algn="l" defTabSz="800100">
            <a:lnSpc>
              <a:spcPct val="90000"/>
            </a:lnSpc>
            <a:spcBef>
              <a:spcPct val="0"/>
            </a:spcBef>
            <a:spcAft>
              <a:spcPct val="35000"/>
            </a:spcAft>
            <a:buNone/>
          </a:pPr>
          <a:r>
            <a:rPr lang="en-US" sz="1800" kern="1200" dirty="0"/>
            <a:t>2) Specialized (format-specific or function-specific) Knowledge</a:t>
          </a:r>
        </a:p>
      </dsp:txBody>
      <dsp:txXfrm>
        <a:off x="4193374" y="873548"/>
        <a:ext cx="3198025" cy="816400"/>
      </dsp:txXfrm>
    </dsp:sp>
    <dsp:sp modelId="{A56DC914-50AB-3A43-BD4F-1896668D7721}">
      <dsp:nvSpPr>
        <dsp:cNvPr id="0" name=""/>
        <dsp:cNvSpPr/>
      </dsp:nvSpPr>
      <dsp:spPr>
        <a:xfrm>
          <a:off x="4009874" y="1224600"/>
          <a:ext cx="426690"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18A22208-76B1-0B49-AA96-B96CDD634E54}">
      <dsp:nvSpPr>
        <dsp:cNvPr id="0" name=""/>
        <dsp:cNvSpPr/>
      </dsp:nvSpPr>
      <dsp:spPr>
        <a:xfrm rot="5400000">
          <a:off x="2282632" y="1480046"/>
          <a:ext cx="1980980" cy="1470658"/>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80BFC79F-EB82-1747-9A9B-67B38D79D4BC}">
      <dsp:nvSpPr>
        <dsp:cNvPr id="0" name=""/>
        <dsp:cNvSpPr/>
      </dsp:nvSpPr>
      <dsp:spPr>
        <a:xfrm>
          <a:off x="4193374" y="1661375"/>
          <a:ext cx="3198025" cy="81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22860" bIns="22860" numCol="1" spcCol="1270" anchor="ctr" anchorCtr="0">
          <a:noAutofit/>
        </a:bodyPr>
        <a:lstStyle/>
        <a:p>
          <a:pPr marL="0" lvl="0" indent="0" algn="l" defTabSz="800100">
            <a:lnSpc>
              <a:spcPct val="90000"/>
            </a:lnSpc>
            <a:spcBef>
              <a:spcPct val="0"/>
            </a:spcBef>
            <a:spcAft>
              <a:spcPct val="35000"/>
            </a:spcAft>
            <a:buNone/>
          </a:pPr>
          <a:r>
            <a:rPr lang="en-US" sz="1800" kern="1200" dirty="0"/>
            <a:t>3) Soft Skills</a:t>
          </a:r>
        </a:p>
      </dsp:txBody>
      <dsp:txXfrm>
        <a:off x="4193374" y="1661375"/>
        <a:ext cx="3198025" cy="816400"/>
      </dsp:txXfrm>
    </dsp:sp>
    <dsp:sp modelId="{6798A4A0-8298-CF46-A6C2-0A43D55A8795}">
      <dsp:nvSpPr>
        <dsp:cNvPr id="0" name=""/>
        <dsp:cNvSpPr/>
      </dsp:nvSpPr>
      <dsp:spPr>
        <a:xfrm>
          <a:off x="4009874" y="2041001"/>
          <a:ext cx="426690"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5C95EECE-8532-B54A-A4ED-1F818CB03247}">
      <dsp:nvSpPr>
        <dsp:cNvPr id="0" name=""/>
        <dsp:cNvSpPr/>
      </dsp:nvSpPr>
      <dsp:spPr>
        <a:xfrm rot="5400000">
          <a:off x="2686850" y="2228460"/>
          <a:ext cx="1511052" cy="1134995"/>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17E9F5A2-41B2-C649-81A7-43FDA9839948}">
      <dsp:nvSpPr>
        <dsp:cNvPr id="0" name=""/>
        <dsp:cNvSpPr/>
      </dsp:nvSpPr>
      <dsp:spPr>
        <a:xfrm>
          <a:off x="4193374" y="2449201"/>
          <a:ext cx="3198025" cy="81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22860" bIns="22860" numCol="1" spcCol="1270" anchor="ctr" anchorCtr="0">
          <a:noAutofit/>
        </a:bodyPr>
        <a:lstStyle/>
        <a:p>
          <a:pPr marL="0" lvl="0" indent="0" algn="l" defTabSz="800100">
            <a:lnSpc>
              <a:spcPct val="90000"/>
            </a:lnSpc>
            <a:spcBef>
              <a:spcPct val="0"/>
            </a:spcBef>
            <a:spcAft>
              <a:spcPct val="35000"/>
            </a:spcAft>
            <a:buNone/>
          </a:pPr>
          <a:r>
            <a:rPr lang="en-US" sz="1800" kern="1200" dirty="0"/>
            <a:t>4) Practical/on-the-job application of knowledge to real world environments</a:t>
          </a:r>
        </a:p>
      </dsp:txBody>
      <dsp:txXfrm>
        <a:off x="4193374" y="2449201"/>
        <a:ext cx="3198025" cy="816400"/>
      </dsp:txXfrm>
    </dsp:sp>
    <dsp:sp modelId="{ACAE49B0-1E90-5345-9154-65EDA17D95B9}">
      <dsp:nvSpPr>
        <dsp:cNvPr id="0" name=""/>
        <dsp:cNvSpPr/>
      </dsp:nvSpPr>
      <dsp:spPr>
        <a:xfrm>
          <a:off x="4009874" y="2857401"/>
          <a:ext cx="426690"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404236B3-244C-F344-969F-8AAFE83DF464}">
      <dsp:nvSpPr>
        <dsp:cNvPr id="0" name=""/>
        <dsp:cNvSpPr/>
      </dsp:nvSpPr>
      <dsp:spPr>
        <a:xfrm rot="5400000">
          <a:off x="3092035" y="2979833"/>
          <a:ext cx="1038620" cy="793074"/>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22BD71-09DD-E241-B4E5-4D9BBA706CCF}">
      <dsp:nvSpPr>
        <dsp:cNvPr id="0" name=""/>
        <dsp:cNvSpPr/>
      </dsp:nvSpPr>
      <dsp:spPr>
        <a:xfrm rot="16200000">
          <a:off x="935265" y="-935265"/>
          <a:ext cx="1994333" cy="3864864"/>
        </a:xfrm>
        <a:prstGeom prst="round1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endParaRPr lang="en-US" sz="1800" kern="1200" dirty="0"/>
        </a:p>
        <a:p>
          <a:pPr marL="0" lvl="0" indent="0" algn="ctr" defTabSz="800100">
            <a:lnSpc>
              <a:spcPct val="90000"/>
            </a:lnSpc>
            <a:spcBef>
              <a:spcPct val="0"/>
            </a:spcBef>
            <a:spcAft>
              <a:spcPct val="35000"/>
            </a:spcAft>
            <a:buNone/>
          </a:pPr>
          <a:endParaRPr lang="en-US" sz="2800" kern="1200" dirty="0"/>
        </a:p>
        <a:p>
          <a:pPr marL="0" lvl="0" indent="0" algn="ctr" defTabSz="800100">
            <a:lnSpc>
              <a:spcPct val="90000"/>
            </a:lnSpc>
            <a:spcBef>
              <a:spcPct val="0"/>
            </a:spcBef>
            <a:spcAft>
              <a:spcPct val="35000"/>
            </a:spcAft>
            <a:buNone/>
          </a:pPr>
          <a:r>
            <a:rPr lang="en-US" sz="2800" kern="1200" dirty="0"/>
            <a:t>Students and Working Professionals</a:t>
          </a:r>
        </a:p>
        <a:p>
          <a:pPr marL="0" lvl="0" indent="0" algn="ctr" defTabSz="800100">
            <a:lnSpc>
              <a:spcPct val="90000"/>
            </a:lnSpc>
            <a:spcBef>
              <a:spcPct val="0"/>
            </a:spcBef>
            <a:spcAft>
              <a:spcPct val="35000"/>
            </a:spcAft>
            <a:buNone/>
          </a:pPr>
          <a:endParaRPr lang="en-US" sz="1800" kern="1200" dirty="0"/>
        </a:p>
      </dsp:txBody>
      <dsp:txXfrm rot="5400000">
        <a:off x="-1" y="1"/>
        <a:ext cx="3864864" cy="1495750"/>
      </dsp:txXfrm>
    </dsp:sp>
    <dsp:sp modelId="{6BCB1D1D-EA36-274E-B096-9F9A690AE804}">
      <dsp:nvSpPr>
        <dsp:cNvPr id="0" name=""/>
        <dsp:cNvSpPr/>
      </dsp:nvSpPr>
      <dsp:spPr>
        <a:xfrm>
          <a:off x="3864864" y="0"/>
          <a:ext cx="3864864" cy="1994333"/>
        </a:xfrm>
        <a:prstGeom prst="round1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endParaRPr lang="en-US" sz="2800" kern="1200" dirty="0"/>
        </a:p>
        <a:p>
          <a:pPr marL="0" lvl="0" indent="0" algn="ctr" defTabSz="1244600">
            <a:lnSpc>
              <a:spcPct val="90000"/>
            </a:lnSpc>
            <a:spcBef>
              <a:spcPct val="0"/>
            </a:spcBef>
            <a:spcAft>
              <a:spcPct val="35000"/>
            </a:spcAft>
            <a:buNone/>
          </a:pPr>
          <a:r>
            <a:rPr lang="en-US" sz="2800" kern="1200" dirty="0"/>
            <a:t>Educators</a:t>
          </a:r>
        </a:p>
      </dsp:txBody>
      <dsp:txXfrm>
        <a:off x="3864864" y="0"/>
        <a:ext cx="3864864" cy="1495750"/>
      </dsp:txXfrm>
    </dsp:sp>
    <dsp:sp modelId="{7F2F77F6-AE1A-B64E-8A4A-3536E0FB11DE}">
      <dsp:nvSpPr>
        <dsp:cNvPr id="0" name=""/>
        <dsp:cNvSpPr/>
      </dsp:nvSpPr>
      <dsp:spPr>
        <a:xfrm rot="10800000">
          <a:off x="0" y="1994333"/>
          <a:ext cx="3864864" cy="1994333"/>
        </a:xfrm>
        <a:prstGeom prst="round1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t>Employers</a:t>
          </a:r>
        </a:p>
      </dsp:txBody>
      <dsp:txXfrm rot="10800000">
        <a:off x="0" y="2492916"/>
        <a:ext cx="3864864" cy="1495750"/>
      </dsp:txXfrm>
    </dsp:sp>
    <dsp:sp modelId="{3C3BF519-C1ED-1841-93F5-66ECC36EE7B3}">
      <dsp:nvSpPr>
        <dsp:cNvPr id="0" name=""/>
        <dsp:cNvSpPr/>
      </dsp:nvSpPr>
      <dsp:spPr>
        <a:xfrm rot="5400000">
          <a:off x="4800129" y="1059068"/>
          <a:ext cx="1994333" cy="3864864"/>
        </a:xfrm>
        <a:prstGeom prst="round1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t>Certifying Bodies and Professional Associations</a:t>
          </a:r>
        </a:p>
      </dsp:txBody>
      <dsp:txXfrm rot="-5400000">
        <a:off x="3864863" y="2492916"/>
        <a:ext cx="3864864" cy="1495750"/>
      </dsp:txXfrm>
    </dsp:sp>
    <dsp:sp modelId="{D762FA6B-392A-DA42-A060-D46FD95F140B}">
      <dsp:nvSpPr>
        <dsp:cNvPr id="0" name=""/>
        <dsp:cNvSpPr/>
      </dsp:nvSpPr>
      <dsp:spPr>
        <a:xfrm>
          <a:off x="2705404" y="1495750"/>
          <a:ext cx="2318918" cy="997166"/>
        </a:xfrm>
        <a:prstGeom prst="roundRect">
          <a:avLst/>
        </a:prstGeom>
        <a:solidFill>
          <a:schemeClr val="accent1">
            <a:tint val="60000"/>
            <a:hueOff val="0"/>
            <a:satOff val="0"/>
            <a:lumOff val="0"/>
            <a:alphaOff val="0"/>
          </a:schemeClr>
        </a:solidFill>
        <a:ln w="9525" cap="flat" cmpd="sng" algn="ctr">
          <a:solidFill>
            <a:schemeClr val="lt1">
              <a:hueOff val="0"/>
              <a:satOff val="0"/>
              <a:lumOff val="0"/>
              <a:alphaOff val="0"/>
            </a:schemeClr>
          </a:solidFill>
          <a:prstDash val="solid"/>
        </a:ln>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Audiences and Uses</a:t>
          </a:r>
        </a:p>
      </dsp:txBody>
      <dsp:txXfrm>
        <a:off x="2754082" y="1544428"/>
        <a:ext cx="2221562" cy="899810"/>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99DE84-5A5F-D54A-9234-3B2D35E1C7B9}" type="datetimeFigureOut">
              <a:rPr lang="en-US" smtClean="0"/>
              <a:t>8/11/18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0E116E-C1A9-DE41-A0F4-D986EA8B8983}" type="slidenum">
              <a:rPr lang="en-US" smtClean="0"/>
              <a:t>‹#›</a:t>
            </a:fld>
            <a:endParaRPr lang="en-US" dirty="0"/>
          </a:p>
        </p:txBody>
      </p:sp>
    </p:spTree>
    <p:extLst>
      <p:ext uri="{BB962C8B-B14F-4D97-AF65-F5344CB8AC3E}">
        <p14:creationId xmlns:p14="http://schemas.microsoft.com/office/powerpoint/2010/main" val="804808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Archives that hold A/V materials are at a critical point, with many cultural heritage institutions needing to take immediate action to safeguard at-risk media formats before the content they contain is lost forever. Yet, many in the cultural heritage communities do not have sufficient education and training in how to handle the special needs that A/V archive materials present.</a:t>
            </a:r>
          </a:p>
          <a:p>
            <a:r>
              <a:rPr lang="en-US" dirty="0">
                <a:effectLst/>
              </a:rPr>
              <a:t>To compound the challenges, </a:t>
            </a:r>
            <a:r>
              <a:rPr lang="en-US" u="sng" dirty="0"/>
              <a:t>currently, there is no certifying body for audiovisual archiving programs or practitioners</a:t>
            </a:r>
            <a:r>
              <a:rPr lang="en-US" dirty="0"/>
              <a:t>;</a:t>
            </a:r>
          </a:p>
          <a:p>
            <a:pPr lvl="1"/>
            <a:r>
              <a:rPr lang="en-US" dirty="0"/>
              <a:t>Several abortive efforts aimed at establishing a system for accreditation or certification for moving image archivists in the last 15 years (never progressing beyond conversations at AMIA meetings).</a:t>
            </a:r>
          </a:p>
          <a:p>
            <a:r>
              <a:rPr lang="en-US" u="sng" dirty="0">
                <a:solidFill>
                  <a:srgbClr val="FF0000"/>
                </a:solidFill>
              </a:rPr>
              <a:t>There also is no commonly agreed-upon guidelines or competency framework for developing curriculum in this area</a:t>
            </a:r>
            <a:r>
              <a:rPr lang="en-US" dirty="0">
                <a:solidFill>
                  <a:srgbClr val="FF0000"/>
                </a:solidFill>
              </a:rPr>
              <a:t>, at either graduate level or for professional development.</a:t>
            </a:r>
          </a:p>
          <a:p>
            <a:r>
              <a:rPr lang="en-US" dirty="0">
                <a:solidFill>
                  <a:srgbClr val="FF0000"/>
                </a:solidFill>
              </a:rPr>
              <a:t>Thus, we felt that this work was needed and will provide a valuable resource to the AV archiving community.</a:t>
            </a:r>
            <a:endParaRPr lang="en-US" dirty="0"/>
          </a:p>
          <a:p>
            <a:endParaRPr lang="en-US" dirty="0"/>
          </a:p>
        </p:txBody>
      </p:sp>
      <p:sp>
        <p:nvSpPr>
          <p:cNvPr id="4" name="Slide Number Placeholder 3"/>
          <p:cNvSpPr>
            <a:spLocks noGrp="1"/>
          </p:cNvSpPr>
          <p:nvPr>
            <p:ph type="sldNum" sz="quarter" idx="10"/>
          </p:nvPr>
        </p:nvSpPr>
        <p:spPr/>
        <p:txBody>
          <a:bodyPr/>
          <a:lstStyle/>
          <a:p>
            <a:fld id="{B30E116E-C1A9-DE41-A0F4-D986EA8B8983}" type="slidenum">
              <a:rPr lang="en-US" smtClean="0"/>
              <a:t>1</a:t>
            </a:fld>
            <a:endParaRPr lang="en-US" dirty="0"/>
          </a:p>
        </p:txBody>
      </p:sp>
    </p:spTree>
    <p:extLst>
      <p:ext uri="{BB962C8B-B14F-4D97-AF65-F5344CB8AC3E}">
        <p14:creationId xmlns:p14="http://schemas.microsoft.com/office/powerpoint/2010/main" val="3934398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part of the talk will review some recent research that I conducted to examine competencies from a variety of allied fields to generate relevant categories of competencies for AV Archiving.</a:t>
            </a:r>
          </a:p>
        </p:txBody>
      </p:sp>
      <p:sp>
        <p:nvSpPr>
          <p:cNvPr id="4" name="Slide Number Placeholder 3"/>
          <p:cNvSpPr>
            <a:spLocks noGrp="1"/>
          </p:cNvSpPr>
          <p:nvPr>
            <p:ph type="sldNum" sz="quarter" idx="10"/>
          </p:nvPr>
        </p:nvSpPr>
        <p:spPr/>
        <p:txBody>
          <a:bodyPr/>
          <a:lstStyle/>
          <a:p>
            <a:fld id="{44E3915D-D1F4-2E41-9117-E05BDCF3C68B}" type="slidenum">
              <a:rPr lang="en-US" smtClean="0"/>
              <a:t>10</a:t>
            </a:fld>
            <a:endParaRPr lang="en-US" dirty="0"/>
          </a:p>
        </p:txBody>
      </p:sp>
    </p:spTree>
    <p:extLst>
      <p:ext uri="{BB962C8B-B14F-4D97-AF65-F5344CB8AC3E}">
        <p14:creationId xmlns:p14="http://schemas.microsoft.com/office/powerpoint/2010/main" val="40885693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0E116E-C1A9-DE41-A0F4-D986EA8B8983}" type="slidenum">
              <a:rPr lang="en-US" smtClean="0"/>
              <a:t>11</a:t>
            </a:fld>
            <a:endParaRPr lang="en-US" dirty="0"/>
          </a:p>
        </p:txBody>
      </p:sp>
    </p:spTree>
    <p:extLst>
      <p:ext uri="{BB962C8B-B14F-4D97-AF65-F5344CB8AC3E}">
        <p14:creationId xmlns:p14="http://schemas.microsoft.com/office/powerpoint/2010/main" val="36131884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0E116E-C1A9-DE41-A0F4-D986EA8B8983}" type="slidenum">
              <a:rPr lang="en-US" smtClean="0"/>
              <a:t>12</a:t>
            </a:fld>
            <a:endParaRPr lang="en-US" dirty="0"/>
          </a:p>
        </p:txBody>
      </p:sp>
    </p:spTree>
    <p:extLst>
      <p:ext uri="{BB962C8B-B14F-4D97-AF65-F5344CB8AC3E}">
        <p14:creationId xmlns:p14="http://schemas.microsoft.com/office/powerpoint/2010/main" val="24678497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0E116E-C1A9-DE41-A0F4-D986EA8B8983}" type="slidenum">
              <a:rPr lang="en-US" smtClean="0"/>
              <a:t>13</a:t>
            </a:fld>
            <a:endParaRPr lang="en-US" dirty="0"/>
          </a:p>
        </p:txBody>
      </p:sp>
    </p:spTree>
    <p:extLst>
      <p:ext uri="{BB962C8B-B14F-4D97-AF65-F5344CB8AC3E}">
        <p14:creationId xmlns:p14="http://schemas.microsoft.com/office/powerpoint/2010/main" val="9322629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0E116E-C1A9-DE41-A0F4-D986EA8B8983}" type="slidenum">
              <a:rPr lang="en-US" smtClean="0"/>
              <a:t>14</a:t>
            </a:fld>
            <a:endParaRPr lang="en-US" dirty="0"/>
          </a:p>
        </p:txBody>
      </p:sp>
    </p:spTree>
    <p:extLst>
      <p:ext uri="{BB962C8B-B14F-4D97-AF65-F5344CB8AC3E}">
        <p14:creationId xmlns:p14="http://schemas.microsoft.com/office/powerpoint/2010/main" val="19413701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0E116E-C1A9-DE41-A0F4-D986EA8B8983}" type="slidenum">
              <a:rPr lang="en-US" smtClean="0"/>
              <a:t>15</a:t>
            </a:fld>
            <a:endParaRPr lang="en-US" dirty="0"/>
          </a:p>
        </p:txBody>
      </p:sp>
    </p:spTree>
    <p:extLst>
      <p:ext uri="{BB962C8B-B14F-4D97-AF65-F5344CB8AC3E}">
        <p14:creationId xmlns:p14="http://schemas.microsoft.com/office/powerpoint/2010/main" val="16320127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Graphic generated from NVivo.</a:t>
            </a:r>
          </a:p>
        </p:txBody>
      </p:sp>
      <p:sp>
        <p:nvSpPr>
          <p:cNvPr id="4" name="Slide Number Placeholder 3"/>
          <p:cNvSpPr>
            <a:spLocks noGrp="1"/>
          </p:cNvSpPr>
          <p:nvPr>
            <p:ph type="sldNum" sz="quarter" idx="10"/>
          </p:nvPr>
        </p:nvSpPr>
        <p:spPr/>
        <p:txBody>
          <a:bodyPr/>
          <a:lstStyle/>
          <a:p>
            <a:fld id="{B30E116E-C1A9-DE41-A0F4-D986EA8B8983}" type="slidenum">
              <a:rPr lang="en-US" smtClean="0"/>
              <a:t>16</a:t>
            </a:fld>
            <a:endParaRPr lang="en-US" dirty="0"/>
          </a:p>
        </p:txBody>
      </p:sp>
    </p:spTree>
    <p:extLst>
      <p:ext uri="{BB962C8B-B14F-4D97-AF65-F5344CB8AC3E}">
        <p14:creationId xmlns:p14="http://schemas.microsoft.com/office/powerpoint/2010/main" val="18084655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Graphic generated by NVivo.</a:t>
            </a:r>
          </a:p>
        </p:txBody>
      </p:sp>
      <p:sp>
        <p:nvSpPr>
          <p:cNvPr id="4" name="Slide Number Placeholder 3"/>
          <p:cNvSpPr>
            <a:spLocks noGrp="1"/>
          </p:cNvSpPr>
          <p:nvPr>
            <p:ph type="sldNum" sz="quarter" idx="10"/>
          </p:nvPr>
        </p:nvSpPr>
        <p:spPr/>
        <p:txBody>
          <a:bodyPr/>
          <a:lstStyle/>
          <a:p>
            <a:fld id="{B30E116E-C1A9-DE41-A0F4-D986EA8B8983}" type="slidenum">
              <a:rPr lang="en-US" smtClean="0"/>
              <a:t>17</a:t>
            </a:fld>
            <a:endParaRPr lang="en-US" dirty="0"/>
          </a:p>
        </p:txBody>
      </p:sp>
    </p:spTree>
    <p:extLst>
      <p:ext uri="{BB962C8B-B14F-4D97-AF65-F5344CB8AC3E}">
        <p14:creationId xmlns:p14="http://schemas.microsoft.com/office/powerpoint/2010/main" val="40003978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Current high-level competencies do not reflect need for education in media histories and moving image and sound production.</a:t>
            </a:r>
          </a:p>
          <a:p>
            <a:pPr lvl="1"/>
            <a:r>
              <a:rPr lang="en-US" sz="1400" dirty="0"/>
              <a:t>Additional research is needed to identify knowledge and skills in these areas and integrate them with the high-level competencies.</a:t>
            </a:r>
          </a:p>
          <a:p>
            <a:r>
              <a:rPr lang="en-US" sz="1600" dirty="0"/>
              <a:t>This study may not reflect the most recent developments in the field, and must be aligned with analyses of:</a:t>
            </a:r>
          </a:p>
          <a:p>
            <a:pPr lvl="1"/>
            <a:r>
              <a:rPr lang="en-US" sz="1400" dirty="0"/>
              <a:t> Syllabi (Janet Ceja and Adam Schutzman)</a:t>
            </a:r>
          </a:p>
          <a:p>
            <a:pPr lvl="1"/>
            <a:r>
              <a:rPr lang="en-US" sz="1400" dirty="0"/>
              <a:t> Recent employment advertisements (Edward Benoit)</a:t>
            </a:r>
          </a:p>
          <a:p>
            <a:r>
              <a:rPr lang="en-US" sz="1600" dirty="0"/>
              <a:t>After alignment of these three data sources, the results will need to be validated by:</a:t>
            </a:r>
          </a:p>
          <a:p>
            <a:pPr lvl="1"/>
            <a:r>
              <a:rPr lang="en-US" sz="1400" dirty="0"/>
              <a:t> Instructors currently teaching in this area</a:t>
            </a:r>
          </a:p>
          <a:p>
            <a:pPr lvl="1"/>
            <a:r>
              <a:rPr lang="en-US" sz="1400" dirty="0"/>
              <a:t> Employers (i.e., working audiovisual specialists in libraries, archives, museum, and other noncommercial and commercial environments such as laboratories and corporate archives)</a:t>
            </a:r>
          </a:p>
          <a:p>
            <a:pPr lvl="1"/>
            <a:r>
              <a:rPr lang="en-US" sz="1400" dirty="0"/>
              <a:t> Current and recently graduated students in the field.</a:t>
            </a:r>
          </a:p>
          <a:p>
            <a:endParaRPr lang="en-US" sz="800" dirty="0"/>
          </a:p>
        </p:txBody>
      </p:sp>
      <p:sp>
        <p:nvSpPr>
          <p:cNvPr id="4" name="Slide Number Placeholder 3"/>
          <p:cNvSpPr>
            <a:spLocks noGrp="1"/>
          </p:cNvSpPr>
          <p:nvPr>
            <p:ph type="sldNum" sz="quarter" idx="10"/>
          </p:nvPr>
        </p:nvSpPr>
        <p:spPr/>
        <p:txBody>
          <a:bodyPr/>
          <a:lstStyle/>
          <a:p>
            <a:fld id="{B30E116E-C1A9-DE41-A0F4-D986EA8B8983}" type="slidenum">
              <a:rPr lang="en-US" smtClean="0"/>
              <a:t>18</a:t>
            </a:fld>
            <a:endParaRPr lang="en-US" dirty="0"/>
          </a:p>
        </p:txBody>
      </p:sp>
    </p:spTree>
    <p:extLst>
      <p:ext uri="{BB962C8B-B14F-4D97-AF65-F5344CB8AC3E}">
        <p14:creationId xmlns:p14="http://schemas.microsoft.com/office/powerpoint/2010/main" val="23036170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Filling in the Gaps</a:t>
            </a:r>
          </a:p>
          <a:p>
            <a:pPr lvl="1"/>
            <a:r>
              <a:rPr lang="en-US" sz="1600" dirty="0"/>
              <a:t> The research team fully expects that during the validation process (interviews and focus groups with instructors, working professionals and students) that we will </a:t>
            </a:r>
            <a:r>
              <a:rPr lang="en-US" sz="1600" dirty="0">
                <a:solidFill>
                  <a:srgbClr val="FF0000"/>
                </a:solidFill>
              </a:rPr>
              <a:t>identify gaps in our draft competency set </a:t>
            </a:r>
            <a:r>
              <a:rPr lang="en-US" sz="1600" dirty="0"/>
              <a:t>and use their feedback to help us </a:t>
            </a:r>
            <a:r>
              <a:rPr lang="en-US" sz="1600" dirty="0">
                <a:solidFill>
                  <a:srgbClr val="FF0000"/>
                </a:solidFill>
              </a:rPr>
              <a:t>fill in gaps and refine competencies</a:t>
            </a:r>
            <a:r>
              <a:rPr lang="en-US" sz="1600" dirty="0"/>
              <a:t>.</a:t>
            </a:r>
            <a:endParaRPr lang="en-US" sz="1400" dirty="0"/>
          </a:p>
          <a:p>
            <a:r>
              <a:rPr lang="en-US" sz="1800" dirty="0"/>
              <a:t>Defining Core Competencies and Building Out Specialized Knowledge Areas</a:t>
            </a:r>
          </a:p>
          <a:p>
            <a:pPr lvl="1"/>
            <a:r>
              <a:rPr lang="en-US" sz="1600" dirty="0"/>
              <a:t>The research team will be reliant on instructor and working professional input to </a:t>
            </a:r>
            <a:r>
              <a:rPr lang="en-US" sz="1600" dirty="0">
                <a:solidFill>
                  <a:srgbClr val="FF0000"/>
                </a:solidFill>
              </a:rPr>
              <a:t>identify core knowledge </a:t>
            </a:r>
            <a:r>
              <a:rPr lang="en-US" sz="1600" dirty="0"/>
              <a:t>and </a:t>
            </a:r>
            <a:r>
              <a:rPr lang="en-US" sz="1600" dirty="0">
                <a:solidFill>
                  <a:srgbClr val="FF0000"/>
                </a:solidFill>
              </a:rPr>
              <a:t>fully describe specialized knowledge areas</a:t>
            </a:r>
            <a:r>
              <a:rPr lang="en-US" sz="1600" dirty="0"/>
              <a:t>.</a:t>
            </a:r>
          </a:p>
          <a:p>
            <a:r>
              <a:rPr lang="en-US" sz="1800" dirty="0"/>
              <a:t>Establishing Levels of Competencies</a:t>
            </a:r>
          </a:p>
          <a:p>
            <a:pPr lvl="1"/>
            <a:r>
              <a:rPr lang="en-US" sz="1600" dirty="0"/>
              <a:t>The research team hopes to match competencies to levels of expertise and to particular needs of learners at different stages of education and training.</a:t>
            </a:r>
          </a:p>
          <a:p>
            <a:endParaRPr lang="en-US" sz="900" dirty="0"/>
          </a:p>
        </p:txBody>
      </p:sp>
      <p:sp>
        <p:nvSpPr>
          <p:cNvPr id="4" name="Slide Number Placeholder 3"/>
          <p:cNvSpPr>
            <a:spLocks noGrp="1"/>
          </p:cNvSpPr>
          <p:nvPr>
            <p:ph type="sldNum" sz="quarter" idx="10"/>
          </p:nvPr>
        </p:nvSpPr>
        <p:spPr/>
        <p:txBody>
          <a:bodyPr/>
          <a:lstStyle/>
          <a:p>
            <a:fld id="{B30E116E-C1A9-DE41-A0F4-D986EA8B8983}" type="slidenum">
              <a:rPr lang="en-US" smtClean="0"/>
              <a:t>19</a:t>
            </a:fld>
            <a:endParaRPr lang="en-US" dirty="0"/>
          </a:p>
        </p:txBody>
      </p:sp>
    </p:spTree>
    <p:extLst>
      <p:ext uri="{BB962C8B-B14F-4D97-AF65-F5344CB8AC3E}">
        <p14:creationId xmlns:p14="http://schemas.microsoft.com/office/powerpoint/2010/main" val="2055157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600" dirty="0"/>
              <a:t>Recently, several archive educators and students created an informal group to help foster “educational opportunities in audiovisual archiving for those engaged in the cultural heritage sector.” Currently, the AV Competency Framework Working Group is developing a set of competencies for audiovisual archive training of students in graduate level education programs and in continuing education settings.  The projects listed above relate to that project.</a:t>
            </a:r>
          </a:p>
          <a:p>
            <a:pPr lvl="1"/>
            <a:endParaRPr lang="en-US" sz="1600" dirty="0"/>
          </a:p>
          <a:p>
            <a:pPr lvl="1"/>
            <a:r>
              <a:rPr lang="en-US" sz="1600" dirty="0"/>
              <a:t>This report provides a brief background for the competency project and shares results of my recent research analyzing high-level competencies in allied fields to see how they may contribute to the creation of competencies for audiovisual archiving.</a:t>
            </a:r>
          </a:p>
        </p:txBody>
      </p:sp>
      <p:sp>
        <p:nvSpPr>
          <p:cNvPr id="4" name="Slide Number Placeholder 3"/>
          <p:cNvSpPr>
            <a:spLocks noGrp="1"/>
          </p:cNvSpPr>
          <p:nvPr>
            <p:ph type="sldNum" sz="quarter" idx="10"/>
          </p:nvPr>
        </p:nvSpPr>
        <p:spPr/>
        <p:txBody>
          <a:bodyPr/>
          <a:lstStyle/>
          <a:p>
            <a:fld id="{89B0FDCF-8378-D948-B16F-617C33ABC213}" type="slidenum">
              <a:rPr lang="en-US" smtClean="0"/>
              <a:t>2</a:t>
            </a:fld>
            <a:endParaRPr lang="en-US" dirty="0"/>
          </a:p>
        </p:txBody>
      </p:sp>
    </p:spTree>
    <p:extLst>
      <p:ext uri="{BB962C8B-B14F-4D97-AF65-F5344CB8AC3E}">
        <p14:creationId xmlns:p14="http://schemas.microsoft.com/office/powerpoint/2010/main" val="41715251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0E116E-C1A9-DE41-A0F4-D986EA8B8983}" type="slidenum">
              <a:rPr lang="en-US" smtClean="0"/>
              <a:t>20</a:t>
            </a:fld>
            <a:endParaRPr lang="en-US" dirty="0"/>
          </a:p>
        </p:txBody>
      </p:sp>
    </p:spTree>
    <p:extLst>
      <p:ext uri="{BB962C8B-B14F-4D97-AF65-F5344CB8AC3E}">
        <p14:creationId xmlns:p14="http://schemas.microsoft.com/office/powerpoint/2010/main" val="1164400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begin to talk about competencies, we need to look at the various fields that have influenced audiovisual archiving and preservation as it matured into its own profession.  These are important to keep in mind, as most of them have generated some sort of educational guidelines or competency sets that have some relevance for AV archiving.</a:t>
            </a:r>
          </a:p>
        </p:txBody>
      </p:sp>
      <p:sp>
        <p:nvSpPr>
          <p:cNvPr id="4" name="Slide Number Placeholder 3"/>
          <p:cNvSpPr>
            <a:spLocks noGrp="1"/>
          </p:cNvSpPr>
          <p:nvPr>
            <p:ph type="sldNum" sz="quarter" idx="10"/>
          </p:nvPr>
        </p:nvSpPr>
        <p:spPr/>
        <p:txBody>
          <a:bodyPr/>
          <a:lstStyle/>
          <a:p>
            <a:fld id="{89B0FDCF-8378-D948-B16F-617C33ABC213}" type="slidenum">
              <a:rPr lang="en-US" smtClean="0"/>
              <a:t>3</a:t>
            </a:fld>
            <a:endParaRPr lang="en-US" dirty="0"/>
          </a:p>
        </p:txBody>
      </p:sp>
    </p:spTree>
    <p:extLst>
      <p:ext uri="{BB962C8B-B14F-4D97-AF65-F5344CB8AC3E}">
        <p14:creationId xmlns:p14="http://schemas.microsoft.com/office/powerpoint/2010/main" val="3309752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also need to think about the various types of knowledge and skills that go into the education of AV archivists. Graduate programs in audiovisual archiving must balance requirements for a broad-based education in the theoretical and historical foundations of the profession with equally strong needs for specialized knowledge and skills relating to the formats and functions of archival AV. They also need the soft skills that allow new professionals to function effectively in the workplace. These three types of learning must also be supplemented with significant opportunities to apply knowledge in real world settings.</a:t>
            </a:r>
          </a:p>
          <a:p>
            <a:endParaRPr lang="en-US" dirty="0"/>
          </a:p>
        </p:txBody>
      </p:sp>
      <p:sp>
        <p:nvSpPr>
          <p:cNvPr id="4" name="Slide Number Placeholder 3"/>
          <p:cNvSpPr>
            <a:spLocks noGrp="1"/>
          </p:cNvSpPr>
          <p:nvPr>
            <p:ph type="sldNum" sz="quarter" idx="10"/>
          </p:nvPr>
        </p:nvSpPr>
        <p:spPr/>
        <p:txBody>
          <a:bodyPr/>
          <a:lstStyle/>
          <a:p>
            <a:fld id="{B30E116E-C1A9-DE41-A0F4-D986EA8B8983}" type="slidenum">
              <a:rPr lang="en-US" smtClean="0"/>
              <a:t>4</a:t>
            </a:fld>
            <a:endParaRPr lang="en-US" dirty="0"/>
          </a:p>
        </p:txBody>
      </p:sp>
    </p:spTree>
    <p:extLst>
      <p:ext uri="{BB962C8B-B14F-4D97-AF65-F5344CB8AC3E}">
        <p14:creationId xmlns:p14="http://schemas.microsoft.com/office/powerpoint/2010/main" val="2634890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we must keep in mind our audience for competencies.  A competency model that focuses on the AV field should provide value to four different constituencies. The Working Group aims to create a framework that is shaped by the needs of all of these groups, and will involve all of these constituents in our research and development process.</a:t>
            </a:r>
          </a:p>
        </p:txBody>
      </p:sp>
      <p:sp>
        <p:nvSpPr>
          <p:cNvPr id="4" name="Slide Number Placeholder 3"/>
          <p:cNvSpPr>
            <a:spLocks noGrp="1"/>
          </p:cNvSpPr>
          <p:nvPr>
            <p:ph type="sldNum" sz="quarter" idx="10"/>
          </p:nvPr>
        </p:nvSpPr>
        <p:spPr/>
        <p:txBody>
          <a:bodyPr/>
          <a:lstStyle/>
          <a:p>
            <a:fld id="{89B0FDCF-8378-D948-B16F-617C33ABC213}" type="slidenum">
              <a:rPr lang="en-US" smtClean="0"/>
              <a:t>5</a:t>
            </a:fld>
            <a:endParaRPr lang="en-US" dirty="0"/>
          </a:p>
        </p:txBody>
      </p:sp>
    </p:spTree>
    <p:extLst>
      <p:ext uri="{BB962C8B-B14F-4D97-AF65-F5344CB8AC3E}">
        <p14:creationId xmlns:p14="http://schemas.microsoft.com/office/powerpoint/2010/main" val="4250784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7C05D7-7823-1941-8086-93A4809597C5}" type="slidenum">
              <a:rPr lang="en-US" smtClean="0"/>
              <a:t>6</a:t>
            </a:fld>
            <a:endParaRPr lang="en-US" dirty="0"/>
          </a:p>
        </p:txBody>
      </p:sp>
    </p:spTree>
    <p:extLst>
      <p:ext uri="{BB962C8B-B14F-4D97-AF65-F5344CB8AC3E}">
        <p14:creationId xmlns:p14="http://schemas.microsoft.com/office/powerpoint/2010/main" val="2908019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Definitions taken from human resources literature.  </a:t>
            </a:r>
          </a:p>
          <a:p>
            <a:endParaRPr lang="en-US" dirty="0"/>
          </a:p>
          <a:p>
            <a:r>
              <a:rPr lang="en-US" dirty="0"/>
              <a:t>In an educational setting, </a:t>
            </a:r>
            <a:r>
              <a:rPr lang="en-US" u="sng" dirty="0"/>
              <a:t>we tend to be more focused on the first two types</a:t>
            </a:r>
            <a:r>
              <a:rPr lang="en-US" dirty="0"/>
              <a:t> (as they often relate more to student cognitive development), but …</a:t>
            </a:r>
          </a:p>
          <a:p>
            <a:pPr lvl="1"/>
            <a:endParaRPr lang="en-US" sz="1400" dirty="0"/>
          </a:p>
          <a:p>
            <a:pPr marL="12700" lvl="1"/>
            <a:r>
              <a:rPr lang="en-US" sz="1400" dirty="0"/>
              <a:t>We should also provide some opportunities to develop competencies in the 3</a:t>
            </a:r>
            <a:r>
              <a:rPr lang="en-US" sz="1400" baseline="30000" dirty="0"/>
              <a:t>rd</a:t>
            </a:r>
            <a:r>
              <a:rPr lang="en-US" sz="1400" dirty="0"/>
              <a:t> and 4</a:t>
            </a:r>
            <a:r>
              <a:rPr lang="en-US" sz="1400" baseline="30000" dirty="0"/>
              <a:t>th</a:t>
            </a:r>
            <a:r>
              <a:rPr lang="en-US" sz="1400" dirty="0"/>
              <a:t> categories via activities that occur outside the classroom (internships/practica, social activities, and problem-solving activities).</a:t>
            </a:r>
          </a:p>
          <a:p>
            <a:endParaRPr lang="en-US" dirty="0"/>
          </a:p>
        </p:txBody>
      </p:sp>
      <p:sp>
        <p:nvSpPr>
          <p:cNvPr id="4" name="Slide Number Placeholder 3"/>
          <p:cNvSpPr>
            <a:spLocks noGrp="1"/>
          </p:cNvSpPr>
          <p:nvPr>
            <p:ph type="sldNum" sz="quarter" idx="10"/>
          </p:nvPr>
        </p:nvSpPr>
        <p:spPr/>
        <p:txBody>
          <a:bodyPr/>
          <a:lstStyle/>
          <a:p>
            <a:fld id="{89B0FDCF-8378-D948-B16F-617C33ABC213}" type="slidenum">
              <a:rPr lang="en-US" smtClean="0"/>
              <a:t>7</a:t>
            </a:fld>
            <a:endParaRPr lang="en-US" dirty="0"/>
          </a:p>
        </p:txBody>
      </p:sp>
    </p:spTree>
    <p:extLst>
      <p:ext uri="{BB962C8B-B14F-4D97-AF65-F5344CB8AC3E}">
        <p14:creationId xmlns:p14="http://schemas.microsoft.com/office/powerpoint/2010/main" val="3133295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Cognitive domain:  Reflects Bloom’s Taxonomy (1956) of learning</a:t>
            </a:r>
          </a:p>
          <a:p>
            <a:pPr marL="468313"/>
            <a:r>
              <a:rPr lang="en-US" dirty="0"/>
              <a:t>Often the primary focus of tertiary education</a:t>
            </a:r>
          </a:p>
          <a:p>
            <a:pPr lvl="1"/>
            <a:r>
              <a:rPr lang="en-US" dirty="0"/>
              <a:t>Helps students acquire knowledge of a particular discipline or field (the theoretical constructs and their historical contexts)</a:t>
            </a:r>
          </a:p>
          <a:p>
            <a:endParaRPr lang="en-US" dirty="0"/>
          </a:p>
          <a:p>
            <a:r>
              <a:rPr lang="en-US" dirty="0"/>
              <a:t>Psychomotor</a:t>
            </a:r>
            <a:r>
              <a:rPr lang="en-US" baseline="0" dirty="0"/>
              <a:t> Domain: </a:t>
            </a:r>
            <a:r>
              <a:rPr lang="en-US" dirty="0"/>
              <a:t>Involves skills requiring physical movement, coordination, and/or use of the senses such as sight, hearing, smell, touch, etc.</a:t>
            </a:r>
          </a:p>
          <a:p>
            <a:r>
              <a:rPr lang="en-US" dirty="0"/>
              <a:t>While often underplayed in graduate education (assumption is often that students will gain many of these necessary skills in their first professional job) …</a:t>
            </a:r>
          </a:p>
          <a:p>
            <a:pPr lvl="1"/>
            <a:r>
              <a:rPr lang="en-US" dirty="0"/>
              <a:t> </a:t>
            </a:r>
            <a:r>
              <a:rPr lang="en-US" b="1" dirty="0"/>
              <a:t>In the AV archiving field it is essential that students make initial steps toward mastery of these skills to be successful in obtaining their first professional position.</a:t>
            </a:r>
          </a:p>
          <a:p>
            <a:endParaRPr lang="en-US" dirty="0"/>
          </a:p>
          <a:p>
            <a:r>
              <a:rPr lang="en-US" dirty="0"/>
              <a:t>Affective Domain:  Includes those “soft skills” that we are interested in cultivating (communication, project and task management, teamwork, etc.).</a:t>
            </a:r>
          </a:p>
          <a:p>
            <a:r>
              <a:rPr lang="en-US" dirty="0"/>
              <a:t>The classroom should not be the only place where this learning occurs (other settings can include internships, conferences, social gatherings, etc.).</a:t>
            </a:r>
          </a:p>
        </p:txBody>
      </p:sp>
      <p:sp>
        <p:nvSpPr>
          <p:cNvPr id="4" name="Slide Number Placeholder 3"/>
          <p:cNvSpPr>
            <a:spLocks noGrp="1"/>
          </p:cNvSpPr>
          <p:nvPr>
            <p:ph type="sldNum" sz="quarter" idx="10"/>
          </p:nvPr>
        </p:nvSpPr>
        <p:spPr/>
        <p:txBody>
          <a:bodyPr/>
          <a:lstStyle/>
          <a:p>
            <a:fld id="{89B0FDCF-8378-D948-B16F-617C33ABC213}" type="slidenum">
              <a:rPr lang="en-US" smtClean="0"/>
              <a:t>8</a:t>
            </a:fld>
            <a:endParaRPr lang="en-US" dirty="0"/>
          </a:p>
        </p:txBody>
      </p:sp>
    </p:spTree>
    <p:extLst>
      <p:ext uri="{BB962C8B-B14F-4D97-AF65-F5344CB8AC3E}">
        <p14:creationId xmlns:p14="http://schemas.microsoft.com/office/powerpoint/2010/main" val="18384419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Theoretical foundations in the academic discipline vs. practical, competitive skills for a professional career.  Competencies should be useful for both graduate and continuing education.</a:t>
            </a:r>
          </a:p>
          <a:p>
            <a:endParaRPr lang="en-US" dirty="0"/>
          </a:p>
        </p:txBody>
      </p:sp>
      <p:sp>
        <p:nvSpPr>
          <p:cNvPr id="4" name="Slide Number Placeholder 3"/>
          <p:cNvSpPr>
            <a:spLocks noGrp="1"/>
          </p:cNvSpPr>
          <p:nvPr>
            <p:ph type="sldNum" sz="quarter" idx="10"/>
          </p:nvPr>
        </p:nvSpPr>
        <p:spPr/>
        <p:txBody>
          <a:bodyPr/>
          <a:lstStyle/>
          <a:p>
            <a:fld id="{89B0FDCF-8378-D948-B16F-617C33ABC213}" type="slidenum">
              <a:rPr lang="en-US" smtClean="0"/>
              <a:t>9</a:t>
            </a:fld>
            <a:endParaRPr lang="en-US" dirty="0"/>
          </a:p>
        </p:txBody>
      </p:sp>
    </p:spTree>
    <p:extLst>
      <p:ext uri="{BB962C8B-B14F-4D97-AF65-F5344CB8AC3E}">
        <p14:creationId xmlns:p14="http://schemas.microsoft.com/office/powerpoint/2010/main" val="6771253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9CC8BC-8AE0-7B43-B4BB-00592F2A3DAD}" type="datetime1">
              <a:rPr lang="en-US" smtClean="0"/>
              <a:t>8/11/18</a:t>
            </a:fld>
            <a:endParaRPr lang="en-US" dirty="0"/>
          </a:p>
        </p:txBody>
      </p:sp>
      <p:sp>
        <p:nvSpPr>
          <p:cNvPr id="5" name="Footer Placeholder 4"/>
          <p:cNvSpPr>
            <a:spLocks noGrp="1"/>
          </p:cNvSpPr>
          <p:nvPr>
            <p:ph type="ftr" sz="quarter" idx="11"/>
          </p:nvPr>
        </p:nvSpPr>
        <p:spPr/>
        <p:txBody>
          <a:bodyPr/>
          <a:lstStyle/>
          <a:p>
            <a:r>
              <a:rPr lang="en-US" dirty="0"/>
              <a:t>#saa18</a:t>
            </a:r>
          </a:p>
        </p:txBody>
      </p:sp>
      <p:sp>
        <p:nvSpPr>
          <p:cNvPr id="6" name="Slide Number Placeholder 5"/>
          <p:cNvSpPr>
            <a:spLocks noGrp="1"/>
          </p:cNvSpPr>
          <p:nvPr>
            <p:ph type="sldNum" sz="quarter" idx="12"/>
          </p:nvPr>
        </p:nvSpPr>
        <p:spPr/>
        <p:txBody>
          <a:bodyPr/>
          <a:lstStyle/>
          <a:p>
            <a:fld id="{F51A217B-C225-F644-BCDA-E4758135B2F1}" type="slidenum">
              <a:rPr lang="en-US" smtClean="0"/>
              <a:t>‹#›</a:t>
            </a:fld>
            <a:endParaRPr lang="en-US" dirty="0"/>
          </a:p>
        </p:txBody>
      </p:sp>
    </p:spTree>
    <p:extLst>
      <p:ext uri="{BB962C8B-B14F-4D97-AF65-F5344CB8AC3E}">
        <p14:creationId xmlns:p14="http://schemas.microsoft.com/office/powerpoint/2010/main" val="263407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15511C3-D4DC-B64C-8AC1-D5903B9D7A1E}" type="datetime1">
              <a:rPr lang="en-US" smtClean="0"/>
              <a:t>8/11/18</a:t>
            </a:fld>
            <a:endParaRPr lang="en-US" dirty="0"/>
          </a:p>
        </p:txBody>
      </p:sp>
      <p:sp>
        <p:nvSpPr>
          <p:cNvPr id="6" name="Footer Placeholder 5"/>
          <p:cNvSpPr>
            <a:spLocks noGrp="1"/>
          </p:cNvSpPr>
          <p:nvPr>
            <p:ph type="ftr" sz="quarter" idx="11"/>
          </p:nvPr>
        </p:nvSpPr>
        <p:spPr/>
        <p:txBody>
          <a:bodyPr/>
          <a:lstStyle/>
          <a:p>
            <a:r>
              <a:rPr lang="en-US" dirty="0"/>
              <a:t>#saa18</a:t>
            </a:r>
          </a:p>
        </p:txBody>
      </p:sp>
      <p:sp>
        <p:nvSpPr>
          <p:cNvPr id="7" name="Slide Number Placeholder 6"/>
          <p:cNvSpPr>
            <a:spLocks noGrp="1"/>
          </p:cNvSpPr>
          <p:nvPr>
            <p:ph type="sldNum" sz="quarter" idx="12"/>
          </p:nvPr>
        </p:nvSpPr>
        <p:spPr/>
        <p:txBody>
          <a:bodyPr/>
          <a:lstStyle/>
          <a:p>
            <a:fld id="{F51A217B-C225-F644-BCDA-E4758135B2F1}" type="slidenum">
              <a:rPr lang="en-US" smtClean="0"/>
              <a:t>‹#›</a:t>
            </a:fld>
            <a:endParaRPr lang="en-US" dirty="0"/>
          </a:p>
        </p:txBody>
      </p:sp>
    </p:spTree>
    <p:extLst>
      <p:ext uri="{BB962C8B-B14F-4D97-AF65-F5344CB8AC3E}">
        <p14:creationId xmlns:p14="http://schemas.microsoft.com/office/powerpoint/2010/main" val="4193259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659E1C0-75A4-FA44-9441-1758AB6F45C3}" type="datetime1">
              <a:rPr lang="en-US" smtClean="0"/>
              <a:t>8/11/18</a:t>
            </a:fld>
            <a:endParaRPr lang="en-US" dirty="0"/>
          </a:p>
        </p:txBody>
      </p:sp>
      <p:sp>
        <p:nvSpPr>
          <p:cNvPr id="6" name="Footer Placeholder 5"/>
          <p:cNvSpPr>
            <a:spLocks noGrp="1"/>
          </p:cNvSpPr>
          <p:nvPr>
            <p:ph type="ftr" sz="quarter" idx="11"/>
          </p:nvPr>
        </p:nvSpPr>
        <p:spPr/>
        <p:txBody>
          <a:bodyPr/>
          <a:lstStyle/>
          <a:p>
            <a:r>
              <a:rPr lang="en-US" dirty="0"/>
              <a:t>#saa18</a:t>
            </a:r>
          </a:p>
        </p:txBody>
      </p:sp>
      <p:sp>
        <p:nvSpPr>
          <p:cNvPr id="7" name="Slide Number Placeholder 6"/>
          <p:cNvSpPr>
            <a:spLocks noGrp="1"/>
          </p:cNvSpPr>
          <p:nvPr>
            <p:ph type="sldNum" sz="quarter" idx="12"/>
          </p:nvPr>
        </p:nvSpPr>
        <p:spPr/>
        <p:txBody>
          <a:bodyPr/>
          <a:lstStyle/>
          <a:p>
            <a:fld id="{F51A217B-C225-F644-BCDA-E4758135B2F1}" type="slidenum">
              <a:rPr lang="en-US" smtClean="0"/>
              <a:t>‹#›</a:t>
            </a:fld>
            <a:endParaRPr lang="en-US" dirty="0"/>
          </a:p>
        </p:txBody>
      </p:sp>
    </p:spTree>
    <p:extLst>
      <p:ext uri="{BB962C8B-B14F-4D97-AF65-F5344CB8AC3E}">
        <p14:creationId xmlns:p14="http://schemas.microsoft.com/office/powerpoint/2010/main" val="873910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95D757-1C87-DE40-A0AC-4DAF9FB6EA63}" type="datetime1">
              <a:rPr lang="en-US" smtClean="0"/>
              <a:t>8/11/18</a:t>
            </a:fld>
            <a:endParaRPr lang="en-US" dirty="0"/>
          </a:p>
        </p:txBody>
      </p:sp>
      <p:sp>
        <p:nvSpPr>
          <p:cNvPr id="6" name="Footer Placeholder 5"/>
          <p:cNvSpPr>
            <a:spLocks noGrp="1"/>
          </p:cNvSpPr>
          <p:nvPr>
            <p:ph type="ftr" sz="quarter" idx="11"/>
          </p:nvPr>
        </p:nvSpPr>
        <p:spPr/>
        <p:txBody>
          <a:bodyPr/>
          <a:lstStyle/>
          <a:p>
            <a:r>
              <a:rPr lang="en-US" dirty="0"/>
              <a:t>#saa18</a:t>
            </a:r>
          </a:p>
        </p:txBody>
      </p:sp>
      <p:sp>
        <p:nvSpPr>
          <p:cNvPr id="7" name="Slide Number Placeholder 6"/>
          <p:cNvSpPr>
            <a:spLocks noGrp="1"/>
          </p:cNvSpPr>
          <p:nvPr>
            <p:ph type="sldNum" sz="quarter" idx="12"/>
          </p:nvPr>
        </p:nvSpPr>
        <p:spPr/>
        <p:txBody>
          <a:bodyPr/>
          <a:lstStyle/>
          <a:p>
            <a:fld id="{F51A217B-C225-F644-BCDA-E4758135B2F1}" type="slidenum">
              <a:rPr lang="en-US" smtClean="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288019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FE10C87-7D13-884F-A363-BD8ED04473A2}" type="datetime1">
              <a:rPr lang="en-US" smtClean="0"/>
              <a:t>8/11/18</a:t>
            </a:fld>
            <a:endParaRPr lang="en-US" dirty="0"/>
          </a:p>
        </p:txBody>
      </p:sp>
      <p:sp>
        <p:nvSpPr>
          <p:cNvPr id="6" name="Footer Placeholder 5"/>
          <p:cNvSpPr>
            <a:spLocks noGrp="1"/>
          </p:cNvSpPr>
          <p:nvPr>
            <p:ph type="ftr" sz="quarter" idx="11"/>
          </p:nvPr>
        </p:nvSpPr>
        <p:spPr/>
        <p:txBody>
          <a:bodyPr/>
          <a:lstStyle/>
          <a:p>
            <a:r>
              <a:rPr lang="en-US" dirty="0"/>
              <a:t>#saa18</a:t>
            </a:r>
          </a:p>
        </p:txBody>
      </p:sp>
      <p:sp>
        <p:nvSpPr>
          <p:cNvPr id="7" name="Slide Number Placeholder 6"/>
          <p:cNvSpPr>
            <a:spLocks noGrp="1"/>
          </p:cNvSpPr>
          <p:nvPr>
            <p:ph type="sldNum" sz="quarter" idx="12"/>
          </p:nvPr>
        </p:nvSpPr>
        <p:spPr/>
        <p:txBody>
          <a:bodyPr/>
          <a:lstStyle/>
          <a:p>
            <a:fld id="{F51A217B-C225-F644-BCDA-E4758135B2F1}" type="slidenum">
              <a:rPr lang="en-US" smtClean="0"/>
              <a:t>‹#›</a:t>
            </a:fld>
            <a:endParaRPr lang="en-US" dirty="0"/>
          </a:p>
        </p:txBody>
      </p:sp>
    </p:spTree>
    <p:extLst>
      <p:ext uri="{BB962C8B-B14F-4D97-AF65-F5344CB8AC3E}">
        <p14:creationId xmlns:p14="http://schemas.microsoft.com/office/powerpoint/2010/main" val="41191528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0E2CFAB-6D28-CF4D-9A5F-77D1191EC29D}" type="datetime1">
              <a:rPr lang="en-US" smtClean="0"/>
              <a:t>8/11/18</a:t>
            </a:fld>
            <a:endParaRPr lang="en-US" dirty="0"/>
          </a:p>
        </p:txBody>
      </p:sp>
      <p:sp>
        <p:nvSpPr>
          <p:cNvPr id="4" name="Footer Placeholder 3"/>
          <p:cNvSpPr>
            <a:spLocks noGrp="1"/>
          </p:cNvSpPr>
          <p:nvPr>
            <p:ph type="ftr" sz="quarter" idx="11"/>
          </p:nvPr>
        </p:nvSpPr>
        <p:spPr/>
        <p:txBody>
          <a:bodyPr/>
          <a:lstStyle/>
          <a:p>
            <a:r>
              <a:rPr lang="en-US" dirty="0"/>
              <a:t>#saa18</a:t>
            </a:r>
          </a:p>
        </p:txBody>
      </p:sp>
      <p:sp>
        <p:nvSpPr>
          <p:cNvPr id="5" name="Slide Number Placeholder 4"/>
          <p:cNvSpPr>
            <a:spLocks noGrp="1"/>
          </p:cNvSpPr>
          <p:nvPr>
            <p:ph type="sldNum" sz="quarter" idx="12"/>
          </p:nvPr>
        </p:nvSpPr>
        <p:spPr/>
        <p:txBody>
          <a:bodyPr/>
          <a:lstStyle/>
          <a:p>
            <a:fld id="{F51A217B-C225-F644-BCDA-E4758135B2F1}" type="slidenum">
              <a:rPr lang="en-US" smtClean="0"/>
              <a:t>‹#›</a:t>
            </a:fld>
            <a:endParaRPr lang="en-US" dirty="0"/>
          </a:p>
        </p:txBody>
      </p:sp>
    </p:spTree>
    <p:extLst>
      <p:ext uri="{BB962C8B-B14F-4D97-AF65-F5344CB8AC3E}">
        <p14:creationId xmlns:p14="http://schemas.microsoft.com/office/powerpoint/2010/main" val="33195671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62597349-52E3-814D-A4AB-251D4A6B6226}" type="datetime1">
              <a:rPr lang="en-US" smtClean="0"/>
              <a:t>8/11/18</a:t>
            </a:fld>
            <a:endParaRPr lang="en-US" dirty="0"/>
          </a:p>
        </p:txBody>
      </p:sp>
      <p:sp>
        <p:nvSpPr>
          <p:cNvPr id="4" name="Footer Placeholder 3"/>
          <p:cNvSpPr>
            <a:spLocks noGrp="1"/>
          </p:cNvSpPr>
          <p:nvPr>
            <p:ph type="ftr" sz="quarter" idx="11"/>
          </p:nvPr>
        </p:nvSpPr>
        <p:spPr/>
        <p:txBody>
          <a:bodyPr/>
          <a:lstStyle/>
          <a:p>
            <a:r>
              <a:rPr lang="en-US" dirty="0"/>
              <a:t>#saa18</a:t>
            </a:r>
          </a:p>
        </p:txBody>
      </p:sp>
      <p:sp>
        <p:nvSpPr>
          <p:cNvPr id="5" name="Slide Number Placeholder 4"/>
          <p:cNvSpPr>
            <a:spLocks noGrp="1"/>
          </p:cNvSpPr>
          <p:nvPr>
            <p:ph type="sldNum" sz="quarter" idx="12"/>
          </p:nvPr>
        </p:nvSpPr>
        <p:spPr/>
        <p:txBody>
          <a:bodyPr/>
          <a:lstStyle/>
          <a:p>
            <a:fld id="{F51A217B-C225-F644-BCDA-E4758135B2F1}" type="slidenum">
              <a:rPr lang="en-US" smtClean="0"/>
              <a:t>‹#›</a:t>
            </a:fld>
            <a:endParaRPr lang="en-US" dirty="0"/>
          </a:p>
        </p:txBody>
      </p:sp>
    </p:spTree>
    <p:extLst>
      <p:ext uri="{BB962C8B-B14F-4D97-AF65-F5344CB8AC3E}">
        <p14:creationId xmlns:p14="http://schemas.microsoft.com/office/powerpoint/2010/main" val="1497753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A8BB0A-2446-FB4A-9251-89166D915A3D}" type="datetime1">
              <a:rPr lang="en-US" smtClean="0"/>
              <a:t>8/11/18</a:t>
            </a:fld>
            <a:endParaRPr lang="en-US" dirty="0"/>
          </a:p>
        </p:txBody>
      </p:sp>
      <p:sp>
        <p:nvSpPr>
          <p:cNvPr id="5" name="Footer Placeholder 4"/>
          <p:cNvSpPr>
            <a:spLocks noGrp="1"/>
          </p:cNvSpPr>
          <p:nvPr>
            <p:ph type="ftr" sz="quarter" idx="11"/>
          </p:nvPr>
        </p:nvSpPr>
        <p:spPr/>
        <p:txBody>
          <a:bodyPr/>
          <a:lstStyle/>
          <a:p>
            <a:r>
              <a:rPr lang="en-US" dirty="0"/>
              <a:t>#saa18</a:t>
            </a:r>
          </a:p>
        </p:txBody>
      </p:sp>
      <p:sp>
        <p:nvSpPr>
          <p:cNvPr id="6" name="Slide Number Placeholder 5"/>
          <p:cNvSpPr>
            <a:spLocks noGrp="1"/>
          </p:cNvSpPr>
          <p:nvPr>
            <p:ph type="sldNum" sz="quarter" idx="12"/>
          </p:nvPr>
        </p:nvSpPr>
        <p:spPr/>
        <p:txBody>
          <a:bodyPr/>
          <a:lstStyle/>
          <a:p>
            <a:fld id="{F51A217B-C225-F644-BCDA-E4758135B2F1}" type="slidenum">
              <a:rPr lang="en-US" smtClean="0"/>
              <a:t>‹#›</a:t>
            </a:fld>
            <a:endParaRPr lang="en-US" dirty="0"/>
          </a:p>
        </p:txBody>
      </p:sp>
    </p:spTree>
    <p:extLst>
      <p:ext uri="{BB962C8B-B14F-4D97-AF65-F5344CB8AC3E}">
        <p14:creationId xmlns:p14="http://schemas.microsoft.com/office/powerpoint/2010/main" val="32995816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D8D87F-7247-6444-9FB5-8694B25C03D4}" type="datetime1">
              <a:rPr lang="en-US" smtClean="0"/>
              <a:t>8/11/18</a:t>
            </a:fld>
            <a:endParaRPr lang="en-US" dirty="0"/>
          </a:p>
        </p:txBody>
      </p:sp>
      <p:sp>
        <p:nvSpPr>
          <p:cNvPr id="5" name="Footer Placeholder 4"/>
          <p:cNvSpPr>
            <a:spLocks noGrp="1"/>
          </p:cNvSpPr>
          <p:nvPr>
            <p:ph type="ftr" sz="quarter" idx="11"/>
          </p:nvPr>
        </p:nvSpPr>
        <p:spPr/>
        <p:txBody>
          <a:bodyPr/>
          <a:lstStyle/>
          <a:p>
            <a:r>
              <a:rPr lang="en-US" dirty="0"/>
              <a:t>#saa18</a:t>
            </a:r>
          </a:p>
        </p:txBody>
      </p:sp>
      <p:sp>
        <p:nvSpPr>
          <p:cNvPr id="6" name="Slide Number Placeholder 5"/>
          <p:cNvSpPr>
            <a:spLocks noGrp="1"/>
          </p:cNvSpPr>
          <p:nvPr>
            <p:ph type="sldNum" sz="quarter" idx="12"/>
          </p:nvPr>
        </p:nvSpPr>
        <p:spPr/>
        <p:txBody>
          <a:bodyPr/>
          <a:lstStyle/>
          <a:p>
            <a:fld id="{F51A217B-C225-F644-BCDA-E4758135B2F1}" type="slidenum">
              <a:rPr lang="en-US" smtClean="0"/>
              <a:t>‹#›</a:t>
            </a:fld>
            <a:endParaRPr lang="en-US" dirty="0"/>
          </a:p>
        </p:txBody>
      </p:sp>
    </p:spTree>
    <p:extLst>
      <p:ext uri="{BB962C8B-B14F-4D97-AF65-F5344CB8AC3E}">
        <p14:creationId xmlns:p14="http://schemas.microsoft.com/office/powerpoint/2010/main" val="25068255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D0C816-BDD8-F34F-9EDC-C011FDF19086}" type="datetime1">
              <a:rPr lang="en-US" smtClean="0"/>
              <a:t>8/11/18</a:t>
            </a:fld>
            <a:endParaRPr lang="en-US" dirty="0"/>
          </a:p>
        </p:txBody>
      </p:sp>
      <p:sp>
        <p:nvSpPr>
          <p:cNvPr id="5" name="Footer Placeholder 4"/>
          <p:cNvSpPr>
            <a:spLocks noGrp="1"/>
          </p:cNvSpPr>
          <p:nvPr>
            <p:ph type="ftr" sz="quarter" idx="11"/>
          </p:nvPr>
        </p:nvSpPr>
        <p:spPr/>
        <p:txBody>
          <a:bodyPr/>
          <a:lstStyle/>
          <a:p>
            <a:r>
              <a:rPr lang="en-US" dirty="0"/>
              <a:t>#saa18</a:t>
            </a:r>
          </a:p>
        </p:txBody>
      </p:sp>
      <p:sp>
        <p:nvSpPr>
          <p:cNvPr id="6" name="Slide Number Placeholder 5"/>
          <p:cNvSpPr>
            <a:spLocks noGrp="1"/>
          </p:cNvSpPr>
          <p:nvPr>
            <p:ph type="sldNum" sz="quarter" idx="12"/>
          </p:nvPr>
        </p:nvSpPr>
        <p:spPr/>
        <p:txBody>
          <a:bodyPr/>
          <a:lstStyle/>
          <a:p>
            <a:fld id="{F51A217B-C225-F644-BCDA-E4758135B2F1}" type="slidenum">
              <a:rPr lang="en-US" smtClean="0"/>
              <a:t>‹#›</a:t>
            </a:fld>
            <a:endParaRPr lang="en-US" dirty="0"/>
          </a:p>
        </p:txBody>
      </p:sp>
    </p:spTree>
    <p:extLst>
      <p:ext uri="{BB962C8B-B14F-4D97-AF65-F5344CB8AC3E}">
        <p14:creationId xmlns:p14="http://schemas.microsoft.com/office/powerpoint/2010/main" val="27849659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776018-A0B1-5B48-925E-8AE5A12EC66A}" type="datetime1">
              <a:rPr lang="en-US" smtClean="0"/>
              <a:t>8/11/18</a:t>
            </a:fld>
            <a:endParaRPr lang="en-US" dirty="0"/>
          </a:p>
        </p:txBody>
      </p:sp>
      <p:sp>
        <p:nvSpPr>
          <p:cNvPr id="6" name="Footer Placeholder 5"/>
          <p:cNvSpPr>
            <a:spLocks noGrp="1"/>
          </p:cNvSpPr>
          <p:nvPr>
            <p:ph type="ftr" sz="quarter" idx="11"/>
          </p:nvPr>
        </p:nvSpPr>
        <p:spPr/>
        <p:txBody>
          <a:bodyPr/>
          <a:lstStyle/>
          <a:p>
            <a:r>
              <a:rPr lang="en-US" dirty="0"/>
              <a:t>#saa18</a:t>
            </a:r>
          </a:p>
        </p:txBody>
      </p:sp>
      <p:sp>
        <p:nvSpPr>
          <p:cNvPr id="7" name="Slide Number Placeholder 6"/>
          <p:cNvSpPr>
            <a:spLocks noGrp="1"/>
          </p:cNvSpPr>
          <p:nvPr>
            <p:ph type="sldNum" sz="quarter" idx="12"/>
          </p:nvPr>
        </p:nvSpPr>
        <p:spPr/>
        <p:txBody>
          <a:bodyPr/>
          <a:lstStyle/>
          <a:p>
            <a:fld id="{8994B15E-E6F2-864B-B96F-65AB1E77A479}" type="slidenum">
              <a:rPr lang="en-US" smtClean="0"/>
              <a:t>‹#›</a:t>
            </a:fld>
            <a:endParaRPr lang="en-US" dirty="0"/>
          </a:p>
        </p:txBody>
      </p:sp>
    </p:spTree>
    <p:extLst>
      <p:ext uri="{BB962C8B-B14F-4D97-AF65-F5344CB8AC3E}">
        <p14:creationId xmlns:p14="http://schemas.microsoft.com/office/powerpoint/2010/main" val="215259991"/>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3417D4-4161-4645-8AB7-592981B7C996}" type="datetime1">
              <a:rPr lang="en-US" smtClean="0"/>
              <a:t>8/11/18</a:t>
            </a:fld>
            <a:endParaRPr lang="en-US" dirty="0"/>
          </a:p>
        </p:txBody>
      </p:sp>
      <p:sp>
        <p:nvSpPr>
          <p:cNvPr id="5" name="Footer Placeholder 4"/>
          <p:cNvSpPr>
            <a:spLocks noGrp="1"/>
          </p:cNvSpPr>
          <p:nvPr>
            <p:ph type="ftr" sz="quarter" idx="11"/>
          </p:nvPr>
        </p:nvSpPr>
        <p:spPr/>
        <p:txBody>
          <a:bodyPr/>
          <a:lstStyle/>
          <a:p>
            <a:r>
              <a:rPr lang="en-US" dirty="0"/>
              <a:t>#saa18</a:t>
            </a:r>
          </a:p>
        </p:txBody>
      </p:sp>
      <p:sp>
        <p:nvSpPr>
          <p:cNvPr id="6" name="Slide Number Placeholder 5"/>
          <p:cNvSpPr>
            <a:spLocks noGrp="1"/>
          </p:cNvSpPr>
          <p:nvPr>
            <p:ph type="sldNum" sz="quarter" idx="12"/>
          </p:nvPr>
        </p:nvSpPr>
        <p:spPr/>
        <p:txBody>
          <a:bodyPr/>
          <a:lstStyle/>
          <a:p>
            <a:fld id="{F51A217B-C225-F644-BCDA-E4758135B2F1}" type="slidenum">
              <a:rPr lang="en-US" smtClean="0"/>
              <a:t>‹#›</a:t>
            </a:fld>
            <a:endParaRPr lang="en-US" dirty="0"/>
          </a:p>
        </p:txBody>
      </p:sp>
    </p:spTree>
    <p:extLst>
      <p:ext uri="{BB962C8B-B14F-4D97-AF65-F5344CB8AC3E}">
        <p14:creationId xmlns:p14="http://schemas.microsoft.com/office/powerpoint/2010/main" val="225120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064C92-5CF0-CD4B-BCCD-765F7717FB5A}" type="datetime1">
              <a:rPr lang="en-US" smtClean="0"/>
              <a:t>8/11/18</a:t>
            </a:fld>
            <a:endParaRPr lang="en-US" dirty="0"/>
          </a:p>
        </p:txBody>
      </p:sp>
      <p:sp>
        <p:nvSpPr>
          <p:cNvPr id="5" name="Footer Placeholder 4"/>
          <p:cNvSpPr>
            <a:spLocks noGrp="1"/>
          </p:cNvSpPr>
          <p:nvPr>
            <p:ph type="ftr" sz="quarter" idx="11"/>
          </p:nvPr>
        </p:nvSpPr>
        <p:spPr/>
        <p:txBody>
          <a:bodyPr/>
          <a:lstStyle/>
          <a:p>
            <a:r>
              <a:rPr lang="en-US" dirty="0"/>
              <a:t>#saa18</a:t>
            </a:r>
          </a:p>
        </p:txBody>
      </p:sp>
      <p:sp>
        <p:nvSpPr>
          <p:cNvPr id="6" name="Slide Number Placeholder 5"/>
          <p:cNvSpPr>
            <a:spLocks noGrp="1"/>
          </p:cNvSpPr>
          <p:nvPr>
            <p:ph type="sldNum" sz="quarter" idx="12"/>
          </p:nvPr>
        </p:nvSpPr>
        <p:spPr/>
        <p:txBody>
          <a:bodyPr/>
          <a:lstStyle/>
          <a:p>
            <a:fld id="{F51A217B-C225-F644-BCDA-E4758135B2F1}" type="slidenum">
              <a:rPr lang="en-US" smtClean="0"/>
              <a:t>‹#›</a:t>
            </a:fld>
            <a:endParaRPr lang="en-US" dirty="0"/>
          </a:p>
        </p:txBody>
      </p:sp>
    </p:spTree>
    <p:extLst>
      <p:ext uri="{BB962C8B-B14F-4D97-AF65-F5344CB8AC3E}">
        <p14:creationId xmlns:p14="http://schemas.microsoft.com/office/powerpoint/2010/main" val="1043239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C903C9-8B3D-E94D-AB6E-69D9331A03AB}" type="datetime1">
              <a:rPr lang="en-US" smtClean="0"/>
              <a:t>8/11/18</a:t>
            </a:fld>
            <a:endParaRPr lang="en-US" dirty="0"/>
          </a:p>
        </p:txBody>
      </p:sp>
      <p:sp>
        <p:nvSpPr>
          <p:cNvPr id="6" name="Footer Placeholder 5"/>
          <p:cNvSpPr>
            <a:spLocks noGrp="1"/>
          </p:cNvSpPr>
          <p:nvPr>
            <p:ph type="ftr" sz="quarter" idx="11"/>
          </p:nvPr>
        </p:nvSpPr>
        <p:spPr/>
        <p:txBody>
          <a:bodyPr/>
          <a:lstStyle/>
          <a:p>
            <a:r>
              <a:rPr lang="en-US" dirty="0"/>
              <a:t>#saa18</a:t>
            </a:r>
          </a:p>
        </p:txBody>
      </p:sp>
      <p:sp>
        <p:nvSpPr>
          <p:cNvPr id="7" name="Slide Number Placeholder 6"/>
          <p:cNvSpPr>
            <a:spLocks noGrp="1"/>
          </p:cNvSpPr>
          <p:nvPr>
            <p:ph type="sldNum" sz="quarter" idx="12"/>
          </p:nvPr>
        </p:nvSpPr>
        <p:spPr/>
        <p:txBody>
          <a:bodyPr/>
          <a:lstStyle/>
          <a:p>
            <a:fld id="{F51A217B-C225-F644-BCDA-E4758135B2F1}" type="slidenum">
              <a:rPr lang="en-US" smtClean="0"/>
              <a:t>‹#›</a:t>
            </a:fld>
            <a:endParaRPr lang="en-US" dirty="0"/>
          </a:p>
        </p:txBody>
      </p:sp>
    </p:spTree>
    <p:extLst>
      <p:ext uri="{BB962C8B-B14F-4D97-AF65-F5344CB8AC3E}">
        <p14:creationId xmlns:p14="http://schemas.microsoft.com/office/powerpoint/2010/main" val="2666143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11D2BE-241B-1642-AE98-E31097C0ED73}" type="datetime1">
              <a:rPr lang="en-US" smtClean="0"/>
              <a:t>8/11/18</a:t>
            </a:fld>
            <a:endParaRPr lang="en-US" dirty="0"/>
          </a:p>
        </p:txBody>
      </p:sp>
      <p:sp>
        <p:nvSpPr>
          <p:cNvPr id="8" name="Footer Placeholder 7"/>
          <p:cNvSpPr>
            <a:spLocks noGrp="1"/>
          </p:cNvSpPr>
          <p:nvPr>
            <p:ph type="ftr" sz="quarter" idx="11"/>
          </p:nvPr>
        </p:nvSpPr>
        <p:spPr/>
        <p:txBody>
          <a:bodyPr/>
          <a:lstStyle/>
          <a:p>
            <a:r>
              <a:rPr lang="en-US" dirty="0"/>
              <a:t>#saa18</a:t>
            </a:r>
          </a:p>
        </p:txBody>
      </p:sp>
      <p:sp>
        <p:nvSpPr>
          <p:cNvPr id="9" name="Slide Number Placeholder 8"/>
          <p:cNvSpPr>
            <a:spLocks noGrp="1"/>
          </p:cNvSpPr>
          <p:nvPr>
            <p:ph type="sldNum" sz="quarter" idx="12"/>
          </p:nvPr>
        </p:nvSpPr>
        <p:spPr/>
        <p:txBody>
          <a:bodyPr/>
          <a:lstStyle/>
          <a:p>
            <a:fld id="{F51A217B-C225-F644-BCDA-E4758135B2F1}" type="slidenum">
              <a:rPr lang="en-US" smtClean="0"/>
              <a:t>‹#›</a:t>
            </a:fld>
            <a:endParaRPr lang="en-US" dirty="0"/>
          </a:p>
        </p:txBody>
      </p:sp>
    </p:spTree>
    <p:extLst>
      <p:ext uri="{BB962C8B-B14F-4D97-AF65-F5344CB8AC3E}">
        <p14:creationId xmlns:p14="http://schemas.microsoft.com/office/powerpoint/2010/main" val="277432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19EC94-B2D1-F344-811C-85A90E674FC6}" type="datetime1">
              <a:rPr lang="en-US" smtClean="0"/>
              <a:t>8/11/18</a:t>
            </a:fld>
            <a:endParaRPr lang="en-US" dirty="0"/>
          </a:p>
        </p:txBody>
      </p:sp>
      <p:sp>
        <p:nvSpPr>
          <p:cNvPr id="4" name="Footer Placeholder 3"/>
          <p:cNvSpPr>
            <a:spLocks noGrp="1"/>
          </p:cNvSpPr>
          <p:nvPr>
            <p:ph type="ftr" sz="quarter" idx="11"/>
          </p:nvPr>
        </p:nvSpPr>
        <p:spPr/>
        <p:txBody>
          <a:bodyPr/>
          <a:lstStyle/>
          <a:p>
            <a:r>
              <a:rPr lang="en-US" dirty="0"/>
              <a:t>#saa18</a:t>
            </a:r>
          </a:p>
        </p:txBody>
      </p:sp>
      <p:sp>
        <p:nvSpPr>
          <p:cNvPr id="5" name="Slide Number Placeholder 4"/>
          <p:cNvSpPr>
            <a:spLocks noGrp="1"/>
          </p:cNvSpPr>
          <p:nvPr>
            <p:ph type="sldNum" sz="quarter" idx="12"/>
          </p:nvPr>
        </p:nvSpPr>
        <p:spPr/>
        <p:txBody>
          <a:bodyPr/>
          <a:lstStyle/>
          <a:p>
            <a:fld id="{F51A217B-C225-F644-BCDA-E4758135B2F1}" type="slidenum">
              <a:rPr lang="en-US" smtClean="0"/>
              <a:t>‹#›</a:t>
            </a:fld>
            <a:endParaRPr lang="en-US" dirty="0"/>
          </a:p>
        </p:txBody>
      </p:sp>
    </p:spTree>
    <p:extLst>
      <p:ext uri="{BB962C8B-B14F-4D97-AF65-F5344CB8AC3E}">
        <p14:creationId xmlns:p14="http://schemas.microsoft.com/office/powerpoint/2010/main" val="3442184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E205C315-E371-384A-997F-E1DF1CBF4DAB}" type="datetime1">
              <a:rPr lang="en-US" smtClean="0"/>
              <a:t>8/11/18</a:t>
            </a:fld>
            <a:endParaRPr lang="en-US" dirty="0"/>
          </a:p>
        </p:txBody>
      </p:sp>
      <p:sp>
        <p:nvSpPr>
          <p:cNvPr id="3" name="Footer Placeholder 2"/>
          <p:cNvSpPr>
            <a:spLocks noGrp="1"/>
          </p:cNvSpPr>
          <p:nvPr>
            <p:ph type="ftr" sz="quarter" idx="11"/>
          </p:nvPr>
        </p:nvSpPr>
        <p:spPr/>
        <p:txBody>
          <a:bodyPr/>
          <a:lstStyle/>
          <a:p>
            <a:r>
              <a:rPr lang="en-US" dirty="0"/>
              <a:t>#saa18</a:t>
            </a:r>
          </a:p>
        </p:txBody>
      </p:sp>
      <p:sp>
        <p:nvSpPr>
          <p:cNvPr id="4" name="Slide Number Placeholder 3"/>
          <p:cNvSpPr>
            <a:spLocks noGrp="1"/>
          </p:cNvSpPr>
          <p:nvPr>
            <p:ph type="sldNum" sz="quarter" idx="12"/>
          </p:nvPr>
        </p:nvSpPr>
        <p:spPr/>
        <p:txBody>
          <a:bodyPr/>
          <a:lstStyle/>
          <a:p>
            <a:fld id="{F51A217B-C225-F644-BCDA-E4758135B2F1}" type="slidenum">
              <a:rPr lang="en-US" smtClean="0"/>
              <a:t>‹#›</a:t>
            </a:fld>
            <a:endParaRPr lang="en-US" dirty="0"/>
          </a:p>
        </p:txBody>
      </p:sp>
    </p:spTree>
    <p:extLst>
      <p:ext uri="{BB962C8B-B14F-4D97-AF65-F5344CB8AC3E}">
        <p14:creationId xmlns:p14="http://schemas.microsoft.com/office/powerpoint/2010/main" val="4151599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83C969A-C40B-B142-B34B-FACE70B80F54}" type="datetime1">
              <a:rPr lang="en-US" smtClean="0"/>
              <a:t>8/11/18</a:t>
            </a:fld>
            <a:endParaRPr lang="en-US" dirty="0"/>
          </a:p>
        </p:txBody>
      </p:sp>
      <p:sp>
        <p:nvSpPr>
          <p:cNvPr id="6" name="Footer Placeholder 5"/>
          <p:cNvSpPr>
            <a:spLocks noGrp="1"/>
          </p:cNvSpPr>
          <p:nvPr>
            <p:ph type="ftr" sz="quarter" idx="11"/>
          </p:nvPr>
        </p:nvSpPr>
        <p:spPr/>
        <p:txBody>
          <a:bodyPr/>
          <a:lstStyle/>
          <a:p>
            <a:r>
              <a:rPr lang="en-US" dirty="0"/>
              <a:t>#saa18</a:t>
            </a:r>
          </a:p>
        </p:txBody>
      </p:sp>
      <p:sp>
        <p:nvSpPr>
          <p:cNvPr id="7" name="Slide Number Placeholder 6"/>
          <p:cNvSpPr>
            <a:spLocks noGrp="1"/>
          </p:cNvSpPr>
          <p:nvPr>
            <p:ph type="sldNum" sz="quarter" idx="12"/>
          </p:nvPr>
        </p:nvSpPr>
        <p:spPr/>
        <p:txBody>
          <a:bodyPr/>
          <a:lstStyle/>
          <a:p>
            <a:fld id="{F51A217B-C225-F644-BCDA-E4758135B2F1}" type="slidenum">
              <a:rPr lang="en-US" smtClean="0"/>
              <a:t>‹#›</a:t>
            </a:fld>
            <a:endParaRPr lang="en-US" dirty="0"/>
          </a:p>
        </p:txBody>
      </p:sp>
    </p:spTree>
    <p:extLst>
      <p:ext uri="{BB962C8B-B14F-4D97-AF65-F5344CB8AC3E}">
        <p14:creationId xmlns:p14="http://schemas.microsoft.com/office/powerpoint/2010/main" val="4230490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4F6F079-1E87-AC4A-84D4-40EF0C02258E}" type="datetime1">
              <a:rPr lang="en-US" smtClean="0"/>
              <a:t>8/11/18</a:t>
            </a:fld>
            <a:endParaRPr lang="en-US" dirty="0"/>
          </a:p>
        </p:txBody>
      </p:sp>
      <p:sp>
        <p:nvSpPr>
          <p:cNvPr id="6" name="Footer Placeholder 5"/>
          <p:cNvSpPr>
            <a:spLocks noGrp="1"/>
          </p:cNvSpPr>
          <p:nvPr>
            <p:ph type="ftr" sz="quarter" idx="11"/>
          </p:nvPr>
        </p:nvSpPr>
        <p:spPr/>
        <p:txBody>
          <a:bodyPr/>
          <a:lstStyle/>
          <a:p>
            <a:r>
              <a:rPr lang="en-US" dirty="0"/>
              <a:t>#saa18</a:t>
            </a:r>
          </a:p>
        </p:txBody>
      </p:sp>
      <p:sp>
        <p:nvSpPr>
          <p:cNvPr id="7" name="Slide Number Placeholder 6"/>
          <p:cNvSpPr>
            <a:spLocks noGrp="1"/>
          </p:cNvSpPr>
          <p:nvPr>
            <p:ph type="sldNum" sz="quarter" idx="12"/>
          </p:nvPr>
        </p:nvSpPr>
        <p:spPr/>
        <p:txBody>
          <a:bodyPr/>
          <a:lstStyle/>
          <a:p>
            <a:fld id="{F51A217B-C225-F644-BCDA-E4758135B2F1}" type="slidenum">
              <a:rPr lang="en-US" smtClean="0"/>
              <a:t>‹#›</a:t>
            </a:fld>
            <a:endParaRPr lang="en-US" dirty="0"/>
          </a:p>
        </p:txBody>
      </p:sp>
    </p:spTree>
    <p:extLst>
      <p:ext uri="{BB962C8B-B14F-4D97-AF65-F5344CB8AC3E}">
        <p14:creationId xmlns:p14="http://schemas.microsoft.com/office/powerpoint/2010/main" val="431156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1">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969C26D3-DF56-7243-AF99-3C38B09226C6}" type="datetime1">
              <a:rPr lang="en-US" smtClean="0"/>
              <a:t>8/11/18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r>
              <a:rPr lang="en-US" dirty="0"/>
              <a:t>#saa18</a:t>
            </a: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F51A217B-C225-F644-BCDA-E4758135B2F1}" type="slidenum">
              <a:rPr lang="en-US" smtClean="0"/>
              <a:t>‹#›</a:t>
            </a:fld>
            <a:endParaRPr lang="en-US" dirty="0"/>
          </a:p>
        </p:txBody>
      </p:sp>
    </p:spTree>
    <p:extLst>
      <p:ext uri="{BB962C8B-B14F-4D97-AF65-F5344CB8AC3E}">
        <p14:creationId xmlns:p14="http://schemas.microsoft.com/office/powerpoint/2010/main" val="172274420"/>
      </p:ext>
    </p:extLst>
  </p:cSld>
  <p:clrMap bg1="lt1" tx1="dk1" bg2="lt2" tx2="dk2" accent1="accent1" accent2="accent2" accent3="accent3" accent4="accent4" accent5="accent5" accent6="accent6" hlink="hlink" folHlink="folHlink"/>
  <p:sldLayoutIdLst>
    <p:sldLayoutId id="2147484125" r:id="rId1"/>
    <p:sldLayoutId id="2147484126" r:id="rId2"/>
    <p:sldLayoutId id="2147484127" r:id="rId3"/>
    <p:sldLayoutId id="2147484128" r:id="rId4"/>
    <p:sldLayoutId id="2147484129" r:id="rId5"/>
    <p:sldLayoutId id="2147484130" r:id="rId6"/>
    <p:sldLayoutId id="2147484131" r:id="rId7"/>
    <p:sldLayoutId id="2147484132" r:id="rId8"/>
    <p:sldLayoutId id="2147484133" r:id="rId9"/>
    <p:sldLayoutId id="2147484134" r:id="rId10"/>
    <p:sldLayoutId id="2147484135" r:id="rId11"/>
    <p:sldLayoutId id="2147484136" r:id="rId12"/>
    <p:sldLayoutId id="2147484137" r:id="rId13"/>
    <p:sldLayoutId id="2147484138" r:id="rId14"/>
    <p:sldLayoutId id="2147484139" r:id="rId15"/>
    <p:sldLayoutId id="2147484140" r:id="rId16"/>
    <p:sldLayoutId id="2147484141" r:id="rId17"/>
    <p:sldLayoutId id="2147484142" r:id="rId18"/>
    <p:sldLayoutId id="2147484143" r:id="rId19"/>
  </p:sldLayoutIdLst>
  <p:hf sldNum="0" hd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hyperlink" Target="mailto:kgracy@kent.edu%20or" TargetMode="External"/><Relationship Id="rId2" Type="http://schemas.openxmlformats.org/officeDocument/2006/relationships/notesSlide" Target="../notesSlides/notesSlide20.xml"/><Relationship Id="rId1" Type="http://schemas.openxmlformats.org/officeDocument/2006/relationships/slideLayout" Target="../slideLayouts/slideLayout18.xml"/><Relationship Id="rId4" Type="http://schemas.openxmlformats.org/officeDocument/2006/relationships/hyperlink" Target="https://sites.google.com/a/kent.edu/audiovisual-competency-framework-working-group/"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1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3F151-CAC6-9D4B-8541-61E54CC9985B}"/>
              </a:ext>
            </a:extLst>
          </p:cNvPr>
          <p:cNvSpPr>
            <a:spLocks noGrp="1"/>
          </p:cNvSpPr>
          <p:nvPr>
            <p:ph type="ctrTitle"/>
          </p:nvPr>
        </p:nvSpPr>
        <p:spPr>
          <a:xfrm>
            <a:off x="742950" y="1643063"/>
            <a:ext cx="10158412" cy="2752734"/>
          </a:xfrm>
        </p:spPr>
        <p:txBody>
          <a:bodyPr>
            <a:normAutofit/>
          </a:bodyPr>
          <a:lstStyle/>
          <a:p>
            <a:r>
              <a:rPr lang="en-US" sz="4400" dirty="0"/>
              <a:t>Establishing a Solid framework for audiovisual Archiving education:</a:t>
            </a:r>
            <a:br>
              <a:rPr lang="en-US" sz="4400" dirty="0"/>
            </a:br>
            <a:br>
              <a:rPr lang="en-US" sz="2800" dirty="0"/>
            </a:br>
            <a:r>
              <a:rPr lang="en-US" sz="3200" dirty="0"/>
              <a:t>Current developments and future Prospects for the development of AV competencies</a:t>
            </a:r>
            <a:endParaRPr lang="en-US" dirty="0"/>
          </a:p>
        </p:txBody>
      </p:sp>
      <p:sp>
        <p:nvSpPr>
          <p:cNvPr id="3" name="Subtitle 2">
            <a:extLst>
              <a:ext uri="{FF2B5EF4-FFF2-40B4-BE49-F238E27FC236}">
                <a16:creationId xmlns:a16="http://schemas.microsoft.com/office/drawing/2014/main" id="{F0E02DB4-526F-2448-99AB-C078E4D52B98}"/>
              </a:ext>
            </a:extLst>
          </p:cNvPr>
          <p:cNvSpPr>
            <a:spLocks noGrp="1"/>
          </p:cNvSpPr>
          <p:nvPr>
            <p:ph type="subTitle" idx="1"/>
          </p:nvPr>
        </p:nvSpPr>
        <p:spPr>
          <a:xfrm>
            <a:off x="162784" y="4895848"/>
            <a:ext cx="7382604" cy="1404940"/>
          </a:xfrm>
        </p:spPr>
        <p:txBody>
          <a:bodyPr>
            <a:normAutofit/>
          </a:bodyPr>
          <a:lstStyle/>
          <a:p>
            <a:pPr algn="l"/>
            <a:r>
              <a:rPr lang="en-US" sz="1800" dirty="0"/>
              <a:t>Karen F. Gracy, Ph.D. </a:t>
            </a:r>
          </a:p>
          <a:p>
            <a:pPr algn="l"/>
            <a:r>
              <a:rPr lang="en-US" sz="1800" dirty="0"/>
              <a:t>School of Information, Kent state University</a:t>
            </a:r>
          </a:p>
          <a:p>
            <a:pPr algn="l"/>
            <a:r>
              <a:rPr lang="en-US" sz="1800" dirty="0"/>
              <a:t>kgracy@kent.edu</a:t>
            </a:r>
          </a:p>
        </p:txBody>
      </p:sp>
    </p:spTree>
    <p:extLst>
      <p:ext uri="{BB962C8B-B14F-4D97-AF65-F5344CB8AC3E}">
        <p14:creationId xmlns:p14="http://schemas.microsoft.com/office/powerpoint/2010/main" val="3995437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high-level competencies</a:t>
            </a:r>
          </a:p>
        </p:txBody>
      </p:sp>
      <p:sp>
        <p:nvSpPr>
          <p:cNvPr id="3" name="Text Placeholder 2"/>
          <p:cNvSpPr>
            <a:spLocks noGrp="1"/>
          </p:cNvSpPr>
          <p:nvPr>
            <p:ph type="body"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a:t>#saa18</a:t>
            </a:r>
          </a:p>
        </p:txBody>
      </p:sp>
    </p:spTree>
    <p:extLst>
      <p:ext uri="{BB962C8B-B14F-4D97-AF65-F5344CB8AC3E}">
        <p14:creationId xmlns:p14="http://schemas.microsoft.com/office/powerpoint/2010/main" val="608724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Competency Sets and Guidelines Analyzed for this Part of the project</a:t>
            </a:r>
          </a:p>
        </p:txBody>
      </p:sp>
      <p:sp>
        <p:nvSpPr>
          <p:cNvPr id="3" name="Content Placeholder 2"/>
          <p:cNvSpPr>
            <a:spLocks noGrp="1"/>
          </p:cNvSpPr>
          <p:nvPr>
            <p:ph sz="quarter" idx="13"/>
          </p:nvPr>
        </p:nvSpPr>
        <p:spPr/>
        <p:txBody>
          <a:bodyPr>
            <a:noAutofit/>
          </a:bodyPr>
          <a:lstStyle/>
          <a:p>
            <a:pPr marL="457200" indent="-457200">
              <a:buFont typeface="+mj-lt"/>
              <a:buAutoNum type="arabicPeriod"/>
            </a:pPr>
            <a:r>
              <a:rPr lang="en-US" sz="1100" dirty="0"/>
              <a:t>Academy of Certified Archivists </a:t>
            </a:r>
            <a:r>
              <a:rPr lang="en-US" sz="1100" i="1" dirty="0"/>
              <a:t>Role Delineation Statement</a:t>
            </a:r>
            <a:r>
              <a:rPr lang="en-US" sz="1100" dirty="0"/>
              <a:t> (2012)</a:t>
            </a:r>
          </a:p>
          <a:p>
            <a:pPr marL="457200" indent="-457200">
              <a:buFont typeface="+mj-lt"/>
              <a:buAutoNum type="arabicPeriod"/>
            </a:pPr>
            <a:r>
              <a:rPr lang="en-US" sz="1100" dirty="0"/>
              <a:t>American Alliance of Museums </a:t>
            </a:r>
            <a:r>
              <a:rPr lang="en-US" sz="1100" i="1" dirty="0"/>
              <a:t>Museum Curator Competencies </a:t>
            </a:r>
            <a:r>
              <a:rPr lang="en-US" sz="1100" dirty="0"/>
              <a:t>(2014)</a:t>
            </a:r>
          </a:p>
          <a:p>
            <a:pPr marL="457200" indent="-457200">
              <a:buFont typeface="+mj-lt"/>
              <a:buAutoNum type="arabicPeriod"/>
            </a:pPr>
            <a:r>
              <a:rPr lang="en-US" sz="1100" dirty="0"/>
              <a:t>American Institute of Conservation </a:t>
            </a:r>
            <a:r>
              <a:rPr lang="en-US" sz="1100" i="1" dirty="0"/>
              <a:t>Essential Competencies of the Conservator</a:t>
            </a:r>
            <a:r>
              <a:rPr lang="en-US" sz="1100" dirty="0"/>
              <a:t> (2003)</a:t>
            </a:r>
          </a:p>
          <a:p>
            <a:pPr marL="457200" indent="-457200">
              <a:buFont typeface="+mj-lt"/>
              <a:buAutoNum type="arabicPeriod"/>
            </a:pPr>
            <a:r>
              <a:rPr lang="en-US" sz="1100" dirty="0"/>
              <a:t>American Institute of Conservation</a:t>
            </a:r>
            <a:r>
              <a:rPr lang="en-US" sz="1100" i="1" dirty="0"/>
              <a:t> Requisite Competencies for Conservation Technicians and Collections Care Specialists </a:t>
            </a:r>
            <a:r>
              <a:rPr lang="en-US" sz="1100" dirty="0"/>
              <a:t>(2005)</a:t>
            </a:r>
          </a:p>
          <a:p>
            <a:pPr marL="457200" indent="-457200">
              <a:buFont typeface="+mj-lt"/>
              <a:buAutoNum type="arabicPeriod"/>
            </a:pPr>
            <a:r>
              <a:rPr lang="en-US" sz="1100" dirty="0"/>
              <a:t>American Library Association </a:t>
            </a:r>
            <a:r>
              <a:rPr lang="en-US" sz="1100" i="1" dirty="0"/>
              <a:t>Core Competences of Librarianship </a:t>
            </a:r>
            <a:r>
              <a:rPr lang="en-US" sz="1100" dirty="0"/>
              <a:t>(2009)</a:t>
            </a:r>
          </a:p>
          <a:p>
            <a:pPr marL="457200" indent="-457200">
              <a:buFont typeface="+mj-lt"/>
              <a:buAutoNum type="arabicPeriod"/>
            </a:pPr>
            <a:r>
              <a:rPr lang="en-US" sz="1100" dirty="0"/>
              <a:t>Art Libraries Society of North America </a:t>
            </a:r>
            <a:r>
              <a:rPr lang="en-US" sz="1100" i="1" dirty="0"/>
              <a:t>Core Competencies for Art Information Professionals </a:t>
            </a:r>
            <a:r>
              <a:rPr lang="en-US" sz="1100" dirty="0"/>
              <a:t>(2006)</a:t>
            </a:r>
          </a:p>
          <a:p>
            <a:pPr marL="457200" indent="-457200">
              <a:buFont typeface="+mj-lt"/>
              <a:buAutoNum type="arabicPeriod"/>
            </a:pPr>
            <a:r>
              <a:rPr lang="en-US" sz="1100" dirty="0"/>
              <a:t>American Society of Information Science &amp; Technology </a:t>
            </a:r>
            <a:r>
              <a:rPr lang="en-US" sz="1100" i="1" dirty="0"/>
              <a:t>Educational Guidelines </a:t>
            </a:r>
            <a:r>
              <a:rPr lang="en-US" sz="1100" dirty="0"/>
              <a:t>(2001)</a:t>
            </a:r>
          </a:p>
          <a:p>
            <a:pPr marL="457200" indent="-457200">
              <a:buFont typeface="+mj-lt"/>
              <a:buAutoNum type="arabicPeriod"/>
            </a:pPr>
            <a:endParaRPr lang="en-US" sz="1100" dirty="0"/>
          </a:p>
        </p:txBody>
      </p:sp>
      <p:sp>
        <p:nvSpPr>
          <p:cNvPr id="5" name="Content Placeholder 4">
            <a:extLst>
              <a:ext uri="{FF2B5EF4-FFF2-40B4-BE49-F238E27FC236}">
                <a16:creationId xmlns:a16="http://schemas.microsoft.com/office/drawing/2014/main" id="{65B2B429-49F3-9F4B-A27F-D0E630D8759D}"/>
              </a:ext>
            </a:extLst>
          </p:cNvPr>
          <p:cNvSpPr>
            <a:spLocks noGrp="1"/>
          </p:cNvSpPr>
          <p:nvPr>
            <p:ph sz="quarter" idx="14"/>
          </p:nvPr>
        </p:nvSpPr>
        <p:spPr/>
        <p:txBody>
          <a:bodyPr>
            <a:normAutofit fontScale="55000" lnSpcReduction="20000"/>
          </a:bodyPr>
          <a:lstStyle/>
          <a:p>
            <a:pPr marL="457200" indent="-457200">
              <a:buFont typeface="+mj-lt"/>
              <a:buAutoNum type="arabicPeriod" startAt="8"/>
            </a:pPr>
            <a:r>
              <a:rPr lang="en-US" dirty="0"/>
              <a:t>Association for College and Research Libraries </a:t>
            </a:r>
            <a:r>
              <a:rPr lang="en-US" i="1" dirty="0"/>
              <a:t>Competencies for Special Collections Professionals</a:t>
            </a:r>
            <a:r>
              <a:rPr lang="en-US" dirty="0"/>
              <a:t> (2017)</a:t>
            </a:r>
            <a:endParaRPr lang="en-US" i="1" dirty="0"/>
          </a:p>
          <a:p>
            <a:pPr marL="457200" indent="-457200">
              <a:buFont typeface="+mj-lt"/>
              <a:buAutoNum type="arabicPeriod" startAt="8"/>
            </a:pPr>
            <a:r>
              <a:rPr lang="en-US" i="1" dirty="0"/>
              <a:t>Audiovisual Archiving: Philosophy and Principles </a:t>
            </a:r>
            <a:r>
              <a:rPr lang="en-US" dirty="0"/>
              <a:t>(2016, 3</a:t>
            </a:r>
            <a:r>
              <a:rPr lang="en-US" baseline="30000" dirty="0"/>
              <a:t>rd</a:t>
            </a:r>
            <a:r>
              <a:rPr lang="en-US" dirty="0"/>
              <a:t> ed.), written by Ray Edmondson for UNESCO</a:t>
            </a:r>
          </a:p>
          <a:p>
            <a:pPr marL="457200" indent="-457200">
              <a:buFont typeface="+mj-lt"/>
              <a:buAutoNum type="arabicPeriod" startAt="8"/>
            </a:pPr>
            <a:r>
              <a:rPr lang="en-US" i="1" dirty="0"/>
              <a:t>Core Competencies for Visual Resource Management</a:t>
            </a:r>
            <a:r>
              <a:rPr lang="en-US" dirty="0"/>
              <a:t> (2007), written by Hemalata Iyer for IMLS</a:t>
            </a:r>
            <a:endParaRPr lang="en-US" i="1" dirty="0"/>
          </a:p>
          <a:p>
            <a:pPr marL="457200" indent="-457200">
              <a:buFont typeface="+mj-lt"/>
              <a:buAutoNum type="arabicPeriod" startAt="8"/>
            </a:pPr>
            <a:r>
              <a:rPr lang="en-US" i="1" dirty="0"/>
              <a:t>Curriculum Development for the Training of Personnel in Moving Image and Recorded Sound Archives</a:t>
            </a:r>
            <a:r>
              <a:rPr lang="en-US" dirty="0"/>
              <a:t> (1990), written by Helen Harrison for UNESCO</a:t>
            </a:r>
          </a:p>
          <a:p>
            <a:pPr marL="457200" indent="-457200">
              <a:buFont typeface="+mj-lt"/>
              <a:buAutoNum type="arabicPeriod" startAt="8"/>
            </a:pPr>
            <a:r>
              <a:rPr lang="en-US" dirty="0"/>
              <a:t>ICON (Institute of Conservation) </a:t>
            </a:r>
            <a:r>
              <a:rPr lang="en-US" i="1" dirty="0"/>
              <a:t>Professional Guidelines for Conservator-Restorers </a:t>
            </a:r>
            <a:r>
              <a:rPr lang="en-US" dirty="0"/>
              <a:t>(2002)</a:t>
            </a:r>
          </a:p>
          <a:p>
            <a:pPr marL="457200" indent="-457200">
              <a:buFont typeface="+mj-lt"/>
              <a:buAutoNum type="arabicPeriod" startAt="8"/>
            </a:pPr>
            <a:r>
              <a:rPr lang="en-US" dirty="0"/>
              <a:t>Society of American Archivists </a:t>
            </a:r>
            <a:r>
              <a:rPr lang="en-US" i="1" dirty="0"/>
              <a:t>Graduate Programs in Archival Studies </a:t>
            </a:r>
            <a:r>
              <a:rPr lang="en-US" dirty="0"/>
              <a:t>guidelines (2016)</a:t>
            </a:r>
          </a:p>
        </p:txBody>
      </p:sp>
      <p:sp>
        <p:nvSpPr>
          <p:cNvPr id="4" name="Footer Placeholder 3"/>
          <p:cNvSpPr>
            <a:spLocks noGrp="1"/>
          </p:cNvSpPr>
          <p:nvPr>
            <p:ph type="ftr" sz="quarter" idx="11"/>
          </p:nvPr>
        </p:nvSpPr>
        <p:spPr/>
        <p:txBody>
          <a:bodyPr/>
          <a:lstStyle/>
          <a:p>
            <a:r>
              <a:rPr lang="en-US" dirty="0"/>
              <a:t>#saa18</a:t>
            </a:r>
          </a:p>
        </p:txBody>
      </p:sp>
    </p:spTree>
    <p:extLst>
      <p:ext uri="{BB962C8B-B14F-4D97-AF65-F5344CB8AC3E}">
        <p14:creationId xmlns:p14="http://schemas.microsoft.com/office/powerpoint/2010/main" val="2223884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 USED to analyze competency sets of allied fields</a:t>
            </a:r>
          </a:p>
        </p:txBody>
      </p:sp>
      <p:sp>
        <p:nvSpPr>
          <p:cNvPr id="3" name="Content Placeholder 2"/>
          <p:cNvSpPr>
            <a:spLocks noGrp="1"/>
          </p:cNvSpPr>
          <p:nvPr>
            <p:ph idx="1"/>
          </p:nvPr>
        </p:nvSpPr>
        <p:spPr/>
        <p:txBody>
          <a:bodyPr>
            <a:normAutofit fontScale="70000" lnSpcReduction="20000"/>
          </a:bodyPr>
          <a:lstStyle/>
          <a:p>
            <a:r>
              <a:rPr lang="en-US" sz="2800" dirty="0"/>
              <a:t>This research involved </a:t>
            </a:r>
            <a:r>
              <a:rPr lang="en-US" sz="2800" i="1" dirty="0"/>
              <a:t>content analysis </a:t>
            </a:r>
            <a:r>
              <a:rPr lang="en-US" sz="2800" dirty="0"/>
              <a:t>of each document containing competency statements using qualitative data analysis software (NVIVO). Activities included:</a:t>
            </a:r>
          </a:p>
          <a:p>
            <a:pPr lvl="1"/>
            <a:r>
              <a:rPr lang="en-US" sz="2400" dirty="0">
                <a:solidFill>
                  <a:srgbClr val="FF0000"/>
                </a:solidFill>
              </a:rPr>
              <a:t>Tagging</a:t>
            </a:r>
            <a:r>
              <a:rPr lang="en-US" sz="2400" dirty="0"/>
              <a:t> each topic or skill found in each document</a:t>
            </a:r>
          </a:p>
          <a:p>
            <a:pPr lvl="1"/>
            <a:r>
              <a:rPr lang="en-US" sz="2400" dirty="0">
                <a:solidFill>
                  <a:srgbClr val="FF0000"/>
                </a:solidFill>
              </a:rPr>
              <a:t>Grouping similar tags together </a:t>
            </a:r>
            <a:r>
              <a:rPr lang="en-US" sz="2400" dirty="0"/>
              <a:t>and merging categories as needed to combine similar topics or skills</a:t>
            </a:r>
          </a:p>
          <a:p>
            <a:pPr lvl="1"/>
            <a:r>
              <a:rPr lang="en-US" sz="2400" dirty="0">
                <a:solidFill>
                  <a:srgbClr val="FF0000"/>
                </a:solidFill>
              </a:rPr>
              <a:t>Organizing them in a hierarchical fashion </a:t>
            </a:r>
            <a:r>
              <a:rPr lang="en-US" sz="2400" dirty="0"/>
              <a:t>to identify competency groupings with broader scope and the more specific competencies that belong to those groupings.</a:t>
            </a:r>
          </a:p>
          <a:p>
            <a:pPr lvl="1"/>
            <a:r>
              <a:rPr lang="en-US" sz="2400" dirty="0">
                <a:solidFill>
                  <a:srgbClr val="FF0000"/>
                </a:solidFill>
              </a:rPr>
              <a:t>Identifying patterns across disciplines </a:t>
            </a:r>
            <a:r>
              <a:rPr lang="en-US" sz="2400" dirty="0"/>
              <a:t>to see how different allied fields share certain competencies, and competencies that are specific to particular fields.</a:t>
            </a:r>
          </a:p>
          <a:p>
            <a:pPr lvl="1"/>
            <a:endParaRPr lang="en-US" dirty="0"/>
          </a:p>
        </p:txBody>
      </p:sp>
      <p:sp>
        <p:nvSpPr>
          <p:cNvPr id="4" name="Footer Placeholder 3"/>
          <p:cNvSpPr>
            <a:spLocks noGrp="1"/>
          </p:cNvSpPr>
          <p:nvPr>
            <p:ph type="ftr" sz="quarter" idx="11"/>
          </p:nvPr>
        </p:nvSpPr>
        <p:spPr/>
        <p:txBody>
          <a:bodyPr/>
          <a:lstStyle/>
          <a:p>
            <a:r>
              <a:rPr lang="en-US" dirty="0"/>
              <a:t>#saa18</a:t>
            </a:r>
          </a:p>
        </p:txBody>
      </p:sp>
    </p:spTree>
    <p:extLst>
      <p:ext uri="{BB962C8B-B14F-4D97-AF65-F5344CB8AC3E}">
        <p14:creationId xmlns:p14="http://schemas.microsoft.com/office/powerpoint/2010/main" val="933685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32805"/>
            <a:ext cx="10364451" cy="861033"/>
          </a:xfrm>
        </p:spPr>
        <p:txBody>
          <a:bodyPr/>
          <a:lstStyle/>
          <a:p>
            <a:r>
              <a:rPr lang="en-US" dirty="0"/>
              <a:t>DATA ANALYSIS </a:t>
            </a:r>
          </a:p>
        </p:txBody>
      </p:sp>
      <p:sp>
        <p:nvSpPr>
          <p:cNvPr id="3" name="Content Placeholder 2"/>
          <p:cNvSpPr>
            <a:spLocks noGrp="1"/>
          </p:cNvSpPr>
          <p:nvPr>
            <p:ph idx="1"/>
          </p:nvPr>
        </p:nvSpPr>
        <p:spPr>
          <a:xfrm>
            <a:off x="913775" y="1571625"/>
            <a:ext cx="10364452" cy="4219575"/>
          </a:xfrm>
        </p:spPr>
        <p:txBody>
          <a:bodyPr>
            <a:normAutofit fontScale="85000" lnSpcReduction="10000"/>
          </a:bodyPr>
          <a:lstStyle/>
          <a:p>
            <a:pPr marL="457200" indent="-457200">
              <a:buFont typeface="+mj-lt"/>
              <a:buAutoNum type="arabicPeriod"/>
            </a:pPr>
            <a:r>
              <a:rPr lang="en-US" dirty="0">
                <a:solidFill>
                  <a:srgbClr val="FF0000"/>
                </a:solidFill>
              </a:rPr>
              <a:t>322</a:t>
            </a:r>
            <a:r>
              <a:rPr lang="en-US" dirty="0"/>
              <a:t> initial nodes (tags) generated during coding of competency sets and guidelines.</a:t>
            </a:r>
          </a:p>
          <a:p>
            <a:pPr marL="457200" indent="-457200">
              <a:buFont typeface="+mj-lt"/>
              <a:buAutoNum type="arabicPeriod"/>
            </a:pPr>
            <a:r>
              <a:rPr lang="en-US" dirty="0"/>
              <a:t>Nodes were then consolidated and organized into a hierarchical structure. </a:t>
            </a:r>
          </a:p>
          <a:p>
            <a:pPr marL="457200" indent="-457200">
              <a:buFont typeface="+mj-lt"/>
              <a:buAutoNum type="arabicPeriod"/>
            </a:pPr>
            <a:r>
              <a:rPr lang="en-US" dirty="0"/>
              <a:t>After reorganization, the hierarchy features </a:t>
            </a:r>
            <a:r>
              <a:rPr lang="en-US" dirty="0">
                <a:solidFill>
                  <a:srgbClr val="FF0000"/>
                </a:solidFill>
              </a:rPr>
              <a:t>19</a:t>
            </a:r>
            <a:r>
              <a:rPr lang="en-US" dirty="0"/>
              <a:t> </a:t>
            </a:r>
            <a:r>
              <a:rPr lang="en-US" dirty="0">
                <a:solidFill>
                  <a:srgbClr val="FF0000"/>
                </a:solidFill>
              </a:rPr>
              <a:t>top-level nodes</a:t>
            </a:r>
            <a:r>
              <a:rPr lang="en-US" dirty="0"/>
              <a:t>, which correspond to high-level competencies for </a:t>
            </a:r>
            <a:r>
              <a:rPr lang="en-US" dirty="0">
                <a:solidFill>
                  <a:srgbClr val="FF0000"/>
                </a:solidFill>
              </a:rPr>
              <a:t>eight allied cultural heritage professions</a:t>
            </a:r>
            <a:r>
              <a:rPr lang="en-US" dirty="0"/>
              <a:t>, including:</a:t>
            </a:r>
          </a:p>
          <a:p>
            <a:pPr marL="630936" lvl="1" indent="-457200">
              <a:buFont typeface="+mj-lt"/>
              <a:buAutoNum type="alphaLcPeriod"/>
            </a:pPr>
            <a:r>
              <a:rPr lang="en-US" dirty="0"/>
              <a:t>Archival science</a:t>
            </a:r>
          </a:p>
          <a:p>
            <a:pPr marL="630936" lvl="1" indent="-457200">
              <a:buFont typeface="+mj-lt"/>
              <a:buAutoNum type="alphaLcPeriod"/>
            </a:pPr>
            <a:r>
              <a:rPr lang="en-US" dirty="0"/>
              <a:t>Audiovisual preservation and archiving</a:t>
            </a:r>
          </a:p>
          <a:p>
            <a:pPr marL="630936" lvl="1" indent="-457200">
              <a:buFont typeface="+mj-lt"/>
              <a:buAutoNum type="alphaLcPeriod"/>
            </a:pPr>
            <a:r>
              <a:rPr lang="en-US" dirty="0"/>
              <a:t>Conservation</a:t>
            </a:r>
          </a:p>
          <a:p>
            <a:pPr marL="630936" lvl="1" indent="-457200">
              <a:buFont typeface="+mj-lt"/>
              <a:buAutoNum type="alphaLcPeriod"/>
            </a:pPr>
            <a:r>
              <a:rPr lang="en-US" dirty="0"/>
              <a:t>Information science</a:t>
            </a:r>
          </a:p>
          <a:p>
            <a:pPr marL="630936" lvl="1" indent="-457200">
              <a:buFont typeface="+mj-lt"/>
              <a:buAutoNum type="alphaLcPeriod"/>
            </a:pPr>
            <a:r>
              <a:rPr lang="en-US" dirty="0"/>
              <a:t>Librarianship</a:t>
            </a:r>
          </a:p>
          <a:p>
            <a:pPr marL="630936" lvl="1" indent="-457200">
              <a:buFont typeface="+mj-lt"/>
              <a:buAutoNum type="alphaLcPeriod"/>
            </a:pPr>
            <a:r>
              <a:rPr lang="en-US" dirty="0"/>
              <a:t>Museology</a:t>
            </a:r>
          </a:p>
          <a:p>
            <a:pPr marL="630936" lvl="1" indent="-457200">
              <a:buFont typeface="+mj-lt"/>
              <a:buAutoNum type="alphaLcPeriod"/>
            </a:pPr>
            <a:r>
              <a:rPr lang="en-US" dirty="0"/>
              <a:t>Special collections librarianship</a:t>
            </a:r>
          </a:p>
          <a:p>
            <a:pPr marL="630936" lvl="1" indent="-457200">
              <a:buFont typeface="+mj-lt"/>
              <a:buAutoNum type="alphaLcPeriod"/>
            </a:pPr>
            <a:r>
              <a:rPr lang="en-US" dirty="0"/>
              <a:t>Visual resources management</a:t>
            </a:r>
          </a:p>
        </p:txBody>
      </p:sp>
      <p:sp>
        <p:nvSpPr>
          <p:cNvPr id="4" name="Footer Placeholder 3"/>
          <p:cNvSpPr>
            <a:spLocks noGrp="1"/>
          </p:cNvSpPr>
          <p:nvPr>
            <p:ph type="ftr" sz="quarter" idx="11"/>
          </p:nvPr>
        </p:nvSpPr>
        <p:spPr/>
        <p:txBody>
          <a:bodyPr/>
          <a:lstStyle/>
          <a:p>
            <a:r>
              <a:rPr lang="en-US" dirty="0"/>
              <a:t>#saa18</a:t>
            </a:r>
          </a:p>
        </p:txBody>
      </p:sp>
    </p:spTree>
    <p:extLst>
      <p:ext uri="{BB962C8B-B14F-4D97-AF65-F5344CB8AC3E}">
        <p14:creationId xmlns:p14="http://schemas.microsoft.com/office/powerpoint/2010/main" val="3819649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8" y="257175"/>
            <a:ext cx="11944350" cy="1827657"/>
          </a:xfrm>
        </p:spPr>
        <p:txBody>
          <a:bodyPr>
            <a:normAutofit/>
          </a:bodyPr>
          <a:lstStyle/>
          <a:p>
            <a:r>
              <a:rPr lang="en-US" dirty="0"/>
              <a:t>The 19 High-Level Competencies Drawn from competencies of Allied cultural heritage disciplines</a:t>
            </a:r>
          </a:p>
        </p:txBody>
      </p:sp>
      <p:sp>
        <p:nvSpPr>
          <p:cNvPr id="6" name="Content Placeholder 5"/>
          <p:cNvSpPr>
            <a:spLocks noGrp="1"/>
          </p:cNvSpPr>
          <p:nvPr>
            <p:ph sz="half" idx="1"/>
          </p:nvPr>
        </p:nvSpPr>
        <p:spPr/>
        <p:txBody>
          <a:bodyPr>
            <a:normAutofit fontScale="70000" lnSpcReduction="20000"/>
          </a:bodyPr>
          <a:lstStyle/>
          <a:p>
            <a:pPr marL="457200" indent="-457200">
              <a:buFont typeface="+mj-lt"/>
              <a:buAutoNum type="arabicPeriod"/>
            </a:pPr>
            <a:r>
              <a:rPr lang="en-US" dirty="0"/>
              <a:t>Accession and deposit of materials</a:t>
            </a:r>
          </a:p>
          <a:p>
            <a:pPr marL="457200" indent="-457200">
              <a:buFont typeface="+mj-lt"/>
              <a:buAutoNum type="arabicPeriod"/>
            </a:pPr>
            <a:r>
              <a:rPr lang="en-US" dirty="0"/>
              <a:t>Allied and complementary disciplines</a:t>
            </a:r>
          </a:p>
          <a:p>
            <a:pPr marL="457200" indent="-457200">
              <a:buFont typeface="+mj-lt"/>
              <a:buAutoNum type="arabicPeriod"/>
            </a:pPr>
            <a:r>
              <a:rPr lang="en-US" dirty="0"/>
              <a:t>Appraisal and selection</a:t>
            </a:r>
          </a:p>
          <a:p>
            <a:pPr marL="457200" indent="-457200">
              <a:buFont typeface="+mj-lt"/>
              <a:buAutoNum type="arabicPeriod"/>
            </a:pPr>
            <a:r>
              <a:rPr lang="en-US" dirty="0"/>
              <a:t>Assessment and evaluation of services and their outcomes </a:t>
            </a:r>
          </a:p>
          <a:p>
            <a:pPr marL="457200" indent="-457200">
              <a:buFont typeface="+mj-lt"/>
              <a:buAutoNum type="arabicPeriod"/>
            </a:pPr>
            <a:r>
              <a:rPr lang="en-US" dirty="0"/>
              <a:t>Classification, cataloging, arrangement, and description</a:t>
            </a:r>
          </a:p>
          <a:p>
            <a:pPr marL="457200" indent="-457200">
              <a:buFont typeface="+mj-lt"/>
              <a:buAutoNum type="arabicPeriod"/>
            </a:pPr>
            <a:r>
              <a:rPr lang="en-US" dirty="0"/>
              <a:t>Collection management</a:t>
            </a:r>
          </a:p>
          <a:p>
            <a:pPr marL="457200" indent="-457200">
              <a:buFont typeface="+mj-lt"/>
              <a:buAutoNum type="arabicPeriod"/>
            </a:pPr>
            <a:r>
              <a:rPr lang="en-US" dirty="0"/>
              <a:t>Communication, collaboration, and outreach </a:t>
            </a:r>
          </a:p>
          <a:p>
            <a:pPr marL="457200" indent="-457200">
              <a:buFont typeface="+mj-lt"/>
              <a:buAutoNum type="arabicPeriod"/>
            </a:pPr>
            <a:r>
              <a:rPr lang="en-US" dirty="0"/>
              <a:t>Concepts of archival theory, methodology, and practice</a:t>
            </a:r>
          </a:p>
          <a:p>
            <a:pPr marL="457200" indent="-457200">
              <a:buFont typeface="+mj-lt"/>
              <a:buAutoNum type="arabicPeriod"/>
            </a:pPr>
            <a:r>
              <a:rPr lang="en-US" b="1" dirty="0">
                <a:solidFill>
                  <a:srgbClr val="FF0000"/>
                </a:solidFill>
              </a:rPr>
              <a:t>Format knowledge</a:t>
            </a:r>
          </a:p>
        </p:txBody>
      </p:sp>
      <p:sp>
        <p:nvSpPr>
          <p:cNvPr id="7" name="Content Placeholder 6"/>
          <p:cNvSpPr>
            <a:spLocks noGrp="1"/>
          </p:cNvSpPr>
          <p:nvPr>
            <p:ph sz="half" idx="2"/>
          </p:nvPr>
        </p:nvSpPr>
        <p:spPr/>
        <p:txBody>
          <a:bodyPr>
            <a:normAutofit fontScale="70000" lnSpcReduction="20000"/>
          </a:bodyPr>
          <a:lstStyle/>
          <a:p>
            <a:pPr marL="457200" indent="-457200">
              <a:buFont typeface="+mj-lt"/>
              <a:buAutoNum type="arabicPeriod" startAt="10"/>
            </a:pPr>
            <a:r>
              <a:rPr lang="en-US" dirty="0"/>
              <a:t>History of cultural heritage institutions and the professions</a:t>
            </a:r>
          </a:p>
          <a:p>
            <a:pPr marL="457200" indent="-457200">
              <a:buFont typeface="+mj-lt"/>
              <a:buAutoNum type="arabicPeriod" startAt="10"/>
            </a:pPr>
            <a:r>
              <a:rPr lang="en-US" dirty="0"/>
              <a:t>Information science</a:t>
            </a:r>
          </a:p>
          <a:p>
            <a:pPr marL="457200" indent="-457200">
              <a:buFont typeface="+mj-lt"/>
              <a:buAutoNum type="arabicPeriod" startAt="10"/>
            </a:pPr>
            <a:r>
              <a:rPr lang="en-US" dirty="0"/>
              <a:t>Legal issues, concerns, and responsibilities</a:t>
            </a:r>
          </a:p>
          <a:p>
            <a:pPr marL="457200" indent="-457200">
              <a:buFont typeface="+mj-lt"/>
              <a:buAutoNum type="arabicPeriod" startAt="10"/>
            </a:pPr>
            <a:r>
              <a:rPr lang="en-US" dirty="0"/>
              <a:t>Literacies (digital, information, technological)</a:t>
            </a:r>
          </a:p>
          <a:p>
            <a:pPr marL="457200" indent="-457200">
              <a:buFont typeface="+mj-lt"/>
              <a:buAutoNum type="arabicPeriod" startAt="10"/>
            </a:pPr>
            <a:r>
              <a:rPr lang="en-US" dirty="0"/>
              <a:t>Management and administration</a:t>
            </a:r>
          </a:p>
          <a:p>
            <a:pPr marL="457200" indent="-457200">
              <a:buFont typeface="+mj-lt"/>
              <a:buAutoNum type="arabicPeriod" startAt="10"/>
            </a:pPr>
            <a:r>
              <a:rPr lang="en-US" dirty="0"/>
              <a:t>Original and applied research</a:t>
            </a:r>
          </a:p>
          <a:p>
            <a:pPr marL="457200" indent="-457200">
              <a:buFont typeface="+mj-lt"/>
              <a:buAutoNum type="arabicPeriod" startAt="10"/>
            </a:pPr>
            <a:r>
              <a:rPr lang="en-US" dirty="0"/>
              <a:t>Preservation and conservation</a:t>
            </a:r>
          </a:p>
          <a:p>
            <a:pPr marL="457200" indent="-457200">
              <a:buFont typeface="+mj-lt"/>
              <a:buAutoNum type="arabicPeriod" startAt="10"/>
            </a:pPr>
            <a:r>
              <a:rPr lang="en-US" dirty="0"/>
              <a:t>Professional and social responsibilities</a:t>
            </a:r>
          </a:p>
          <a:p>
            <a:pPr marL="457200" indent="-457200">
              <a:buFont typeface="+mj-lt"/>
              <a:buAutoNum type="arabicPeriod" startAt="10"/>
            </a:pPr>
            <a:r>
              <a:rPr lang="en-US" dirty="0"/>
              <a:t>Soft skills (people skills)</a:t>
            </a:r>
          </a:p>
          <a:p>
            <a:pPr marL="457200" indent="-457200">
              <a:buFont typeface="+mj-lt"/>
              <a:buAutoNum type="arabicPeriod" startAt="10"/>
            </a:pPr>
            <a:r>
              <a:rPr lang="en-US" dirty="0"/>
              <a:t>Technology (application to cultural heritage work)</a:t>
            </a:r>
          </a:p>
        </p:txBody>
      </p:sp>
      <p:sp>
        <p:nvSpPr>
          <p:cNvPr id="4" name="Footer Placeholder 3"/>
          <p:cNvSpPr>
            <a:spLocks noGrp="1"/>
          </p:cNvSpPr>
          <p:nvPr>
            <p:ph type="ftr" sz="quarter" idx="11"/>
          </p:nvPr>
        </p:nvSpPr>
        <p:spPr/>
        <p:txBody>
          <a:bodyPr/>
          <a:lstStyle/>
          <a:p>
            <a:r>
              <a:rPr lang="en-US" dirty="0"/>
              <a:t>#saa18</a:t>
            </a:r>
          </a:p>
        </p:txBody>
      </p:sp>
    </p:spTree>
    <p:extLst>
      <p:ext uri="{BB962C8B-B14F-4D97-AF65-F5344CB8AC3E}">
        <p14:creationId xmlns:p14="http://schemas.microsoft.com/office/powerpoint/2010/main" val="2304314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1" y="618517"/>
            <a:ext cx="10763876" cy="1596177"/>
          </a:xfrm>
        </p:spPr>
        <p:txBody>
          <a:bodyPr/>
          <a:lstStyle/>
          <a:p>
            <a:r>
              <a:rPr lang="en-US" dirty="0"/>
              <a:t>Example of Full (Expanded) hierarchy for a high-level competency (includes all allied fields) </a:t>
            </a:r>
          </a:p>
        </p:txBody>
      </p:sp>
      <p:sp>
        <p:nvSpPr>
          <p:cNvPr id="6" name="Content Placeholder 5"/>
          <p:cNvSpPr>
            <a:spLocks noGrp="1"/>
          </p:cNvSpPr>
          <p:nvPr>
            <p:ph idx="1"/>
          </p:nvPr>
        </p:nvSpPr>
        <p:spPr/>
        <p:txBody>
          <a:bodyPr>
            <a:normAutofit fontScale="92500" lnSpcReduction="20000"/>
          </a:bodyPr>
          <a:lstStyle/>
          <a:p>
            <a:pPr>
              <a:buFont typeface="Wingdings" charset="2"/>
              <a:buChar char="v"/>
            </a:pPr>
            <a:r>
              <a:rPr lang="en-US" dirty="0"/>
              <a:t> </a:t>
            </a:r>
            <a:r>
              <a:rPr lang="en-US" dirty="0">
                <a:solidFill>
                  <a:srgbClr val="FF0000"/>
                </a:solidFill>
              </a:rPr>
              <a:t>Format knowledge</a:t>
            </a:r>
          </a:p>
          <a:p>
            <a:pPr lvl="1">
              <a:buFont typeface="Wingdings" charset="2"/>
              <a:buChar char="v"/>
            </a:pPr>
            <a:r>
              <a:rPr lang="en-US" dirty="0"/>
              <a:t> Archival material knowledge</a:t>
            </a:r>
          </a:p>
          <a:p>
            <a:pPr lvl="1">
              <a:buFont typeface="Wingdings" charset="2"/>
              <a:buChar char="v"/>
            </a:pPr>
            <a:r>
              <a:rPr lang="en-US" dirty="0"/>
              <a:t> Basic media-related physics and chemistry</a:t>
            </a:r>
          </a:p>
          <a:p>
            <a:pPr lvl="1">
              <a:buFont typeface="Wingdings" charset="2"/>
              <a:buChar char="v"/>
            </a:pPr>
            <a:r>
              <a:rPr lang="en-US" dirty="0"/>
              <a:t> History of audiovisual production</a:t>
            </a:r>
          </a:p>
          <a:p>
            <a:pPr lvl="1">
              <a:buFont typeface="Wingdings" charset="2"/>
              <a:buChar char="v"/>
            </a:pPr>
            <a:r>
              <a:rPr lang="en-US" dirty="0"/>
              <a:t> History of technology of cultural heritage</a:t>
            </a:r>
          </a:p>
          <a:p>
            <a:pPr lvl="1">
              <a:buFont typeface="Wingdings" charset="2"/>
              <a:buChar char="v"/>
            </a:pPr>
            <a:r>
              <a:rPr lang="en-US" dirty="0"/>
              <a:t> Knowledge of basic history, theory, and best practices related to special collections</a:t>
            </a:r>
          </a:p>
          <a:p>
            <a:pPr lvl="1">
              <a:buFont typeface="Wingdings" charset="2"/>
              <a:buChar char="v"/>
            </a:pPr>
            <a:r>
              <a:rPr lang="en-US" dirty="0"/>
              <a:t> Physical and technological characteristics of records and papers</a:t>
            </a:r>
          </a:p>
          <a:p>
            <a:pPr lvl="1">
              <a:buFont typeface="Wingdings" charset="2"/>
              <a:buChar char="v"/>
            </a:pPr>
            <a:r>
              <a:rPr lang="en-US" dirty="0"/>
              <a:t> Recording technologies of the various audiovisual media</a:t>
            </a:r>
          </a:p>
          <a:p>
            <a:pPr lvl="1">
              <a:buFont typeface="Wingdings" charset="2"/>
              <a:buChar char="v"/>
            </a:pPr>
            <a:r>
              <a:rPr lang="en-US" dirty="0"/>
              <a:t> Related material to AV resources (non-AV)</a:t>
            </a:r>
          </a:p>
          <a:p>
            <a:pPr lvl="1">
              <a:buFont typeface="Wingdings" charset="2"/>
              <a:buChar char="v"/>
            </a:pPr>
            <a:r>
              <a:rPr lang="en-US" dirty="0"/>
              <a:t> Terminology knowledge</a:t>
            </a:r>
          </a:p>
          <a:p>
            <a:pPr lvl="1">
              <a:buFont typeface="Wingdings" charset="2"/>
              <a:buChar char="v"/>
            </a:pPr>
            <a:endParaRPr lang="en-US" dirty="0"/>
          </a:p>
        </p:txBody>
      </p:sp>
      <p:sp>
        <p:nvSpPr>
          <p:cNvPr id="5" name="Footer Placeholder 4"/>
          <p:cNvSpPr>
            <a:spLocks noGrp="1"/>
          </p:cNvSpPr>
          <p:nvPr>
            <p:ph type="ftr" sz="quarter" idx="11"/>
          </p:nvPr>
        </p:nvSpPr>
        <p:spPr/>
        <p:txBody>
          <a:bodyPr/>
          <a:lstStyle/>
          <a:p>
            <a:r>
              <a:rPr lang="en-US" dirty="0"/>
              <a:t>#saa18</a:t>
            </a:r>
          </a:p>
        </p:txBody>
      </p:sp>
    </p:spTree>
    <p:extLst>
      <p:ext uri="{BB962C8B-B14F-4D97-AF65-F5344CB8AC3E}">
        <p14:creationId xmlns:p14="http://schemas.microsoft.com/office/powerpoint/2010/main" val="949800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Coded instances for each high-level competency area</a:t>
            </a:r>
          </a:p>
        </p:txBody>
      </p:sp>
      <p:pic>
        <p:nvPicPr>
          <p:cNvPr id="8"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23938" y="2333301"/>
            <a:ext cx="9720262" cy="3928123"/>
          </a:xfrm>
        </p:spPr>
      </p:pic>
      <p:sp>
        <p:nvSpPr>
          <p:cNvPr id="5" name="Footer Placeholder 4"/>
          <p:cNvSpPr>
            <a:spLocks noGrp="1"/>
          </p:cNvSpPr>
          <p:nvPr>
            <p:ph type="ftr" sz="quarter" idx="11"/>
          </p:nvPr>
        </p:nvSpPr>
        <p:spPr>
          <a:xfrm>
            <a:off x="913775" y="6380031"/>
            <a:ext cx="6672887" cy="365125"/>
          </a:xfrm>
        </p:spPr>
        <p:txBody>
          <a:bodyPr/>
          <a:lstStyle/>
          <a:p>
            <a:r>
              <a:rPr lang="en-US" dirty="0"/>
              <a:t>#saa18</a:t>
            </a:r>
          </a:p>
        </p:txBody>
      </p:sp>
    </p:spTree>
    <p:extLst>
      <p:ext uri="{BB962C8B-B14F-4D97-AF65-F5344CB8AC3E}">
        <p14:creationId xmlns:p14="http://schemas.microsoft.com/office/powerpoint/2010/main" val="3322857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of Nodes drawn from each set of competencies or guidelines</a:t>
            </a: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23938" y="2333301"/>
            <a:ext cx="9720262" cy="3928123"/>
          </a:xfrm>
        </p:spPr>
      </p:pic>
      <p:sp>
        <p:nvSpPr>
          <p:cNvPr id="5" name="Footer Placeholder 4"/>
          <p:cNvSpPr>
            <a:spLocks noGrp="1"/>
          </p:cNvSpPr>
          <p:nvPr>
            <p:ph type="ftr" sz="quarter" idx="11"/>
          </p:nvPr>
        </p:nvSpPr>
        <p:spPr>
          <a:xfrm>
            <a:off x="1023938" y="6261424"/>
            <a:ext cx="6672887" cy="365125"/>
          </a:xfrm>
        </p:spPr>
        <p:txBody>
          <a:bodyPr/>
          <a:lstStyle/>
          <a:p>
            <a:r>
              <a:rPr lang="en-US" dirty="0"/>
              <a:t>#saa18</a:t>
            </a:r>
          </a:p>
        </p:txBody>
      </p:sp>
    </p:spTree>
    <p:extLst>
      <p:ext uri="{BB962C8B-B14F-4D97-AF65-F5344CB8AC3E}">
        <p14:creationId xmlns:p14="http://schemas.microsoft.com/office/powerpoint/2010/main" val="35509666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918183"/>
          </a:xfrm>
        </p:spPr>
        <p:txBody>
          <a:bodyPr/>
          <a:lstStyle/>
          <a:p>
            <a:r>
              <a:rPr lang="en-US" dirty="0"/>
              <a:t>Limitations of this study</a:t>
            </a:r>
          </a:p>
        </p:txBody>
      </p:sp>
      <p:sp>
        <p:nvSpPr>
          <p:cNvPr id="3" name="Content Placeholder 2"/>
          <p:cNvSpPr>
            <a:spLocks noGrp="1"/>
          </p:cNvSpPr>
          <p:nvPr>
            <p:ph idx="1"/>
          </p:nvPr>
        </p:nvSpPr>
        <p:spPr>
          <a:xfrm>
            <a:off x="913775" y="1628775"/>
            <a:ext cx="10364452" cy="4162425"/>
          </a:xfrm>
        </p:spPr>
        <p:txBody>
          <a:bodyPr>
            <a:normAutofit fontScale="85000" lnSpcReduction="20000"/>
          </a:bodyPr>
          <a:lstStyle/>
          <a:p>
            <a:r>
              <a:rPr lang="en-US" sz="3200" dirty="0"/>
              <a:t>Current high-level competencies do not reflect need for education in media histories and moving image and sound production.</a:t>
            </a:r>
          </a:p>
          <a:p>
            <a:r>
              <a:rPr lang="en-US" sz="3200" dirty="0"/>
              <a:t>This study may not reflect the most recent developments in the field, and must be aligned with analyses of recent job ads and syllabi.</a:t>
            </a:r>
          </a:p>
          <a:p>
            <a:r>
              <a:rPr lang="en-US" sz="3200" dirty="0"/>
              <a:t>After alignment of these three data sources, the results will need to be validated by instructors, employers, and students.</a:t>
            </a:r>
            <a:endParaRPr lang="en-US" sz="2800" dirty="0"/>
          </a:p>
        </p:txBody>
      </p:sp>
      <p:sp>
        <p:nvSpPr>
          <p:cNvPr id="4" name="Footer Placeholder 3"/>
          <p:cNvSpPr>
            <a:spLocks noGrp="1"/>
          </p:cNvSpPr>
          <p:nvPr>
            <p:ph type="ftr" sz="quarter" idx="11"/>
          </p:nvPr>
        </p:nvSpPr>
        <p:spPr/>
        <p:txBody>
          <a:bodyPr/>
          <a:lstStyle/>
          <a:p>
            <a:r>
              <a:rPr lang="en-US" dirty="0"/>
              <a:t>#saa18</a:t>
            </a:r>
          </a:p>
        </p:txBody>
      </p:sp>
    </p:spTree>
    <p:extLst>
      <p:ext uri="{BB962C8B-B14F-4D97-AF65-F5344CB8AC3E}">
        <p14:creationId xmlns:p14="http://schemas.microsoft.com/office/powerpoint/2010/main" val="241515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903898"/>
          </a:xfrm>
        </p:spPr>
        <p:txBody>
          <a:bodyPr/>
          <a:lstStyle/>
          <a:p>
            <a:r>
              <a:rPr lang="en-US" dirty="0"/>
              <a:t>Next steps</a:t>
            </a:r>
          </a:p>
        </p:txBody>
      </p:sp>
      <p:sp>
        <p:nvSpPr>
          <p:cNvPr id="3" name="Content Placeholder 2"/>
          <p:cNvSpPr>
            <a:spLocks noGrp="1"/>
          </p:cNvSpPr>
          <p:nvPr>
            <p:ph idx="1"/>
          </p:nvPr>
        </p:nvSpPr>
        <p:spPr>
          <a:xfrm>
            <a:off x="913775" y="1614489"/>
            <a:ext cx="10364452" cy="4176712"/>
          </a:xfrm>
        </p:spPr>
        <p:txBody>
          <a:bodyPr>
            <a:normAutofit fontScale="77500" lnSpcReduction="20000"/>
          </a:bodyPr>
          <a:lstStyle/>
          <a:p>
            <a:r>
              <a:rPr lang="en-US" sz="3200" dirty="0"/>
              <a:t>Filling in the Gaps</a:t>
            </a:r>
          </a:p>
          <a:p>
            <a:pPr lvl="1"/>
            <a:r>
              <a:rPr lang="en-US" sz="2800" dirty="0">
                <a:solidFill>
                  <a:srgbClr val="FF0000"/>
                </a:solidFill>
              </a:rPr>
              <a:t>Additional data collection and analysis (interviews and focus groups)</a:t>
            </a:r>
            <a:r>
              <a:rPr lang="en-US" sz="2800" dirty="0"/>
              <a:t> </a:t>
            </a:r>
          </a:p>
          <a:p>
            <a:r>
              <a:rPr lang="en-US" sz="3200" dirty="0"/>
              <a:t>Defining Core Competencies and Building Out Specialized Knowledge Areas</a:t>
            </a:r>
          </a:p>
          <a:p>
            <a:pPr lvl="1"/>
            <a:r>
              <a:rPr lang="en-US" sz="2800" dirty="0">
                <a:solidFill>
                  <a:srgbClr val="FF0000"/>
                </a:solidFill>
              </a:rPr>
              <a:t>identify core knowledge and fully describe specialized knowledge areas</a:t>
            </a:r>
            <a:r>
              <a:rPr lang="en-US" sz="2800" dirty="0"/>
              <a:t>.</a:t>
            </a:r>
          </a:p>
          <a:p>
            <a:r>
              <a:rPr lang="en-US" sz="3200" dirty="0"/>
              <a:t>Establishing Levels of Competencies</a:t>
            </a:r>
          </a:p>
          <a:p>
            <a:pPr lvl="1"/>
            <a:r>
              <a:rPr lang="en-US" sz="2800" dirty="0">
                <a:solidFill>
                  <a:srgbClr val="FF0000"/>
                </a:solidFill>
              </a:rPr>
              <a:t>match competencies to levels of expertise and to particular needs of learners at different stages of education and training.</a:t>
            </a:r>
          </a:p>
        </p:txBody>
      </p:sp>
      <p:sp>
        <p:nvSpPr>
          <p:cNvPr id="4" name="Footer Placeholder 3"/>
          <p:cNvSpPr>
            <a:spLocks noGrp="1"/>
          </p:cNvSpPr>
          <p:nvPr>
            <p:ph type="ftr" sz="quarter" idx="11"/>
          </p:nvPr>
        </p:nvSpPr>
        <p:spPr/>
        <p:txBody>
          <a:bodyPr/>
          <a:lstStyle/>
          <a:p>
            <a:r>
              <a:rPr lang="en-US" dirty="0"/>
              <a:t>#saa18</a:t>
            </a:r>
          </a:p>
        </p:txBody>
      </p:sp>
    </p:spTree>
    <p:extLst>
      <p:ext uri="{BB962C8B-B14F-4D97-AF65-F5344CB8AC3E}">
        <p14:creationId xmlns:p14="http://schemas.microsoft.com/office/powerpoint/2010/main" val="3449835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42888"/>
            <a:ext cx="10364452" cy="1910524"/>
          </a:xfrm>
        </p:spPr>
        <p:txBody>
          <a:bodyPr>
            <a:normAutofit/>
          </a:bodyPr>
          <a:lstStyle/>
          <a:p>
            <a:r>
              <a:rPr lang="en-US" dirty="0"/>
              <a:t>Audiovisual Competency Framework Working Group</a:t>
            </a:r>
            <a:endParaRPr lang="en-US" u="sng" dirty="0"/>
          </a:p>
        </p:txBody>
      </p:sp>
      <p:sp>
        <p:nvSpPr>
          <p:cNvPr id="3" name="Content Placeholder 2"/>
          <p:cNvSpPr>
            <a:spLocks noGrp="1"/>
          </p:cNvSpPr>
          <p:nvPr>
            <p:ph idx="1"/>
          </p:nvPr>
        </p:nvSpPr>
        <p:spPr>
          <a:xfrm>
            <a:off x="913775" y="1700213"/>
            <a:ext cx="10364452" cy="4753173"/>
          </a:xfrm>
        </p:spPr>
        <p:txBody>
          <a:bodyPr>
            <a:normAutofit/>
          </a:bodyPr>
          <a:lstStyle/>
          <a:p>
            <a:pPr marL="0" indent="0" algn="ctr">
              <a:buNone/>
            </a:pPr>
            <a:r>
              <a:rPr lang="en-US" sz="2800" u="sng" dirty="0"/>
              <a:t>Current Projects</a:t>
            </a:r>
          </a:p>
          <a:p>
            <a:pPr>
              <a:buFont typeface="Wingdings" charset="2"/>
              <a:buChar char="v"/>
            </a:pPr>
            <a:r>
              <a:rPr lang="en-US" dirty="0"/>
              <a:t>Snowden Becker, UCLA</a:t>
            </a:r>
          </a:p>
          <a:p>
            <a:pPr lvl="1">
              <a:buFont typeface="Wingdings" charset="2"/>
              <a:buChar char="v"/>
            </a:pPr>
            <a:r>
              <a:rPr lang="en-US" dirty="0"/>
              <a:t>Identification of soft skills relevant to AV Archiving work</a:t>
            </a:r>
          </a:p>
          <a:p>
            <a:pPr>
              <a:buFont typeface="Wingdings" charset="2"/>
              <a:buChar char="v"/>
            </a:pPr>
            <a:r>
              <a:rPr lang="en-US" dirty="0"/>
              <a:t>Edward Benoit, Louisiana State University</a:t>
            </a:r>
          </a:p>
          <a:p>
            <a:pPr lvl="1">
              <a:buFont typeface="Wingdings" charset="2"/>
              <a:buChar char="v"/>
            </a:pPr>
            <a:r>
              <a:rPr lang="en-US" dirty="0"/>
              <a:t>Analysis of recent employment advertisements to identify competencies</a:t>
            </a:r>
          </a:p>
          <a:p>
            <a:pPr>
              <a:buFont typeface="Wingdings" charset="2"/>
              <a:buChar char="v"/>
            </a:pPr>
            <a:r>
              <a:rPr lang="en-US" dirty="0"/>
              <a:t>Janet Ceja and Adam Schutzman, Simmons College</a:t>
            </a:r>
          </a:p>
          <a:p>
            <a:pPr lvl="1">
              <a:buFont typeface="Wingdings" charset="2"/>
              <a:buChar char="v"/>
            </a:pPr>
            <a:r>
              <a:rPr lang="en-US" dirty="0"/>
              <a:t>Analysis of syllabi for AV Archiving Courses to identify competencies</a:t>
            </a:r>
          </a:p>
          <a:p>
            <a:pPr>
              <a:buFont typeface="Wingdings" charset="2"/>
              <a:buChar char="v"/>
            </a:pPr>
            <a:r>
              <a:rPr lang="en-US" dirty="0"/>
              <a:t>Karen Gracy, Kent State University</a:t>
            </a:r>
          </a:p>
          <a:p>
            <a:pPr lvl="1">
              <a:buFont typeface="Wingdings" charset="2"/>
              <a:buChar char="v"/>
            </a:pPr>
            <a:r>
              <a:rPr lang="en-US" dirty="0"/>
              <a:t>Study of competency sets and educational guidelines of allied fields to generate High-level competencies as a framework for lower-level competencies</a:t>
            </a:r>
          </a:p>
        </p:txBody>
      </p:sp>
      <p:sp>
        <p:nvSpPr>
          <p:cNvPr id="4" name="Footer Placeholder 3"/>
          <p:cNvSpPr>
            <a:spLocks noGrp="1"/>
          </p:cNvSpPr>
          <p:nvPr>
            <p:ph type="ftr" sz="quarter" idx="11"/>
          </p:nvPr>
        </p:nvSpPr>
        <p:spPr>
          <a:xfrm>
            <a:off x="1297173" y="6453386"/>
            <a:ext cx="7877221" cy="404614"/>
          </a:xfrm>
        </p:spPr>
        <p:txBody>
          <a:bodyPr/>
          <a:lstStyle/>
          <a:p>
            <a:r>
              <a:rPr lang="en-US" dirty="0"/>
              <a:t>#saa18</a:t>
            </a:r>
          </a:p>
        </p:txBody>
      </p:sp>
    </p:spTree>
    <p:extLst>
      <p:ext uri="{BB962C8B-B14F-4D97-AF65-F5344CB8AC3E}">
        <p14:creationId xmlns:p14="http://schemas.microsoft.com/office/powerpoint/2010/main" val="4111362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C1AAA-7F07-4E46-9972-C1752EE9FEF1}"/>
              </a:ext>
            </a:extLst>
          </p:cNvPr>
          <p:cNvSpPr>
            <a:spLocks noGrp="1"/>
          </p:cNvSpPr>
          <p:nvPr>
            <p:ph type="title"/>
          </p:nvPr>
        </p:nvSpPr>
        <p:spPr/>
        <p:txBody>
          <a:bodyPr/>
          <a:lstStyle/>
          <a:p>
            <a:r>
              <a:rPr lang="en-US" dirty="0"/>
              <a:t>Thank you for listening!</a:t>
            </a:r>
          </a:p>
        </p:txBody>
      </p:sp>
      <p:sp>
        <p:nvSpPr>
          <p:cNvPr id="3" name="Content Placeholder 2">
            <a:extLst>
              <a:ext uri="{FF2B5EF4-FFF2-40B4-BE49-F238E27FC236}">
                <a16:creationId xmlns:a16="http://schemas.microsoft.com/office/drawing/2014/main" id="{BF9E7FEC-A1BA-6E4B-A520-497B2DD7E7EC}"/>
              </a:ext>
            </a:extLst>
          </p:cNvPr>
          <p:cNvSpPr>
            <a:spLocks noGrp="1"/>
          </p:cNvSpPr>
          <p:nvPr>
            <p:ph idx="1"/>
          </p:nvPr>
        </p:nvSpPr>
        <p:spPr/>
        <p:txBody>
          <a:bodyPr>
            <a:normAutofit/>
          </a:bodyPr>
          <a:lstStyle/>
          <a:p>
            <a:pPr marL="0" indent="0" algn="ctr">
              <a:buNone/>
            </a:pPr>
            <a:r>
              <a:rPr lang="en-US" sz="2800" dirty="0"/>
              <a:t>For more information about this project, please contact me at </a:t>
            </a:r>
            <a:r>
              <a:rPr lang="en-US" sz="2800" dirty="0">
                <a:hlinkClick r:id="rId3"/>
              </a:rPr>
              <a:t>kgracy@kent.edu</a:t>
            </a:r>
            <a:r>
              <a:rPr lang="en-US" sz="2800" dirty="0"/>
              <a:t> or visit the Project website at: </a:t>
            </a:r>
            <a:r>
              <a:rPr lang="en-US" sz="2800" dirty="0">
                <a:hlinkClick r:id="rId4"/>
              </a:rPr>
              <a:t>https://sites.google.com/a/kent.edu/audiovisual-competency-framework-working-group/</a:t>
            </a:r>
            <a:r>
              <a:rPr lang="en-US" sz="2800" dirty="0"/>
              <a:t>.</a:t>
            </a:r>
          </a:p>
        </p:txBody>
      </p:sp>
      <p:sp>
        <p:nvSpPr>
          <p:cNvPr id="4" name="Footer Placeholder 3">
            <a:extLst>
              <a:ext uri="{FF2B5EF4-FFF2-40B4-BE49-F238E27FC236}">
                <a16:creationId xmlns:a16="http://schemas.microsoft.com/office/drawing/2014/main" id="{D7DDB8F6-9024-4240-8FC7-B0BF97B9EF87}"/>
              </a:ext>
            </a:extLst>
          </p:cNvPr>
          <p:cNvSpPr>
            <a:spLocks noGrp="1"/>
          </p:cNvSpPr>
          <p:nvPr>
            <p:ph type="ftr" sz="quarter" idx="11"/>
          </p:nvPr>
        </p:nvSpPr>
        <p:spPr/>
        <p:txBody>
          <a:bodyPr/>
          <a:lstStyle/>
          <a:p>
            <a:r>
              <a:rPr lang="en-US" dirty="0"/>
              <a:t>#saa18</a:t>
            </a:r>
          </a:p>
        </p:txBody>
      </p:sp>
    </p:spTree>
    <p:extLst>
      <p:ext uri="{BB962C8B-B14F-4D97-AF65-F5344CB8AC3E}">
        <p14:creationId xmlns:p14="http://schemas.microsoft.com/office/powerpoint/2010/main" val="2213557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Influences of LIS and Allied Fields on Audiovisual Archiving Education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22270932"/>
              </p:ext>
            </p:extLst>
          </p:nvPr>
        </p:nvGraphicFramePr>
        <p:xfrm>
          <a:off x="457200" y="2171700"/>
          <a:ext cx="10972800" cy="45182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a:xfrm>
            <a:off x="1371600" y="6453386"/>
            <a:ext cx="7802794" cy="404614"/>
          </a:xfrm>
        </p:spPr>
        <p:txBody>
          <a:bodyPr/>
          <a:lstStyle/>
          <a:p>
            <a:r>
              <a:rPr lang="en-US" dirty="0"/>
              <a:t>#saa18</a:t>
            </a:r>
          </a:p>
        </p:txBody>
      </p:sp>
    </p:spTree>
    <p:extLst>
      <p:ext uri="{BB962C8B-B14F-4D97-AF65-F5344CB8AC3E}">
        <p14:creationId xmlns:p14="http://schemas.microsoft.com/office/powerpoint/2010/main" val="3189587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Knowledge and Skills of the </a:t>
            </a:r>
            <a:br>
              <a:rPr lang="en-US" dirty="0"/>
            </a:br>
            <a:r>
              <a:rPr lang="en-US" dirty="0"/>
              <a:t>Audiovisual archiving profession</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2905118031"/>
              </p:ext>
            </p:extLst>
          </p:nvPr>
        </p:nvGraphicFramePr>
        <p:xfrm>
          <a:off x="3895725" y="1697038"/>
          <a:ext cx="7391400" cy="45513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1"/>
          </p:nvPr>
        </p:nvSpPr>
        <p:spPr/>
        <p:txBody>
          <a:bodyPr/>
          <a:lstStyle/>
          <a:p>
            <a:r>
              <a:rPr lang="en-US" dirty="0"/>
              <a:t>#saa18</a:t>
            </a:r>
          </a:p>
        </p:txBody>
      </p:sp>
    </p:spTree>
    <p:extLst>
      <p:ext uri="{BB962C8B-B14F-4D97-AF65-F5344CB8AC3E}">
        <p14:creationId xmlns:p14="http://schemas.microsoft.com/office/powerpoint/2010/main" val="2983078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Audiences and Uses for AN audiovisual archiving Competency Model</a:t>
            </a:r>
          </a:p>
        </p:txBody>
      </p:sp>
      <p:graphicFrame>
        <p:nvGraphicFramePr>
          <p:cNvPr id="4" name="Content Placeholder 3"/>
          <p:cNvGraphicFramePr>
            <a:graphicFrameLocks noGrp="1"/>
          </p:cNvGraphicFramePr>
          <p:nvPr>
            <p:ph idx="1"/>
            <p:extLst/>
          </p:nvPr>
        </p:nvGraphicFramePr>
        <p:xfrm>
          <a:off x="2252401" y="2191477"/>
          <a:ext cx="7729728" cy="398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a:xfrm>
            <a:off x="1371600" y="6453386"/>
            <a:ext cx="7802794" cy="404614"/>
          </a:xfrm>
        </p:spPr>
        <p:txBody>
          <a:bodyPr/>
          <a:lstStyle/>
          <a:p>
            <a:r>
              <a:rPr lang="en-US" dirty="0"/>
              <a:t>#saa18</a:t>
            </a:r>
          </a:p>
        </p:txBody>
      </p:sp>
    </p:spTree>
    <p:extLst>
      <p:ext uri="{BB962C8B-B14F-4D97-AF65-F5344CB8AC3E}">
        <p14:creationId xmlns:p14="http://schemas.microsoft.com/office/powerpoint/2010/main" val="3379761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Competencies—What Are They?</a:t>
            </a:r>
          </a:p>
        </p:txBody>
      </p:sp>
      <p:sp>
        <p:nvSpPr>
          <p:cNvPr id="5" name="Content Placeholder 4"/>
          <p:cNvSpPr>
            <a:spLocks noGrp="1"/>
          </p:cNvSpPr>
          <p:nvPr>
            <p:ph sz="half" idx="1"/>
          </p:nvPr>
        </p:nvSpPr>
        <p:spPr>
          <a:xfrm>
            <a:off x="2350960" y="2054043"/>
            <a:ext cx="3657600" cy="3950208"/>
          </a:xfrm>
          <a:prstGeom prst="rect">
            <a:avLst/>
          </a:prstGeom>
        </p:spPr>
        <p:txBody>
          <a:bodyPr>
            <a:noAutofit/>
          </a:bodyPr>
          <a:lstStyle/>
          <a:p>
            <a:pPr marL="0" indent="0">
              <a:buNone/>
            </a:pPr>
            <a:r>
              <a:rPr lang="en-US" sz="3200" dirty="0"/>
              <a:t> </a:t>
            </a:r>
            <a:r>
              <a:rPr lang="en-US" sz="2800" dirty="0"/>
              <a:t>A competency is …</a:t>
            </a:r>
          </a:p>
          <a:p>
            <a:pPr marL="0" lvl="2" indent="0">
              <a:buNone/>
            </a:pPr>
            <a:endParaRPr lang="en-US" sz="1800" dirty="0"/>
          </a:p>
          <a:p>
            <a:pPr marL="0" lvl="2" indent="0">
              <a:buNone/>
            </a:pPr>
            <a:r>
              <a:rPr lang="en-US" sz="1800" dirty="0"/>
              <a:t>“ … the capability to apply or use a set of related knowledge, skills, and abilities required to successfully perform ‘critical work functions’ or tasks in a defined work setting.”—University of Texas, School of Public Health</a:t>
            </a:r>
          </a:p>
        </p:txBody>
      </p:sp>
      <p:pic>
        <p:nvPicPr>
          <p:cNvPr id="3" name="Content Placeholder 2" descr="Competency_logo_WORDS_final.bmp"/>
          <p:cNvPicPr>
            <a:picLocks noGrp="1" noChangeAspect="1"/>
          </p:cNvPicPr>
          <p:nvPr>
            <p:ph sz="half" idx="2"/>
          </p:nvPr>
        </p:nvPicPr>
        <p:blipFill>
          <a:blip r:embed="rId3">
            <a:extLst>
              <a:ext uri="{28A0092B-C50C-407E-A947-70E740481C1C}">
                <a14:useLocalDpi xmlns:a14="http://schemas.microsoft.com/office/drawing/2010/main" val="0"/>
              </a:ext>
            </a:extLst>
          </a:blip>
          <a:srcRect t="-23915" b="-23915"/>
          <a:stretch>
            <a:fillRect/>
          </a:stretch>
        </p:blipFill>
        <p:spPr>
          <a:xfrm>
            <a:off x="6426327" y="2069438"/>
            <a:ext cx="3657600" cy="3950208"/>
          </a:xfrm>
          <a:prstGeom prst="rect">
            <a:avLst/>
          </a:prstGeom>
        </p:spPr>
      </p:pic>
      <p:sp>
        <p:nvSpPr>
          <p:cNvPr id="6" name="Footer Placeholder 5"/>
          <p:cNvSpPr>
            <a:spLocks noGrp="1"/>
          </p:cNvSpPr>
          <p:nvPr>
            <p:ph type="ftr" sz="quarter" idx="11"/>
          </p:nvPr>
        </p:nvSpPr>
        <p:spPr>
          <a:xfrm>
            <a:off x="1371600" y="6453386"/>
            <a:ext cx="7802794" cy="404614"/>
          </a:xfrm>
        </p:spPr>
        <p:txBody>
          <a:bodyPr/>
          <a:lstStyle/>
          <a:p>
            <a:r>
              <a:rPr lang="en-US" dirty="0"/>
              <a:t>#saa18</a:t>
            </a:r>
          </a:p>
        </p:txBody>
      </p:sp>
    </p:spTree>
    <p:extLst>
      <p:ext uri="{BB962C8B-B14F-4D97-AF65-F5344CB8AC3E}">
        <p14:creationId xmlns:p14="http://schemas.microsoft.com/office/powerpoint/2010/main" val="3034309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Types of Competencies</a:t>
            </a:r>
          </a:p>
        </p:txBody>
      </p:sp>
      <p:sp>
        <p:nvSpPr>
          <p:cNvPr id="3" name="Content Placeholder 2"/>
          <p:cNvSpPr>
            <a:spLocks noGrp="1"/>
          </p:cNvSpPr>
          <p:nvPr>
            <p:ph idx="1"/>
          </p:nvPr>
        </p:nvSpPr>
        <p:spPr>
          <a:xfrm>
            <a:off x="1818132" y="1755582"/>
            <a:ext cx="8708136" cy="4047744"/>
          </a:xfrm>
        </p:spPr>
        <p:txBody>
          <a:bodyPr>
            <a:noAutofit/>
          </a:bodyPr>
          <a:lstStyle/>
          <a:p>
            <a:endParaRPr lang="en-US" sz="100" dirty="0"/>
          </a:p>
          <a:p>
            <a:r>
              <a:rPr lang="en-US" b="1" dirty="0">
                <a:solidFill>
                  <a:schemeClr val="tx1"/>
                </a:solidFill>
              </a:rPr>
              <a:t>Professional/Organizational</a:t>
            </a:r>
            <a:r>
              <a:rPr lang="en-US" dirty="0">
                <a:solidFill>
                  <a:schemeClr val="tx1"/>
                </a:solidFill>
              </a:rPr>
              <a:t>—generic/core competencies required of all professionals in a field (can be either behavioral, “soft” skills, or core subject knowledge, or both).</a:t>
            </a:r>
          </a:p>
          <a:p>
            <a:r>
              <a:rPr lang="en-US" b="1" dirty="0">
                <a:solidFill>
                  <a:schemeClr val="tx1"/>
                </a:solidFill>
              </a:rPr>
              <a:t>Functional</a:t>
            </a:r>
            <a:r>
              <a:rPr lang="en-US" dirty="0">
                <a:solidFill>
                  <a:schemeClr val="tx1"/>
                </a:solidFill>
              </a:rPr>
              <a:t>—standards of performance needed by an individual working in a specific role or function (could be technical expertise and/or specialized knowledge).</a:t>
            </a:r>
          </a:p>
          <a:p>
            <a:r>
              <a:rPr lang="en-US" b="1" dirty="0">
                <a:solidFill>
                  <a:schemeClr val="tx1"/>
                </a:solidFill>
              </a:rPr>
              <a:t>Job</a:t>
            </a:r>
            <a:r>
              <a:rPr lang="en-US" dirty="0">
                <a:solidFill>
                  <a:schemeClr val="tx1"/>
                </a:solidFill>
              </a:rPr>
              <a:t>—specific behaviors, skills, knowledge sets required for exceptional performance in a specific job.</a:t>
            </a:r>
          </a:p>
          <a:p>
            <a:r>
              <a:rPr lang="en-US" b="1" dirty="0">
                <a:solidFill>
                  <a:schemeClr val="tx1"/>
                </a:solidFill>
              </a:rPr>
              <a:t>Leadership</a:t>
            </a:r>
            <a:r>
              <a:rPr lang="en-US" dirty="0">
                <a:solidFill>
                  <a:schemeClr val="tx1"/>
                </a:solidFill>
              </a:rPr>
              <a:t>—factors that lead to success in managerial, executive, and administrative positions.</a:t>
            </a:r>
          </a:p>
        </p:txBody>
      </p:sp>
      <p:sp>
        <p:nvSpPr>
          <p:cNvPr id="4" name="Footer Placeholder 3"/>
          <p:cNvSpPr>
            <a:spLocks noGrp="1"/>
          </p:cNvSpPr>
          <p:nvPr>
            <p:ph type="ftr" sz="quarter" idx="11"/>
          </p:nvPr>
        </p:nvSpPr>
        <p:spPr>
          <a:xfrm>
            <a:off x="1371600" y="6453386"/>
            <a:ext cx="7802794" cy="404614"/>
          </a:xfrm>
        </p:spPr>
        <p:txBody>
          <a:bodyPr/>
          <a:lstStyle/>
          <a:p>
            <a:r>
              <a:rPr lang="en-US" dirty="0"/>
              <a:t>#saa18</a:t>
            </a:r>
          </a:p>
        </p:txBody>
      </p:sp>
    </p:spTree>
    <p:extLst>
      <p:ext uri="{BB962C8B-B14F-4D97-AF65-F5344CB8AC3E}">
        <p14:creationId xmlns:p14="http://schemas.microsoft.com/office/powerpoint/2010/main" val="2356887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dirty="0"/>
              <a:t>Competencies and the Three Primary Domains of Learning</a:t>
            </a:r>
          </a:p>
        </p:txBody>
      </p:sp>
      <p:sp>
        <p:nvSpPr>
          <p:cNvPr id="8" name="Content Placeholder 7"/>
          <p:cNvSpPr>
            <a:spLocks noGrp="1"/>
          </p:cNvSpPr>
          <p:nvPr>
            <p:ph idx="1"/>
          </p:nvPr>
        </p:nvSpPr>
        <p:spPr/>
        <p:txBody>
          <a:bodyPr>
            <a:normAutofit/>
          </a:bodyPr>
          <a:lstStyle/>
          <a:p>
            <a:pPr marL="0" indent="0">
              <a:buNone/>
            </a:pPr>
            <a:r>
              <a:rPr lang="en-US" sz="2000" dirty="0"/>
              <a:t>To design competencies for a program or field, one should ideally consider the three primary learning domains:</a:t>
            </a:r>
          </a:p>
          <a:p>
            <a:r>
              <a:rPr lang="en-US" dirty="0"/>
              <a:t> Cognitive Domain</a:t>
            </a:r>
          </a:p>
          <a:p>
            <a:r>
              <a:rPr lang="en-US" dirty="0"/>
              <a:t> Psychomotor Domain</a:t>
            </a:r>
          </a:p>
          <a:p>
            <a:r>
              <a:rPr lang="en-US" dirty="0"/>
              <a:t> Affective Domain</a:t>
            </a:r>
          </a:p>
          <a:p>
            <a:pPr marL="0" indent="0">
              <a:buNone/>
            </a:pPr>
            <a:r>
              <a:rPr lang="en-US" dirty="0"/>
              <a:t>Moving image archiving is a profession that should require competencies from all three of these domains.</a:t>
            </a:r>
          </a:p>
        </p:txBody>
      </p:sp>
      <p:sp>
        <p:nvSpPr>
          <p:cNvPr id="9" name="Footer Placeholder 8"/>
          <p:cNvSpPr>
            <a:spLocks noGrp="1"/>
          </p:cNvSpPr>
          <p:nvPr>
            <p:ph type="ftr" sz="quarter" idx="11"/>
          </p:nvPr>
        </p:nvSpPr>
        <p:spPr>
          <a:xfrm>
            <a:off x="1371600" y="6453386"/>
            <a:ext cx="7802794" cy="404614"/>
          </a:xfrm>
        </p:spPr>
        <p:txBody>
          <a:bodyPr/>
          <a:lstStyle/>
          <a:p>
            <a:r>
              <a:rPr lang="en-US" dirty="0"/>
              <a:t>#saa18</a:t>
            </a:r>
          </a:p>
        </p:txBody>
      </p:sp>
    </p:spTree>
    <p:extLst>
      <p:ext uri="{BB962C8B-B14F-4D97-AF65-F5344CB8AC3E}">
        <p14:creationId xmlns:p14="http://schemas.microsoft.com/office/powerpoint/2010/main" val="2432615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Goals for Competency Development:</a:t>
            </a:r>
            <a:br>
              <a:rPr lang="en-US" dirty="0"/>
            </a:br>
            <a:r>
              <a:rPr lang="en-US" dirty="0"/>
              <a:t>Theoretical Foundations vs. Practical Skills?</a:t>
            </a:r>
          </a:p>
        </p:txBody>
      </p:sp>
      <p:sp>
        <p:nvSpPr>
          <p:cNvPr id="3" name="Content Placeholder 2"/>
          <p:cNvSpPr>
            <a:spLocks noGrp="1"/>
          </p:cNvSpPr>
          <p:nvPr>
            <p:ph idx="1"/>
          </p:nvPr>
        </p:nvSpPr>
        <p:spPr/>
        <p:txBody>
          <a:bodyPr>
            <a:normAutofit/>
          </a:bodyPr>
          <a:lstStyle/>
          <a:p>
            <a:r>
              <a:rPr lang="en-US" dirty="0"/>
              <a:t>Is it really either/or?</a:t>
            </a:r>
          </a:p>
          <a:p>
            <a:r>
              <a:rPr lang="en-US" dirty="0"/>
              <a:t>How can we </a:t>
            </a:r>
            <a:r>
              <a:rPr lang="en-US" dirty="0">
                <a:solidFill>
                  <a:srgbClr val="FF0000"/>
                </a:solidFill>
              </a:rPr>
              <a:t>close the gap </a:t>
            </a:r>
            <a:r>
              <a:rPr lang="en-US" dirty="0"/>
              <a:t>between what entry-level positions expect and what knowledge and skills the typical graduate actually has at the completion of an educational program?</a:t>
            </a:r>
          </a:p>
          <a:p>
            <a:r>
              <a:rPr lang="en-US" dirty="0"/>
              <a:t>How can we </a:t>
            </a:r>
            <a:r>
              <a:rPr lang="en-US" dirty="0">
                <a:solidFill>
                  <a:srgbClr val="FF0000"/>
                </a:solidFill>
              </a:rPr>
              <a:t>help entry-level and mid-career professionals </a:t>
            </a:r>
            <a:r>
              <a:rPr lang="en-US" dirty="0"/>
              <a:t>continue to expand their knowledge, acquire new skills, and progress to new stages in their career?</a:t>
            </a:r>
          </a:p>
          <a:p>
            <a:endParaRPr lang="en-US" dirty="0"/>
          </a:p>
        </p:txBody>
      </p:sp>
      <p:sp>
        <p:nvSpPr>
          <p:cNvPr id="4" name="Footer Placeholder 3"/>
          <p:cNvSpPr>
            <a:spLocks noGrp="1"/>
          </p:cNvSpPr>
          <p:nvPr>
            <p:ph type="ftr" sz="quarter" idx="11"/>
          </p:nvPr>
        </p:nvSpPr>
        <p:spPr>
          <a:xfrm>
            <a:off x="1371600" y="6453386"/>
            <a:ext cx="7802794" cy="404614"/>
          </a:xfrm>
        </p:spPr>
        <p:txBody>
          <a:bodyPr/>
          <a:lstStyle/>
          <a:p>
            <a:r>
              <a:rPr lang="en-US" dirty="0"/>
              <a:t>#saa18</a:t>
            </a:r>
          </a:p>
        </p:txBody>
      </p:sp>
    </p:spTree>
    <p:extLst>
      <p:ext uri="{BB962C8B-B14F-4D97-AF65-F5344CB8AC3E}">
        <p14:creationId xmlns:p14="http://schemas.microsoft.com/office/powerpoint/2010/main" val="1194706112"/>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{281F3354-6461-9347-BA55-03EB6D4629CE}tf10001073</Template>
  <TotalTime>3441</TotalTime>
  <Words>2346</Words>
  <Application>Microsoft Macintosh PowerPoint</Application>
  <PresentationFormat>Widescreen</PresentationFormat>
  <Paragraphs>219</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Tw Cen MT</vt:lpstr>
      <vt:lpstr>Wingdings</vt:lpstr>
      <vt:lpstr>Droplet</vt:lpstr>
      <vt:lpstr>Establishing a Solid framework for audiovisual Archiving education:  Current developments and future Prospects for the development of AV competencies</vt:lpstr>
      <vt:lpstr>Audiovisual Competency Framework Working Group</vt:lpstr>
      <vt:lpstr>Influences of LIS and Allied Fields on Audiovisual Archiving Education</vt:lpstr>
      <vt:lpstr>Knowledge and Skills of the  Audiovisual archiving profession</vt:lpstr>
      <vt:lpstr>Audiences and Uses for AN audiovisual archiving Competency Model</vt:lpstr>
      <vt:lpstr>Competencies—What Are They?</vt:lpstr>
      <vt:lpstr>Types of Competencies</vt:lpstr>
      <vt:lpstr>Competencies and the Three Primary Domains of Learning</vt:lpstr>
      <vt:lpstr>Goals for Competency Development: Theoretical Foundations vs. Practical Skills?</vt:lpstr>
      <vt:lpstr>Defining high-level competencies</vt:lpstr>
      <vt:lpstr>Competency Sets and Guidelines Analyzed for this Part of the project</vt:lpstr>
      <vt:lpstr>METHODOLOGY USED to analyze competency sets of allied fields</vt:lpstr>
      <vt:lpstr>DATA ANALYSIS </vt:lpstr>
      <vt:lpstr>The 19 High-Level Competencies Drawn from competencies of Allied cultural heritage disciplines</vt:lpstr>
      <vt:lpstr>Example of Full (Expanded) hierarchy for a high-level competency (includes all allied fields) </vt:lpstr>
      <vt:lpstr>Coded instances for each high-level competency area</vt:lpstr>
      <vt:lpstr>Comparison of Nodes drawn from each set of competencies or guidelines</vt:lpstr>
      <vt:lpstr>Limitations of this study</vt:lpstr>
      <vt:lpstr>Next steps</vt:lpstr>
      <vt:lpstr>Thank you for listening!</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Establishing a Solid framework for audiovisual Archiving education</dc:title>
  <dc:creator>GRACY, KAREN F</dc:creator>
  <cp:lastModifiedBy>GRACY, KAREN F</cp:lastModifiedBy>
  <cp:revision>21</cp:revision>
  <dcterms:created xsi:type="dcterms:W3CDTF">2018-08-11T16:00:43Z</dcterms:created>
  <dcterms:modified xsi:type="dcterms:W3CDTF">2018-08-14T01:22:19Z</dcterms:modified>
</cp:coreProperties>
</file>