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Quattrocento Sans" panose="020B0604020202020204" charset="0"/>
      <p:bold r:id="rId16"/>
      <p:italic r:id="rId17"/>
      <p:boldItalic r:id="rId18"/>
    </p:embeddedFont>
    <p:embeddedFont>
      <p:font typeface="Lora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9931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391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51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696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058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67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40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75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58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50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867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16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43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584075" y="3676500"/>
            <a:ext cx="0" cy="148049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Shape 21"/>
          <p:cNvSpPr/>
          <p:nvPr/>
        </p:nvSpPr>
        <p:spPr>
          <a:xfrm>
            <a:off x="428850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341265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Shape 42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29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-6025" y="46661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" name="Shape 52"/>
          <p:cNvSpPr/>
          <p:nvPr/>
        </p:nvSpPr>
        <p:spPr>
          <a:xfrm>
            <a:off x="4457400" y="4551496"/>
            <a:ext cx="229199" cy="229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4513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" name="Shape 55"/>
          <p:cNvSpPr/>
          <p:nvPr/>
        </p:nvSpPr>
        <p:spPr>
          <a:xfrm>
            <a:off x="4293700" y="4235405"/>
            <a:ext cx="556499" cy="556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996621" y="2003900"/>
            <a:ext cx="7712400" cy="116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CD00"/>
                </a:highlight>
              </a:rPr>
              <a:t>Fonds Farewell</a:t>
            </a:r>
            <a:r>
              <a:rPr lang="en">
                <a:solidFill>
                  <a:schemeClr val="dk1"/>
                </a:solidFill>
              </a:rPr>
              <a:t>: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Mapping American Archival Vulnerabilities to Climate Change</a:t>
            </a:r>
          </a:p>
        </p:txBody>
      </p:sp>
      <p:grpSp>
        <p:nvGrpSpPr>
          <p:cNvPr id="70" name="Shape 70"/>
          <p:cNvGrpSpPr/>
          <p:nvPr/>
        </p:nvGrpSpPr>
        <p:grpSpPr>
          <a:xfrm>
            <a:off x="1208448" y="3477307"/>
            <a:ext cx="393059" cy="393059"/>
            <a:chOff x="5941025" y="3634400"/>
            <a:chExt cx="467650" cy="467650"/>
          </a:xfrm>
        </p:grpSpPr>
        <p:sp>
          <p:nvSpPr>
            <p:cNvPr id="71" name="Shape 7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381250" y="13582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 b="1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350" y="3224703"/>
            <a:ext cx="635793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4999500" cy="43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What the world’s top climate scientists say...</a:t>
            </a:r>
          </a:p>
        </p:txBody>
      </p:sp>
      <p:sp>
        <p:nvSpPr>
          <p:cNvPr id="188" name="Shape 188"/>
          <p:cNvSpPr/>
          <p:nvPr/>
        </p:nvSpPr>
        <p:spPr>
          <a:xfrm>
            <a:off x="5650" y="4707750"/>
            <a:ext cx="9144000" cy="4355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416575" y="4707750"/>
            <a:ext cx="84240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i="1">
                <a:solidFill>
                  <a:schemeClr val="dk1"/>
                </a:solidFill>
              </a:rPr>
              <a:t>Sea-level rise scenarios from IPCC 5th assessment report, 2013 (Working Group 1, Figure 13.23). RCP = representative concentration pathways, aka anticipated scenarios of future emissions trajectories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r="31991" b="67132"/>
          <a:stretch/>
        </p:blipFill>
        <p:spPr>
          <a:xfrm>
            <a:off x="1737046" y="1791354"/>
            <a:ext cx="5396335" cy="23268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Shape 191"/>
          <p:cNvGrpSpPr/>
          <p:nvPr/>
        </p:nvGrpSpPr>
        <p:grpSpPr>
          <a:xfrm>
            <a:off x="870449" y="1001524"/>
            <a:ext cx="292094" cy="277924"/>
            <a:chOff x="5941025" y="3634400"/>
            <a:chExt cx="467650" cy="467650"/>
          </a:xfrm>
        </p:grpSpPr>
        <p:sp>
          <p:nvSpPr>
            <p:cNvPr id="192" name="Shape 19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8" name="Shape 198"/>
          <p:cNvSpPr/>
          <p:nvPr/>
        </p:nvSpPr>
        <p:spPr>
          <a:xfrm>
            <a:off x="2151675" y="4098400"/>
            <a:ext cx="2131200" cy="435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1970-2100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210550" y="1921212"/>
            <a:ext cx="1611900" cy="22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i="1"/>
              <a:t>The x-axis lines:</a:t>
            </a:r>
          </a:p>
          <a:p>
            <a:pPr lvl="0" rtl="0">
              <a:spcBef>
                <a:spcPts val="0"/>
              </a:spcBef>
              <a:buNone/>
            </a:pPr>
            <a:endParaRPr sz="1000" i="1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Yellow = tidal gauges (since 1970)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Purple = satellite record (since 1993)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Projected range from RCP4.5 scenario for 2006-2100 = gray shade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Colored lines in shade = 3 climate models</a:t>
            </a:r>
          </a:p>
        </p:txBody>
      </p:sp>
      <p:sp>
        <p:nvSpPr>
          <p:cNvPr id="200" name="Shape 200"/>
          <p:cNvSpPr/>
          <p:nvPr/>
        </p:nvSpPr>
        <p:spPr>
          <a:xfrm rot="2001317">
            <a:off x="5280184" y="3952412"/>
            <a:ext cx="1011041" cy="27765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2010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7288525" y="1748650"/>
            <a:ext cx="1611900" cy="240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i="1" dirty="0"/>
              <a:t>The </a:t>
            </a:r>
            <a:r>
              <a:rPr lang="en" sz="1000" i="1"/>
              <a:t>vertical </a:t>
            </a:r>
            <a:r>
              <a:rPr lang="en" sz="1000" i="1" smtClean="0"/>
              <a:t>bars:</a:t>
            </a:r>
            <a:endParaRPr lang="en" sz="1000" i="1" dirty="0"/>
          </a:p>
          <a:p>
            <a:pPr lvl="0" rtl="0">
              <a:spcBef>
                <a:spcPts val="0"/>
              </a:spcBef>
              <a:buNone/>
            </a:pPr>
            <a:endParaRPr sz="1000" i="1" dirty="0"/>
          </a:p>
          <a:p>
            <a:pPr lvl="0">
              <a:spcBef>
                <a:spcPts val="0"/>
              </a:spcBef>
              <a:buNone/>
            </a:pPr>
            <a:r>
              <a:rPr lang="en" sz="1000" dirty="0"/>
              <a:t>Dark blue = RCP 2.6</a:t>
            </a:r>
          </a:p>
          <a:p>
            <a:pPr lvl="0">
              <a:spcBef>
                <a:spcPts val="0"/>
              </a:spcBef>
              <a:buNone/>
            </a:pPr>
            <a:endParaRPr sz="1000" dirty="0"/>
          </a:p>
          <a:p>
            <a:pPr lvl="0">
              <a:spcBef>
                <a:spcPts val="0"/>
              </a:spcBef>
              <a:buNone/>
            </a:pPr>
            <a:r>
              <a:rPr lang="en" sz="1000" dirty="0"/>
              <a:t>Light blue = RCP 4.5</a:t>
            </a:r>
          </a:p>
          <a:p>
            <a:pPr lvl="0">
              <a:spcBef>
                <a:spcPts val="0"/>
              </a:spcBef>
              <a:buNone/>
            </a:pPr>
            <a:endParaRPr sz="1000" dirty="0"/>
          </a:p>
          <a:p>
            <a:pPr lvl="0">
              <a:spcBef>
                <a:spcPts val="0"/>
              </a:spcBef>
              <a:buNone/>
            </a:pPr>
            <a:r>
              <a:rPr lang="en" sz="1000" dirty="0"/>
              <a:t>Orange = RCP 6.0</a:t>
            </a:r>
          </a:p>
          <a:p>
            <a:pPr lvl="0">
              <a:spcBef>
                <a:spcPts val="0"/>
              </a:spcBef>
              <a:buNone/>
            </a:pPr>
            <a:endParaRPr sz="1000" dirty="0"/>
          </a:p>
          <a:p>
            <a:pPr lvl="0">
              <a:spcBef>
                <a:spcPts val="0"/>
              </a:spcBef>
              <a:buNone/>
            </a:pPr>
            <a:r>
              <a:rPr lang="en" sz="1000" dirty="0"/>
              <a:t>Red = RCP 8.5</a:t>
            </a:r>
          </a:p>
          <a:p>
            <a:pPr lvl="0">
              <a:spcBef>
                <a:spcPts val="0"/>
              </a:spcBef>
              <a:buNone/>
            </a:pPr>
            <a:endParaRPr sz="1000" dirty="0"/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The spread is 5-95% of likely confidence of SLR for 2100. The plus sign in the middle is the mean.</a:t>
            </a:r>
          </a:p>
        </p:txBody>
      </p:sp>
      <p:sp>
        <p:nvSpPr>
          <p:cNvPr id="202" name="Shape 202"/>
          <p:cNvSpPr/>
          <p:nvPr/>
        </p:nvSpPr>
        <p:spPr>
          <a:xfrm>
            <a:off x="210550" y="4195900"/>
            <a:ext cx="1713300" cy="33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1 meter = 3.2 feet</a:t>
            </a:r>
          </a:p>
        </p:txBody>
      </p:sp>
      <p:sp>
        <p:nvSpPr>
          <p:cNvPr id="203" name="Shape 203"/>
          <p:cNvSpPr/>
          <p:nvPr/>
        </p:nvSpPr>
        <p:spPr>
          <a:xfrm>
            <a:off x="7010375" y="4195900"/>
            <a:ext cx="1787400" cy="33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0.6 meter = 1.9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highlight>
                  <a:srgbClr val="FFCD00"/>
                </a:highlight>
              </a:rPr>
              <a:t>Discussion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847850" y="1540275"/>
            <a:ext cx="7537500" cy="312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Quality of archival repository data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Not nearly comprehensive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Facility design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Getting to know climate data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Areas of risk for sea-level rise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Primary - Atlantic Coast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Secondary - Gulf Coast 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Beyond sea-level rise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>
                <a:solidFill>
                  <a:schemeClr val="dk1"/>
                </a:solidFill>
              </a:rPr>
              <a:t>Storm surge - think of Hurricane Sandy, Katrina… and how would this get worse on top of increasing sea-level rise?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0" name="Shape 210"/>
          <p:cNvGrpSpPr/>
          <p:nvPr/>
        </p:nvGrpSpPr>
        <p:grpSpPr>
          <a:xfrm>
            <a:off x="870449" y="1001524"/>
            <a:ext cx="292094" cy="277924"/>
            <a:chOff x="5941025" y="3634400"/>
            <a:chExt cx="467650" cy="467650"/>
          </a:xfrm>
        </p:grpSpPr>
        <p:sp>
          <p:nvSpPr>
            <p:cNvPr id="211" name="Shape 21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highlight>
                  <a:srgbClr val="FFCD00"/>
                </a:highlight>
              </a:rPr>
              <a:t>Further Research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47850" y="1540275"/>
            <a:ext cx="7537500" cy="312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Refinement of archival repository data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Refinement of initial SLR/inundation scenarios</a:t>
            </a:r>
          </a:p>
          <a:p>
            <a:pPr marL="914400" lvl="1" indent="-228600" rtl="0">
              <a:spcBef>
                <a:spcPts val="600"/>
              </a:spcBef>
            </a:pPr>
            <a:r>
              <a:rPr lang="en"/>
              <a:t>Add storm surge data from National Hurricane Center</a:t>
            </a:r>
          </a:p>
          <a:p>
            <a:pPr marL="914400" lvl="1" indent="-228600" rtl="0">
              <a:spcBef>
                <a:spcPts val="600"/>
              </a:spcBef>
            </a:pPr>
            <a:r>
              <a:rPr lang="en"/>
              <a:t>Add 500 year flood plain data from FEMA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Examine impacts of temperature and precipitation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Regionally-focused case studies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Non-U.S. repositories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Align with local/regional adaptation planning efforts</a:t>
            </a:r>
          </a:p>
        </p:txBody>
      </p:sp>
      <p:grpSp>
        <p:nvGrpSpPr>
          <p:cNvPr id="223" name="Shape 223"/>
          <p:cNvGrpSpPr/>
          <p:nvPr/>
        </p:nvGrpSpPr>
        <p:grpSpPr>
          <a:xfrm>
            <a:off x="870449" y="1001524"/>
            <a:ext cx="292094" cy="277924"/>
            <a:chOff x="5941025" y="3634400"/>
            <a:chExt cx="467650" cy="467650"/>
          </a:xfrm>
        </p:grpSpPr>
        <p:sp>
          <p:nvSpPr>
            <p:cNvPr id="224" name="Shape 224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3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Look for us at: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>
                <a:solidFill>
                  <a:schemeClr val="dk1"/>
                </a:solidFill>
              </a:rPr>
              <a:t>PASIG, NYC, October 2016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>
                <a:solidFill>
                  <a:schemeClr val="dk1"/>
                </a:solidFill>
              </a:rPr>
              <a:t>AMIA, Pittsburgh, November 2016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>
                <a:solidFill>
                  <a:schemeClr val="dk1"/>
                </a:solidFill>
              </a:rPr>
              <a:t>Libraries and Archives in the </a:t>
            </a:r>
            <a:r>
              <a:rPr lang="en" sz="2000">
                <a:solidFill>
                  <a:schemeClr val="dk1"/>
                </a:solidFill>
              </a:rPr>
              <a:t>Anthropocene </a:t>
            </a:r>
            <a:r>
              <a:rPr lang="en" sz="2000" smtClean="0">
                <a:solidFill>
                  <a:schemeClr val="dk1"/>
                </a:solidFill>
              </a:rPr>
              <a:t>Colloquium, </a:t>
            </a:r>
            <a:r>
              <a:rPr lang="en" sz="2000" dirty="0">
                <a:solidFill>
                  <a:schemeClr val="dk1"/>
                </a:solidFill>
              </a:rPr>
              <a:t>May 2017 (fingers crossed)</a:t>
            </a:r>
          </a:p>
        </p:txBody>
      </p:sp>
      <p:cxnSp>
        <p:nvCxnSpPr>
          <p:cNvPr id="235" name="Shape 235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6" name="Shape 236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cxnSp>
        <p:nvCxnSpPr>
          <p:cNvPr id="237" name="Shape 237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8" name="Shape 238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1087523" y="1122695"/>
            <a:ext cx="627913" cy="612107"/>
            <a:chOff x="5941025" y="3634400"/>
            <a:chExt cx="467650" cy="467650"/>
          </a:xfrm>
        </p:grpSpPr>
        <p:sp>
          <p:nvSpPr>
            <p:cNvPr id="240" name="Shape 24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highlight>
                  <a:srgbClr val="FFCD00"/>
                </a:highlight>
              </a:rPr>
              <a:t>Researchers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Eira Tansey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Digital Archivist,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Records Manager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University of Cincinnati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Ben Goldman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Digital Records Archivist,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Kalin Librarian for Technological Innovations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Penn State University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Nathan Piekielek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Geospatial Services Librarian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Penn State University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884099" y="1001512"/>
            <a:ext cx="292094" cy="277924"/>
            <a:chOff x="5941025" y="3634400"/>
            <a:chExt cx="467650" cy="467650"/>
          </a:xfrm>
        </p:grpSpPr>
        <p:sp>
          <p:nvSpPr>
            <p:cNvPr id="86" name="Shape 86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highlight>
                  <a:srgbClr val="FFCD00"/>
                </a:highlight>
              </a:rPr>
              <a:t>Problem Statement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Which American archival repositories are most vulnerable to the effects of climate change in the coming decades?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8" name="Shape 98"/>
          <p:cNvGrpSpPr/>
          <p:nvPr/>
        </p:nvGrpSpPr>
        <p:grpSpPr>
          <a:xfrm>
            <a:off x="884099" y="1001512"/>
            <a:ext cx="292094" cy="277924"/>
            <a:chOff x="5941025" y="3634400"/>
            <a:chExt cx="467650" cy="467650"/>
          </a:xfrm>
        </p:grpSpPr>
        <p:sp>
          <p:nvSpPr>
            <p:cNvPr id="99" name="Shape 9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highlight>
                  <a:srgbClr val="FFCD00"/>
                </a:highlight>
              </a:rPr>
              <a:t>Methodology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5050" y="1311675"/>
            <a:ext cx="7497600" cy="7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Intersect archive locations with climate change models in ArcGIS.</a:t>
            </a:r>
            <a:br>
              <a:rPr lang="en">
                <a:solidFill>
                  <a:schemeClr val="dk1"/>
                </a:solidFill>
              </a:rPr>
            </a:br>
            <a:endParaRPr lang="en">
              <a:solidFill>
                <a:schemeClr val="dk1"/>
              </a:solidFill>
            </a:endParaRPr>
          </a:p>
        </p:txBody>
      </p:sp>
      <p:grpSp>
        <p:nvGrpSpPr>
          <p:cNvPr id="111" name="Shape 111"/>
          <p:cNvGrpSpPr/>
          <p:nvPr/>
        </p:nvGrpSpPr>
        <p:grpSpPr>
          <a:xfrm>
            <a:off x="884099" y="1001512"/>
            <a:ext cx="292094" cy="277924"/>
            <a:chOff x="5941025" y="3634400"/>
            <a:chExt cx="467650" cy="467650"/>
          </a:xfrm>
        </p:grpSpPr>
        <p:sp>
          <p:nvSpPr>
            <p:cNvPr id="112" name="Shape 11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8" name="Shape 118"/>
          <p:cNvSpPr/>
          <p:nvPr/>
        </p:nvSpPr>
        <p:spPr>
          <a:xfrm>
            <a:off x="3442923" y="2265725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NOAA sea level rise data: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1’, 3’, 6’</a:t>
            </a:r>
          </a:p>
        </p:txBody>
      </p:sp>
      <p:sp>
        <p:nvSpPr>
          <p:cNvPr id="119" name="Shape 119"/>
          <p:cNvSpPr/>
          <p:nvPr/>
        </p:nvSpPr>
        <p:spPr>
          <a:xfrm>
            <a:off x="1393400" y="22657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ArchiveGrid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Repository data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(CONUS)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 idx="4294967295"/>
          </p:nvPr>
        </p:nvSpPr>
        <p:spPr>
          <a:xfrm>
            <a:off x="685800" y="1105199"/>
            <a:ext cx="7772400" cy="89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1231 institutions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4294967295"/>
          </p:nvPr>
        </p:nvSpPr>
        <p:spPr>
          <a:xfrm>
            <a:off x="685800" y="1716108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Mapped using ArcGIS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ctrTitle" idx="4294967295"/>
          </p:nvPr>
        </p:nvSpPr>
        <p:spPr>
          <a:xfrm>
            <a:off x="685800" y="2419649"/>
            <a:ext cx="7772400" cy="894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highlight>
                  <a:srgbClr val="FFCD00"/>
                </a:highlight>
              </a:rPr>
              <a:t>46</a:t>
            </a:r>
            <a:r>
              <a:rPr lang="en" sz="4800"/>
              <a:t> institutions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4294967295"/>
          </p:nvPr>
        </p:nvSpPr>
        <p:spPr>
          <a:xfrm>
            <a:off x="685800" y="3030558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Located in coastal areas mapped for sea-level rise </a:t>
            </a:r>
          </a:p>
        </p:txBody>
      </p:sp>
      <p:grpSp>
        <p:nvGrpSpPr>
          <p:cNvPr id="132" name="Shape 132"/>
          <p:cNvGrpSpPr/>
          <p:nvPr/>
        </p:nvGrpSpPr>
        <p:grpSpPr>
          <a:xfrm>
            <a:off x="4395228" y="4345012"/>
            <a:ext cx="353543" cy="361493"/>
            <a:chOff x="5941025" y="3634400"/>
            <a:chExt cx="467650" cy="467650"/>
          </a:xfrm>
        </p:grpSpPr>
        <p:sp>
          <p:nvSpPr>
            <p:cNvPr id="133" name="Shape 13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5452200" cy="43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Sea Level </a:t>
            </a:r>
            <a:r>
              <a:rPr lang="en" sz="3000" dirty="0" smtClean="0"/>
              <a:t>Rise, </a:t>
            </a:r>
            <a:r>
              <a:rPr lang="en" sz="3000" dirty="0">
                <a:highlight>
                  <a:srgbClr val="FFCD00"/>
                </a:highlight>
              </a:rPr>
              <a:t>1 ft Scenario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008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highlight>
                  <a:srgbClr val="FFCD00"/>
                </a:highlight>
              </a:rPr>
              <a:t>3 institutions with inundation risk</a:t>
            </a:r>
            <a:r>
              <a:rPr lang="en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1 institution = high confidence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2 institutions = low confidence</a:t>
            </a:r>
          </a:p>
        </p:txBody>
      </p:sp>
      <p:grpSp>
        <p:nvGrpSpPr>
          <p:cNvPr id="145" name="Shape 145"/>
          <p:cNvGrpSpPr/>
          <p:nvPr/>
        </p:nvGrpSpPr>
        <p:grpSpPr>
          <a:xfrm>
            <a:off x="870449" y="1001524"/>
            <a:ext cx="292094" cy="277924"/>
            <a:chOff x="5941025" y="3634400"/>
            <a:chExt cx="467650" cy="467650"/>
          </a:xfrm>
        </p:grpSpPr>
        <p:sp>
          <p:nvSpPr>
            <p:cNvPr id="146" name="Shape 146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52" name="Shape 152" descr="slr_results_N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050" y="1767125"/>
            <a:ext cx="3664598" cy="274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5388900" cy="43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Sea Level Rise, </a:t>
            </a:r>
            <a:r>
              <a:rPr lang="en" sz="3000">
                <a:highlight>
                  <a:srgbClr val="FFCD00"/>
                </a:highlight>
              </a:rPr>
              <a:t>3 ft Scenario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008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CD00"/>
                </a:highlight>
              </a:rPr>
              <a:t>8 institutions with inundation risk</a:t>
            </a:r>
          </a:p>
          <a:p>
            <a:pPr lvl="0" rtl="0">
              <a:spcBef>
                <a:spcPts val="600"/>
              </a:spcBef>
              <a:buNone/>
            </a:pPr>
            <a:r>
              <a:rPr lang="en"/>
              <a:t>2 institutions = high confidence</a:t>
            </a:r>
          </a:p>
          <a:p>
            <a:pPr lvl="0" rtl="0">
              <a:spcBef>
                <a:spcPts val="600"/>
              </a:spcBef>
              <a:buNone/>
            </a:pPr>
            <a:r>
              <a:rPr lang="en"/>
              <a:t>6 institutions = low confidence</a:t>
            </a:r>
          </a:p>
        </p:txBody>
      </p:sp>
      <p:grpSp>
        <p:nvGrpSpPr>
          <p:cNvPr id="159" name="Shape 159"/>
          <p:cNvGrpSpPr/>
          <p:nvPr/>
        </p:nvGrpSpPr>
        <p:grpSpPr>
          <a:xfrm>
            <a:off x="870449" y="1001524"/>
            <a:ext cx="292094" cy="277924"/>
            <a:chOff x="5941025" y="3634400"/>
            <a:chExt cx="467650" cy="467650"/>
          </a:xfrm>
        </p:grpSpPr>
        <p:sp>
          <p:nvSpPr>
            <p:cNvPr id="160" name="Shape 16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66" name="Shape 166" descr="slr_results_S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249" y="1874699"/>
            <a:ext cx="3436225" cy="2713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5508300" cy="43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Sea Level Rise, </a:t>
            </a:r>
            <a:r>
              <a:rPr lang="en" sz="3000">
                <a:highlight>
                  <a:srgbClr val="FFCD00"/>
                </a:highlight>
              </a:rPr>
              <a:t>6 ft Scenario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00799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highlight>
                  <a:srgbClr val="FFCD00"/>
                </a:highlight>
              </a:rPr>
              <a:t>22 institutions with inundation risk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10 institutions = high confidence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12 institutions = low confidence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870449" y="1001524"/>
            <a:ext cx="292094" cy="277924"/>
            <a:chOff x="5941025" y="3634400"/>
            <a:chExt cx="467650" cy="467650"/>
          </a:xfrm>
        </p:grpSpPr>
        <p:sp>
          <p:nvSpPr>
            <p:cNvPr id="174" name="Shape 174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0" name="Shape 180" descr="slr_results_M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399" y="1796850"/>
            <a:ext cx="3672701" cy="2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435</Words>
  <Application>Microsoft Office PowerPoint</Application>
  <PresentationFormat>On-screen Show (16:9)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Quattrocento Sans</vt:lpstr>
      <vt:lpstr>Arial</vt:lpstr>
      <vt:lpstr>Lora</vt:lpstr>
      <vt:lpstr>Viola template</vt:lpstr>
      <vt:lpstr>Fonds Farewell:  Mapping American Archival Vulnerabilities to Climate Change</vt:lpstr>
      <vt:lpstr>Researchers</vt:lpstr>
      <vt:lpstr>Problem Statement</vt:lpstr>
      <vt:lpstr>Methodology</vt:lpstr>
      <vt:lpstr>PowerPoint Presentation</vt:lpstr>
      <vt:lpstr>1231 institutions</vt:lpstr>
      <vt:lpstr>Sea Level Rise, 1 ft Scenario</vt:lpstr>
      <vt:lpstr>Sea Level Rise, 3 ft Scenario</vt:lpstr>
      <vt:lpstr>Sea Level Rise, 6 ft Scenario</vt:lpstr>
      <vt:lpstr>What the world’s top climate scientists say...</vt:lpstr>
      <vt:lpstr>Discussion</vt:lpstr>
      <vt:lpstr>Further Research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Fonds Farewell:  Mapping American Archival Vulnerabilities to Climate Change</dc:title>
  <cp:lastModifiedBy>Tansey, Eira (tanseyem)</cp:lastModifiedBy>
  <cp:revision>3</cp:revision>
  <dcterms:modified xsi:type="dcterms:W3CDTF">2016-08-02T11:55:07Z</dcterms:modified>
</cp:coreProperties>
</file>