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8"/>
  </p:notesMasterIdLst>
  <p:handoutMasterIdLst>
    <p:handoutMasterId r:id="rId159"/>
  </p:handoutMasterIdLst>
  <p:sldIdLst>
    <p:sldId id="336" r:id="rId2"/>
    <p:sldId id="337" r:id="rId3"/>
    <p:sldId id="338" r:id="rId4"/>
    <p:sldId id="424"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02" r:id="rId41"/>
    <p:sldId id="301" r:id="rId42"/>
    <p:sldId id="300" r:id="rId43"/>
    <p:sldId id="303" r:id="rId44"/>
    <p:sldId id="340" r:id="rId45"/>
    <p:sldId id="295" r:id="rId46"/>
    <p:sldId id="296" r:id="rId47"/>
    <p:sldId id="297" r:id="rId48"/>
    <p:sldId id="298" r:id="rId49"/>
    <p:sldId id="299" r:id="rId50"/>
    <p:sldId id="304" r:id="rId51"/>
    <p:sldId id="305" r:id="rId52"/>
    <p:sldId id="306" r:id="rId53"/>
    <p:sldId id="308"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4" r:id="rId68"/>
    <p:sldId id="326" r:id="rId69"/>
    <p:sldId id="327" r:id="rId70"/>
    <p:sldId id="328" r:id="rId71"/>
    <p:sldId id="329" r:id="rId72"/>
    <p:sldId id="330" r:id="rId73"/>
    <p:sldId id="335" r:id="rId74"/>
    <p:sldId id="342"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 id="382" r:id="rId115"/>
    <p:sldId id="383" r:id="rId116"/>
    <p:sldId id="384" r:id="rId117"/>
    <p:sldId id="385" r:id="rId118"/>
    <p:sldId id="386" r:id="rId119"/>
    <p:sldId id="387" r:id="rId120"/>
    <p:sldId id="388" r:id="rId121"/>
    <p:sldId id="389" r:id="rId122"/>
    <p:sldId id="390" r:id="rId123"/>
    <p:sldId id="391" r:id="rId124"/>
    <p:sldId id="392" r:id="rId125"/>
    <p:sldId id="393" r:id="rId126"/>
    <p:sldId id="394" r:id="rId127"/>
    <p:sldId id="395" r:id="rId128"/>
    <p:sldId id="396" r:id="rId129"/>
    <p:sldId id="397" r:id="rId130"/>
    <p:sldId id="398" r:id="rId131"/>
    <p:sldId id="399" r:id="rId132"/>
    <p:sldId id="400" r:id="rId133"/>
    <p:sldId id="401" r:id="rId134"/>
    <p:sldId id="402" r:id="rId135"/>
    <p:sldId id="403" r:id="rId136"/>
    <p:sldId id="404" r:id="rId137"/>
    <p:sldId id="405" r:id="rId138"/>
    <p:sldId id="406" r:id="rId139"/>
    <p:sldId id="407" r:id="rId140"/>
    <p:sldId id="408" r:id="rId141"/>
    <p:sldId id="409" r:id="rId142"/>
    <p:sldId id="410" r:id="rId143"/>
    <p:sldId id="411" r:id="rId144"/>
    <p:sldId id="412" r:id="rId145"/>
    <p:sldId id="413" r:id="rId146"/>
    <p:sldId id="414" r:id="rId147"/>
    <p:sldId id="415" r:id="rId148"/>
    <p:sldId id="416" r:id="rId149"/>
    <p:sldId id="417" r:id="rId150"/>
    <p:sldId id="418" r:id="rId151"/>
    <p:sldId id="419" r:id="rId152"/>
    <p:sldId id="420" r:id="rId153"/>
    <p:sldId id="425" r:id="rId154"/>
    <p:sldId id="421" r:id="rId155"/>
    <p:sldId id="422" r:id="rId156"/>
    <p:sldId id="423" r:id="rId15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5" autoAdjust="0"/>
    <p:restoredTop sz="94628" autoAdjust="0"/>
  </p:normalViewPr>
  <p:slideViewPr>
    <p:cSldViewPr>
      <p:cViewPr varScale="1">
        <p:scale>
          <a:sx n="74" d="100"/>
          <a:sy n="74" d="100"/>
        </p:scale>
        <p:origin x="60" y="2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3" d="100"/>
          <a:sy n="63" d="100"/>
        </p:scale>
        <p:origin x="1326" y="6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BA8335-AAB4-4451-8E9D-561C0BB31CFB}" type="doc">
      <dgm:prSet loTypeId="urn:microsoft.com/office/officeart/2005/8/layout/rings+Icon" loCatId="relationship" qsTypeId="urn:microsoft.com/office/officeart/2005/8/quickstyle/simple4" qsCatId="simple" csTypeId="urn:microsoft.com/office/officeart/2005/8/colors/colorful3" csCatId="colorful" phldr="1"/>
      <dgm:spPr/>
      <dgm:t>
        <a:bodyPr/>
        <a:lstStyle/>
        <a:p>
          <a:endParaRPr lang="en-US"/>
        </a:p>
      </dgm:t>
    </dgm:pt>
    <dgm:pt modelId="{A8D0C748-46A9-4F39-BBA6-50D7442A9273}">
      <dgm:prSet phldrT="[Text]"/>
      <dgm:spPr/>
      <dgm:t>
        <a:bodyPr/>
        <a:lstStyle/>
        <a:p>
          <a:r>
            <a:rPr lang="en-US" dirty="0" smtClean="0"/>
            <a:t>Hardware</a:t>
          </a:r>
          <a:endParaRPr lang="en-US" dirty="0"/>
        </a:p>
      </dgm:t>
    </dgm:pt>
    <dgm:pt modelId="{A1381192-58D3-4FC4-9E60-570C773E70CC}" type="parTrans" cxnId="{27DCE661-D20A-4380-BB9A-2F41626EFF3C}">
      <dgm:prSet/>
      <dgm:spPr/>
      <dgm:t>
        <a:bodyPr/>
        <a:lstStyle/>
        <a:p>
          <a:endParaRPr lang="en-US"/>
        </a:p>
      </dgm:t>
    </dgm:pt>
    <dgm:pt modelId="{D9E8E337-612E-4FA7-B0EE-CC81B2D281D9}" type="sibTrans" cxnId="{27DCE661-D20A-4380-BB9A-2F41626EFF3C}">
      <dgm:prSet/>
      <dgm:spPr/>
      <dgm:t>
        <a:bodyPr/>
        <a:lstStyle/>
        <a:p>
          <a:endParaRPr lang="en-US"/>
        </a:p>
      </dgm:t>
    </dgm:pt>
    <dgm:pt modelId="{09995905-7628-46FB-A34B-5D65EBCE6F77}">
      <dgm:prSet/>
      <dgm:spPr/>
      <dgm:t>
        <a:bodyPr/>
        <a:lstStyle/>
        <a:p>
          <a:r>
            <a:rPr lang="en-US" dirty="0" smtClean="0"/>
            <a:t>Software</a:t>
          </a:r>
          <a:endParaRPr lang="en-US" dirty="0"/>
        </a:p>
      </dgm:t>
    </dgm:pt>
    <dgm:pt modelId="{BEBF9D53-FD41-4DC2-B4C5-9698DC8D010F}" type="parTrans" cxnId="{9F8C1684-6B55-4F09-8ADF-2F404C826DD2}">
      <dgm:prSet/>
      <dgm:spPr/>
      <dgm:t>
        <a:bodyPr/>
        <a:lstStyle/>
        <a:p>
          <a:endParaRPr lang="en-US"/>
        </a:p>
      </dgm:t>
    </dgm:pt>
    <dgm:pt modelId="{A04F40C7-8085-4BFA-BE8B-9EBE83D3C6AD}" type="sibTrans" cxnId="{9F8C1684-6B55-4F09-8ADF-2F404C826DD2}">
      <dgm:prSet/>
      <dgm:spPr/>
      <dgm:t>
        <a:bodyPr/>
        <a:lstStyle/>
        <a:p>
          <a:endParaRPr lang="en-US"/>
        </a:p>
      </dgm:t>
    </dgm:pt>
    <dgm:pt modelId="{CBBD6F2E-EF87-4972-9C8D-27DB3FD733F0}">
      <dgm:prSet/>
      <dgm:spPr/>
      <dgm:t>
        <a:bodyPr/>
        <a:lstStyle/>
        <a:p>
          <a:r>
            <a:rPr lang="en-US" dirty="0" smtClean="0"/>
            <a:t>Content</a:t>
          </a:r>
          <a:endParaRPr lang="en-US" dirty="0"/>
        </a:p>
      </dgm:t>
    </dgm:pt>
    <dgm:pt modelId="{7DAA08B6-E923-46E1-A6B8-C68411274BB2}" type="parTrans" cxnId="{04B4D215-9BCE-4E22-A1C6-53A4D970A885}">
      <dgm:prSet/>
      <dgm:spPr/>
      <dgm:t>
        <a:bodyPr/>
        <a:lstStyle/>
        <a:p>
          <a:endParaRPr lang="en-US"/>
        </a:p>
      </dgm:t>
    </dgm:pt>
    <dgm:pt modelId="{EAC384D2-BA78-42C3-A380-A44D67384DDC}" type="sibTrans" cxnId="{04B4D215-9BCE-4E22-A1C6-53A4D970A885}">
      <dgm:prSet/>
      <dgm:spPr/>
      <dgm:t>
        <a:bodyPr/>
        <a:lstStyle/>
        <a:p>
          <a:endParaRPr lang="en-US"/>
        </a:p>
      </dgm:t>
    </dgm:pt>
    <dgm:pt modelId="{2A21FA9B-9EA0-4691-B40E-AB4E0856766D}">
      <dgm:prSet/>
      <dgm:spPr/>
      <dgm:t>
        <a:bodyPr/>
        <a:lstStyle/>
        <a:p>
          <a:r>
            <a:rPr lang="en-US" dirty="0" smtClean="0"/>
            <a:t>Controls	</a:t>
          </a:r>
          <a:endParaRPr lang="en-US" dirty="0"/>
        </a:p>
      </dgm:t>
    </dgm:pt>
    <dgm:pt modelId="{2B35903E-8D9A-4B67-B3FC-F452866EC8D9}" type="parTrans" cxnId="{2EF51C20-382F-416D-AC9F-E747D83F3453}">
      <dgm:prSet/>
      <dgm:spPr/>
      <dgm:t>
        <a:bodyPr/>
        <a:lstStyle/>
        <a:p>
          <a:endParaRPr lang="en-US"/>
        </a:p>
      </dgm:t>
    </dgm:pt>
    <dgm:pt modelId="{4297578C-61A3-4AED-9572-008A88CBB891}" type="sibTrans" cxnId="{2EF51C20-382F-416D-AC9F-E747D83F3453}">
      <dgm:prSet/>
      <dgm:spPr/>
      <dgm:t>
        <a:bodyPr/>
        <a:lstStyle/>
        <a:p>
          <a:endParaRPr lang="en-US"/>
        </a:p>
      </dgm:t>
    </dgm:pt>
    <dgm:pt modelId="{8C843F9E-F46F-46D3-BEDE-BA7FCFA690F5}">
      <dgm:prSet/>
      <dgm:spPr/>
      <dgm:t>
        <a:bodyPr/>
        <a:lstStyle/>
        <a:p>
          <a:r>
            <a:rPr lang="en-US" dirty="0" smtClean="0"/>
            <a:t>Trust</a:t>
          </a:r>
          <a:endParaRPr lang="en-US" dirty="0"/>
        </a:p>
      </dgm:t>
    </dgm:pt>
    <dgm:pt modelId="{802CBF52-4818-42E3-88A2-95BD4475E13E}" type="parTrans" cxnId="{CC009A95-FFC4-42E5-AC0A-3C7DCAB1852D}">
      <dgm:prSet/>
      <dgm:spPr/>
      <dgm:t>
        <a:bodyPr/>
        <a:lstStyle/>
        <a:p>
          <a:endParaRPr lang="en-US"/>
        </a:p>
      </dgm:t>
    </dgm:pt>
    <dgm:pt modelId="{90024BEE-7B5B-4FD3-80AB-63464FE34773}" type="sibTrans" cxnId="{CC009A95-FFC4-42E5-AC0A-3C7DCAB1852D}">
      <dgm:prSet/>
      <dgm:spPr/>
      <dgm:t>
        <a:bodyPr/>
        <a:lstStyle/>
        <a:p>
          <a:endParaRPr lang="en-US"/>
        </a:p>
      </dgm:t>
    </dgm:pt>
    <dgm:pt modelId="{C3D725E2-66A9-42AF-9443-72ACE11A325D}">
      <dgm:prSet/>
      <dgm:spPr/>
      <dgm:t>
        <a:bodyPr/>
        <a:lstStyle/>
        <a:p>
          <a:r>
            <a:rPr lang="en-US" dirty="0" smtClean="0"/>
            <a:t>Community</a:t>
          </a:r>
          <a:endParaRPr lang="en-US" dirty="0"/>
        </a:p>
      </dgm:t>
    </dgm:pt>
    <dgm:pt modelId="{5570F71D-1E4B-4439-ACC6-1E90D16CD3C5}" type="parTrans" cxnId="{7BA414D8-C3E2-4618-9AD6-8B02A413B6E1}">
      <dgm:prSet/>
      <dgm:spPr/>
      <dgm:t>
        <a:bodyPr/>
        <a:lstStyle/>
        <a:p>
          <a:endParaRPr lang="en-US"/>
        </a:p>
      </dgm:t>
    </dgm:pt>
    <dgm:pt modelId="{F4B953C3-7378-4B49-8789-57B31A279610}" type="sibTrans" cxnId="{7BA414D8-C3E2-4618-9AD6-8B02A413B6E1}">
      <dgm:prSet/>
      <dgm:spPr/>
      <dgm:t>
        <a:bodyPr/>
        <a:lstStyle/>
        <a:p>
          <a:endParaRPr lang="en-US"/>
        </a:p>
      </dgm:t>
    </dgm:pt>
    <dgm:pt modelId="{544827E1-AE15-48A6-BD11-BC177301B0A1}" type="pres">
      <dgm:prSet presAssocID="{FFBA8335-AAB4-4451-8E9D-561C0BB31CFB}" presName="Name0" presStyleCnt="0">
        <dgm:presLayoutVars>
          <dgm:chMax val="7"/>
          <dgm:dir/>
          <dgm:resizeHandles val="exact"/>
        </dgm:presLayoutVars>
      </dgm:prSet>
      <dgm:spPr/>
      <dgm:t>
        <a:bodyPr/>
        <a:lstStyle/>
        <a:p>
          <a:endParaRPr lang="en-US"/>
        </a:p>
      </dgm:t>
    </dgm:pt>
    <dgm:pt modelId="{CC5EF890-3FDC-47E3-944B-CC804884E3B8}" type="pres">
      <dgm:prSet presAssocID="{FFBA8335-AAB4-4451-8E9D-561C0BB31CFB}" presName="ellipse1" presStyleLbl="vennNode1" presStyleIdx="0" presStyleCnt="6">
        <dgm:presLayoutVars>
          <dgm:bulletEnabled val="1"/>
        </dgm:presLayoutVars>
      </dgm:prSet>
      <dgm:spPr/>
      <dgm:t>
        <a:bodyPr/>
        <a:lstStyle/>
        <a:p>
          <a:endParaRPr lang="en-US"/>
        </a:p>
      </dgm:t>
    </dgm:pt>
    <dgm:pt modelId="{FBEE1CA6-40E3-42E1-8826-9F43BA238087}" type="pres">
      <dgm:prSet presAssocID="{FFBA8335-AAB4-4451-8E9D-561C0BB31CFB}" presName="ellipse2" presStyleLbl="vennNode1" presStyleIdx="1" presStyleCnt="6">
        <dgm:presLayoutVars>
          <dgm:bulletEnabled val="1"/>
        </dgm:presLayoutVars>
      </dgm:prSet>
      <dgm:spPr/>
      <dgm:t>
        <a:bodyPr/>
        <a:lstStyle/>
        <a:p>
          <a:endParaRPr lang="en-US"/>
        </a:p>
      </dgm:t>
    </dgm:pt>
    <dgm:pt modelId="{943B6CC9-C07E-48E5-9A33-2C26254DA6F1}" type="pres">
      <dgm:prSet presAssocID="{FFBA8335-AAB4-4451-8E9D-561C0BB31CFB}" presName="ellipse3" presStyleLbl="vennNode1" presStyleIdx="2" presStyleCnt="6">
        <dgm:presLayoutVars>
          <dgm:bulletEnabled val="1"/>
        </dgm:presLayoutVars>
      </dgm:prSet>
      <dgm:spPr/>
      <dgm:t>
        <a:bodyPr/>
        <a:lstStyle/>
        <a:p>
          <a:endParaRPr lang="en-US"/>
        </a:p>
      </dgm:t>
    </dgm:pt>
    <dgm:pt modelId="{15E519E0-2322-4935-89BF-E38B1D7A4D87}" type="pres">
      <dgm:prSet presAssocID="{FFBA8335-AAB4-4451-8E9D-561C0BB31CFB}" presName="ellipse4" presStyleLbl="vennNode1" presStyleIdx="3" presStyleCnt="6">
        <dgm:presLayoutVars>
          <dgm:bulletEnabled val="1"/>
        </dgm:presLayoutVars>
      </dgm:prSet>
      <dgm:spPr/>
      <dgm:t>
        <a:bodyPr/>
        <a:lstStyle/>
        <a:p>
          <a:endParaRPr lang="en-US"/>
        </a:p>
      </dgm:t>
    </dgm:pt>
    <dgm:pt modelId="{8119AB5C-9192-4898-ADB1-A8394336C7FB}" type="pres">
      <dgm:prSet presAssocID="{FFBA8335-AAB4-4451-8E9D-561C0BB31CFB}" presName="ellipse5" presStyleLbl="vennNode1" presStyleIdx="4" presStyleCnt="6">
        <dgm:presLayoutVars>
          <dgm:bulletEnabled val="1"/>
        </dgm:presLayoutVars>
      </dgm:prSet>
      <dgm:spPr/>
      <dgm:t>
        <a:bodyPr/>
        <a:lstStyle/>
        <a:p>
          <a:endParaRPr lang="en-US"/>
        </a:p>
      </dgm:t>
    </dgm:pt>
    <dgm:pt modelId="{40E60E9F-48A8-45D6-8065-34F702A8B8A4}" type="pres">
      <dgm:prSet presAssocID="{FFBA8335-AAB4-4451-8E9D-561C0BB31CFB}" presName="ellipse6" presStyleLbl="vennNode1" presStyleIdx="5" presStyleCnt="6">
        <dgm:presLayoutVars>
          <dgm:bulletEnabled val="1"/>
        </dgm:presLayoutVars>
      </dgm:prSet>
      <dgm:spPr/>
      <dgm:t>
        <a:bodyPr/>
        <a:lstStyle/>
        <a:p>
          <a:endParaRPr lang="en-US"/>
        </a:p>
      </dgm:t>
    </dgm:pt>
  </dgm:ptLst>
  <dgm:cxnLst>
    <dgm:cxn modelId="{A9182986-7D7B-41A0-A048-D20B48C260FE}" type="presOf" srcId="{8C843F9E-F46F-46D3-BEDE-BA7FCFA690F5}" destId="{8119AB5C-9192-4898-ADB1-A8394336C7FB}" srcOrd="0" destOrd="0" presId="urn:microsoft.com/office/officeart/2005/8/layout/rings+Icon"/>
    <dgm:cxn modelId="{94EAAB7E-7B02-440D-9D9A-2F8116A489D0}" type="presOf" srcId="{CBBD6F2E-EF87-4972-9C8D-27DB3FD733F0}" destId="{943B6CC9-C07E-48E5-9A33-2C26254DA6F1}" srcOrd="0" destOrd="0" presId="urn:microsoft.com/office/officeart/2005/8/layout/rings+Icon"/>
    <dgm:cxn modelId="{8B570106-88FD-4632-8BD8-E9CE6F074A4E}" type="presOf" srcId="{C3D725E2-66A9-42AF-9443-72ACE11A325D}" destId="{40E60E9F-48A8-45D6-8065-34F702A8B8A4}" srcOrd="0" destOrd="0" presId="urn:microsoft.com/office/officeart/2005/8/layout/rings+Icon"/>
    <dgm:cxn modelId="{B570454E-4C3B-4E92-95FA-B3E4EFA1EB97}" type="presOf" srcId="{A8D0C748-46A9-4F39-BBA6-50D7442A9273}" destId="{CC5EF890-3FDC-47E3-944B-CC804884E3B8}" srcOrd="0" destOrd="0" presId="urn:microsoft.com/office/officeart/2005/8/layout/rings+Icon"/>
    <dgm:cxn modelId="{CC009A95-FFC4-42E5-AC0A-3C7DCAB1852D}" srcId="{FFBA8335-AAB4-4451-8E9D-561C0BB31CFB}" destId="{8C843F9E-F46F-46D3-BEDE-BA7FCFA690F5}" srcOrd="4" destOrd="0" parTransId="{802CBF52-4818-42E3-88A2-95BD4475E13E}" sibTransId="{90024BEE-7B5B-4FD3-80AB-63464FE34773}"/>
    <dgm:cxn modelId="{7BA414D8-C3E2-4618-9AD6-8B02A413B6E1}" srcId="{FFBA8335-AAB4-4451-8E9D-561C0BB31CFB}" destId="{C3D725E2-66A9-42AF-9443-72ACE11A325D}" srcOrd="5" destOrd="0" parTransId="{5570F71D-1E4B-4439-ACC6-1E90D16CD3C5}" sibTransId="{F4B953C3-7378-4B49-8789-57B31A279610}"/>
    <dgm:cxn modelId="{D357D89E-8A05-47F7-A928-753F61F9CD6F}" type="presOf" srcId="{2A21FA9B-9EA0-4691-B40E-AB4E0856766D}" destId="{15E519E0-2322-4935-89BF-E38B1D7A4D87}" srcOrd="0" destOrd="0" presId="urn:microsoft.com/office/officeart/2005/8/layout/rings+Icon"/>
    <dgm:cxn modelId="{9F8C1684-6B55-4F09-8ADF-2F404C826DD2}" srcId="{FFBA8335-AAB4-4451-8E9D-561C0BB31CFB}" destId="{09995905-7628-46FB-A34B-5D65EBCE6F77}" srcOrd="1" destOrd="0" parTransId="{BEBF9D53-FD41-4DC2-B4C5-9698DC8D010F}" sibTransId="{A04F40C7-8085-4BFA-BE8B-9EBE83D3C6AD}"/>
    <dgm:cxn modelId="{2EF51C20-382F-416D-AC9F-E747D83F3453}" srcId="{FFBA8335-AAB4-4451-8E9D-561C0BB31CFB}" destId="{2A21FA9B-9EA0-4691-B40E-AB4E0856766D}" srcOrd="3" destOrd="0" parTransId="{2B35903E-8D9A-4B67-B3FC-F452866EC8D9}" sibTransId="{4297578C-61A3-4AED-9572-008A88CBB891}"/>
    <dgm:cxn modelId="{04B4D215-9BCE-4E22-A1C6-53A4D970A885}" srcId="{FFBA8335-AAB4-4451-8E9D-561C0BB31CFB}" destId="{CBBD6F2E-EF87-4972-9C8D-27DB3FD733F0}" srcOrd="2" destOrd="0" parTransId="{7DAA08B6-E923-46E1-A6B8-C68411274BB2}" sibTransId="{EAC384D2-BA78-42C3-A380-A44D67384DDC}"/>
    <dgm:cxn modelId="{E073CD0B-F6A8-49BF-977D-A00819400422}" type="presOf" srcId="{FFBA8335-AAB4-4451-8E9D-561C0BB31CFB}" destId="{544827E1-AE15-48A6-BD11-BC177301B0A1}" srcOrd="0" destOrd="0" presId="urn:microsoft.com/office/officeart/2005/8/layout/rings+Icon"/>
    <dgm:cxn modelId="{27DCE661-D20A-4380-BB9A-2F41626EFF3C}" srcId="{FFBA8335-AAB4-4451-8E9D-561C0BB31CFB}" destId="{A8D0C748-46A9-4F39-BBA6-50D7442A9273}" srcOrd="0" destOrd="0" parTransId="{A1381192-58D3-4FC4-9E60-570C773E70CC}" sibTransId="{D9E8E337-612E-4FA7-B0EE-CC81B2D281D9}"/>
    <dgm:cxn modelId="{5F77F11D-9D16-48F2-AD27-BC24D5AB8E1D}" type="presOf" srcId="{09995905-7628-46FB-A34B-5D65EBCE6F77}" destId="{FBEE1CA6-40E3-42E1-8826-9F43BA238087}" srcOrd="0" destOrd="0" presId="urn:microsoft.com/office/officeart/2005/8/layout/rings+Icon"/>
    <dgm:cxn modelId="{4225E938-1BD2-4E4D-B68E-6E5EF7801B1E}" type="presParOf" srcId="{544827E1-AE15-48A6-BD11-BC177301B0A1}" destId="{CC5EF890-3FDC-47E3-944B-CC804884E3B8}" srcOrd="0" destOrd="0" presId="urn:microsoft.com/office/officeart/2005/8/layout/rings+Icon"/>
    <dgm:cxn modelId="{8FF613AA-C6EE-47A3-A512-FC8B836633D1}" type="presParOf" srcId="{544827E1-AE15-48A6-BD11-BC177301B0A1}" destId="{FBEE1CA6-40E3-42E1-8826-9F43BA238087}" srcOrd="1" destOrd="0" presId="urn:microsoft.com/office/officeart/2005/8/layout/rings+Icon"/>
    <dgm:cxn modelId="{1F17B0C5-E0A6-4CFD-B56A-537BD76E1E7D}" type="presParOf" srcId="{544827E1-AE15-48A6-BD11-BC177301B0A1}" destId="{943B6CC9-C07E-48E5-9A33-2C26254DA6F1}" srcOrd="2" destOrd="0" presId="urn:microsoft.com/office/officeart/2005/8/layout/rings+Icon"/>
    <dgm:cxn modelId="{6B78D86E-EEE1-47B9-8078-6DCCE2FFC9CE}" type="presParOf" srcId="{544827E1-AE15-48A6-BD11-BC177301B0A1}" destId="{15E519E0-2322-4935-89BF-E38B1D7A4D87}" srcOrd="3" destOrd="0" presId="urn:microsoft.com/office/officeart/2005/8/layout/rings+Icon"/>
    <dgm:cxn modelId="{513C2091-08B7-4EDF-8325-2B41A7F10BBD}" type="presParOf" srcId="{544827E1-AE15-48A6-BD11-BC177301B0A1}" destId="{8119AB5C-9192-4898-ADB1-A8394336C7FB}" srcOrd="4" destOrd="0" presId="urn:microsoft.com/office/officeart/2005/8/layout/rings+Icon"/>
    <dgm:cxn modelId="{AE8A90A2-67D4-4BED-B5FD-6C43E8DCADB6}" type="presParOf" srcId="{544827E1-AE15-48A6-BD11-BC177301B0A1}" destId="{40E60E9F-48A8-45D6-8065-34F702A8B8A4}"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967A7F-0741-4E6E-9BD3-2ADDB44E0063}"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17747929-F2C1-443E-8A3B-1598EA376F85}">
      <dgm:prSet phldrT="[Text]" custT="1"/>
      <dgm:spPr/>
      <dgm:t>
        <a:bodyPr/>
        <a:lstStyle/>
        <a:p>
          <a:endParaRPr lang="en-US" sz="2400" dirty="0"/>
        </a:p>
      </dgm:t>
    </dgm:pt>
    <dgm:pt modelId="{1587F7D2-DA41-4264-8514-F6E399660861}" type="parTrans" cxnId="{A8F845B7-EC3A-49D9-8914-77BE8C4C02A6}">
      <dgm:prSet/>
      <dgm:spPr/>
      <dgm:t>
        <a:bodyPr/>
        <a:lstStyle/>
        <a:p>
          <a:endParaRPr lang="en-US"/>
        </a:p>
      </dgm:t>
    </dgm:pt>
    <dgm:pt modelId="{EF5CDC9D-C977-459F-AC2A-5FF5EDCF1FBA}" type="sibTrans" cxnId="{A8F845B7-EC3A-49D9-8914-77BE8C4C02A6}">
      <dgm:prSet/>
      <dgm:spPr/>
      <dgm:t>
        <a:bodyPr/>
        <a:lstStyle/>
        <a:p>
          <a:endParaRPr lang="en-US"/>
        </a:p>
      </dgm:t>
    </dgm:pt>
    <dgm:pt modelId="{DC4651F5-37F5-4775-8300-B165C9A63B9B}">
      <dgm:prSet phldrT="[Text]" custT="1"/>
      <dgm:spPr/>
      <dgm:t>
        <a:bodyPr/>
        <a:lstStyle/>
        <a:p>
          <a:endParaRPr lang="en-US" sz="2400" dirty="0"/>
        </a:p>
      </dgm:t>
    </dgm:pt>
    <dgm:pt modelId="{3B05CD67-45FD-42D2-8E3C-8F860F26A536}" type="parTrans" cxnId="{74F7A1EF-77B3-4FC0-934A-F35C22189569}">
      <dgm:prSet/>
      <dgm:spPr/>
      <dgm:t>
        <a:bodyPr/>
        <a:lstStyle/>
        <a:p>
          <a:endParaRPr lang="en-US"/>
        </a:p>
      </dgm:t>
    </dgm:pt>
    <dgm:pt modelId="{8F5F837E-8D2D-4B55-8128-4FA029AC53DF}" type="sibTrans" cxnId="{74F7A1EF-77B3-4FC0-934A-F35C22189569}">
      <dgm:prSet/>
      <dgm:spPr/>
      <dgm:t>
        <a:bodyPr/>
        <a:lstStyle/>
        <a:p>
          <a:endParaRPr lang="en-US"/>
        </a:p>
      </dgm:t>
    </dgm:pt>
    <dgm:pt modelId="{145F201D-3020-4F2B-944B-0C14E527868A}">
      <dgm:prSet phldrT="[Text]" custT="1"/>
      <dgm:spPr/>
      <dgm:t>
        <a:bodyPr/>
        <a:lstStyle/>
        <a:p>
          <a:r>
            <a:rPr lang="en-US" sz="2400" dirty="0" smtClean="0"/>
            <a:t>Creator</a:t>
          </a:r>
          <a:endParaRPr lang="en-US" sz="2400" dirty="0"/>
        </a:p>
      </dgm:t>
    </dgm:pt>
    <dgm:pt modelId="{B932A250-7D3C-4AE4-AC39-D229DFF27D2B}" type="parTrans" cxnId="{8434C7B4-EB60-4B33-A95A-143FCF08AC57}">
      <dgm:prSet/>
      <dgm:spPr/>
      <dgm:t>
        <a:bodyPr/>
        <a:lstStyle/>
        <a:p>
          <a:endParaRPr lang="en-US"/>
        </a:p>
      </dgm:t>
    </dgm:pt>
    <dgm:pt modelId="{15628524-74A8-4D4F-810B-5EAED86729F1}" type="sibTrans" cxnId="{8434C7B4-EB60-4B33-A95A-143FCF08AC57}">
      <dgm:prSet/>
      <dgm:spPr/>
      <dgm:t>
        <a:bodyPr/>
        <a:lstStyle/>
        <a:p>
          <a:endParaRPr lang="en-US"/>
        </a:p>
      </dgm:t>
    </dgm:pt>
    <dgm:pt modelId="{BD57E22B-6E5F-4823-BB7D-2B1BDB268393}">
      <dgm:prSet phldrT="[Text]" custT="1"/>
      <dgm:spPr/>
      <dgm:t>
        <a:bodyPr/>
        <a:lstStyle/>
        <a:p>
          <a:endParaRPr lang="en-US" sz="2400" dirty="0"/>
        </a:p>
      </dgm:t>
    </dgm:pt>
    <dgm:pt modelId="{CD80A1C0-CDA9-4E1E-8670-2F91F22784D2}" type="parTrans" cxnId="{28A12480-B899-4213-B6B6-532C325E9208}">
      <dgm:prSet/>
      <dgm:spPr/>
      <dgm:t>
        <a:bodyPr/>
        <a:lstStyle/>
        <a:p>
          <a:endParaRPr lang="en-US"/>
        </a:p>
      </dgm:t>
    </dgm:pt>
    <dgm:pt modelId="{95E817A8-34ED-4AF1-9B62-A6E9E2A24F4B}" type="sibTrans" cxnId="{28A12480-B899-4213-B6B6-532C325E9208}">
      <dgm:prSet/>
      <dgm:spPr/>
      <dgm:t>
        <a:bodyPr/>
        <a:lstStyle/>
        <a:p>
          <a:endParaRPr lang="en-US"/>
        </a:p>
      </dgm:t>
    </dgm:pt>
    <dgm:pt modelId="{51038952-EE72-4090-8226-356082CC875F}">
      <dgm:prSet phldrT="[Text]" custT="1"/>
      <dgm:spPr/>
      <dgm:t>
        <a:bodyPr/>
        <a:lstStyle/>
        <a:p>
          <a:endParaRPr lang="en-US" sz="2400" dirty="0"/>
        </a:p>
      </dgm:t>
    </dgm:pt>
    <dgm:pt modelId="{D3E60C02-1461-47FE-A0BB-5E903E2B758A}" type="parTrans" cxnId="{C15DC771-E63B-4D74-99EF-07544084C50E}">
      <dgm:prSet/>
      <dgm:spPr/>
      <dgm:t>
        <a:bodyPr/>
        <a:lstStyle/>
        <a:p>
          <a:endParaRPr lang="en-US"/>
        </a:p>
      </dgm:t>
    </dgm:pt>
    <dgm:pt modelId="{2BAB32AB-B363-4539-8A16-A5CBB3C51047}" type="sibTrans" cxnId="{C15DC771-E63B-4D74-99EF-07544084C50E}">
      <dgm:prSet/>
      <dgm:spPr/>
      <dgm:t>
        <a:bodyPr/>
        <a:lstStyle/>
        <a:p>
          <a:endParaRPr lang="en-US"/>
        </a:p>
      </dgm:t>
    </dgm:pt>
    <dgm:pt modelId="{98010218-3305-491B-8D14-21F0C4DFD94F}" type="pres">
      <dgm:prSet presAssocID="{55967A7F-0741-4E6E-9BD3-2ADDB44E0063}" presName="Name0" presStyleCnt="0">
        <dgm:presLayoutVars>
          <dgm:chMax val="7"/>
          <dgm:dir/>
          <dgm:animOne val="branch"/>
        </dgm:presLayoutVars>
      </dgm:prSet>
      <dgm:spPr/>
    </dgm:pt>
    <dgm:pt modelId="{8A465BD5-72FE-4132-BF67-2EEC97F7ED98}" type="pres">
      <dgm:prSet presAssocID="{17747929-F2C1-443E-8A3B-1598EA376F85}" presName="parTx1" presStyleLbl="node1" presStyleIdx="0" presStyleCnt="5" custLinFactNeighborX="-61"/>
      <dgm:spPr/>
      <dgm:t>
        <a:bodyPr/>
        <a:lstStyle/>
        <a:p>
          <a:endParaRPr lang="en-US"/>
        </a:p>
      </dgm:t>
    </dgm:pt>
    <dgm:pt modelId="{9C44C4E0-03D2-4399-94B7-142891F1638E}" type="pres">
      <dgm:prSet presAssocID="{DC4651F5-37F5-4775-8300-B165C9A63B9B}" presName="parTx2" presStyleLbl="node1" presStyleIdx="1" presStyleCnt="5"/>
      <dgm:spPr/>
      <dgm:t>
        <a:bodyPr/>
        <a:lstStyle/>
        <a:p>
          <a:endParaRPr lang="en-US"/>
        </a:p>
      </dgm:t>
    </dgm:pt>
    <dgm:pt modelId="{F20F9E83-DFC9-463E-8729-41714B6E071D}" type="pres">
      <dgm:prSet presAssocID="{145F201D-3020-4F2B-944B-0C14E527868A}" presName="parTx3" presStyleLbl="node1" presStyleIdx="2" presStyleCnt="5"/>
      <dgm:spPr/>
      <dgm:t>
        <a:bodyPr/>
        <a:lstStyle/>
        <a:p>
          <a:endParaRPr lang="en-US"/>
        </a:p>
      </dgm:t>
    </dgm:pt>
    <dgm:pt modelId="{EC81D000-EEAA-451A-B873-F527DCB5E114}" type="pres">
      <dgm:prSet presAssocID="{BD57E22B-6E5F-4823-BB7D-2B1BDB268393}" presName="parTx4" presStyleLbl="node1" presStyleIdx="3" presStyleCnt="5"/>
      <dgm:spPr/>
      <dgm:t>
        <a:bodyPr/>
        <a:lstStyle/>
        <a:p>
          <a:endParaRPr lang="en-US"/>
        </a:p>
      </dgm:t>
    </dgm:pt>
    <dgm:pt modelId="{48050BA8-783B-4B40-80F3-4EC40B318E99}" type="pres">
      <dgm:prSet presAssocID="{51038952-EE72-4090-8226-356082CC875F}" presName="parTx5" presStyleLbl="node1" presStyleIdx="4" presStyleCnt="5"/>
      <dgm:spPr/>
      <dgm:t>
        <a:bodyPr/>
        <a:lstStyle/>
        <a:p>
          <a:endParaRPr lang="en-US"/>
        </a:p>
      </dgm:t>
    </dgm:pt>
  </dgm:ptLst>
  <dgm:cxnLst>
    <dgm:cxn modelId="{C9D95F9C-768D-4CBC-A724-486DEE0B1FCC}" type="presOf" srcId="{55967A7F-0741-4E6E-9BD3-2ADDB44E0063}" destId="{98010218-3305-491B-8D14-21F0C4DFD94F}" srcOrd="0" destOrd="0" presId="urn:microsoft.com/office/officeart/2009/3/layout/SubStepProcess"/>
    <dgm:cxn modelId="{31B78DF8-43F4-4DEE-9902-AAA51EDC5EC5}" type="presOf" srcId="{17747929-F2C1-443E-8A3B-1598EA376F85}" destId="{8A465BD5-72FE-4132-BF67-2EEC97F7ED98}" srcOrd="0" destOrd="0" presId="urn:microsoft.com/office/officeart/2009/3/layout/SubStepProcess"/>
    <dgm:cxn modelId="{C15DC771-E63B-4D74-99EF-07544084C50E}" srcId="{55967A7F-0741-4E6E-9BD3-2ADDB44E0063}" destId="{51038952-EE72-4090-8226-356082CC875F}" srcOrd="4" destOrd="0" parTransId="{D3E60C02-1461-47FE-A0BB-5E903E2B758A}" sibTransId="{2BAB32AB-B363-4539-8A16-A5CBB3C51047}"/>
    <dgm:cxn modelId="{8434C7B4-EB60-4B33-A95A-143FCF08AC57}" srcId="{55967A7F-0741-4E6E-9BD3-2ADDB44E0063}" destId="{145F201D-3020-4F2B-944B-0C14E527868A}" srcOrd="2" destOrd="0" parTransId="{B932A250-7D3C-4AE4-AC39-D229DFF27D2B}" sibTransId="{15628524-74A8-4D4F-810B-5EAED86729F1}"/>
    <dgm:cxn modelId="{0D2F6D3A-D6CC-4E68-952D-74D47419BC94}" type="presOf" srcId="{DC4651F5-37F5-4775-8300-B165C9A63B9B}" destId="{9C44C4E0-03D2-4399-94B7-142891F1638E}" srcOrd="0" destOrd="0" presId="urn:microsoft.com/office/officeart/2009/3/layout/SubStepProcess"/>
    <dgm:cxn modelId="{74F7A1EF-77B3-4FC0-934A-F35C22189569}" srcId="{55967A7F-0741-4E6E-9BD3-2ADDB44E0063}" destId="{DC4651F5-37F5-4775-8300-B165C9A63B9B}" srcOrd="1" destOrd="0" parTransId="{3B05CD67-45FD-42D2-8E3C-8F860F26A536}" sibTransId="{8F5F837E-8D2D-4B55-8128-4FA029AC53DF}"/>
    <dgm:cxn modelId="{0BA9AE7D-9132-473F-955A-96853790315E}" type="presOf" srcId="{51038952-EE72-4090-8226-356082CC875F}" destId="{48050BA8-783B-4B40-80F3-4EC40B318E99}" srcOrd="0" destOrd="0" presId="urn:microsoft.com/office/officeart/2009/3/layout/SubStepProcess"/>
    <dgm:cxn modelId="{0403FBA9-9461-43E9-8009-923EEA8BAA0B}" type="presOf" srcId="{145F201D-3020-4F2B-944B-0C14E527868A}" destId="{F20F9E83-DFC9-463E-8729-41714B6E071D}" srcOrd="0" destOrd="0" presId="urn:microsoft.com/office/officeart/2009/3/layout/SubStepProcess"/>
    <dgm:cxn modelId="{28A12480-B899-4213-B6B6-532C325E9208}" srcId="{55967A7F-0741-4E6E-9BD3-2ADDB44E0063}" destId="{BD57E22B-6E5F-4823-BB7D-2B1BDB268393}" srcOrd="3" destOrd="0" parTransId="{CD80A1C0-CDA9-4E1E-8670-2F91F22784D2}" sibTransId="{95E817A8-34ED-4AF1-9B62-A6E9E2A24F4B}"/>
    <dgm:cxn modelId="{A8F845B7-EC3A-49D9-8914-77BE8C4C02A6}" srcId="{55967A7F-0741-4E6E-9BD3-2ADDB44E0063}" destId="{17747929-F2C1-443E-8A3B-1598EA376F85}" srcOrd="0" destOrd="0" parTransId="{1587F7D2-DA41-4264-8514-F6E399660861}" sibTransId="{EF5CDC9D-C977-459F-AC2A-5FF5EDCF1FBA}"/>
    <dgm:cxn modelId="{3B6FAF1C-1C7E-4E26-A18E-B4D363DBCD63}" type="presOf" srcId="{BD57E22B-6E5F-4823-BB7D-2B1BDB268393}" destId="{EC81D000-EEAA-451A-B873-F527DCB5E114}" srcOrd="0" destOrd="0" presId="urn:microsoft.com/office/officeart/2009/3/layout/SubStepProcess"/>
    <dgm:cxn modelId="{A7B4E898-F9A8-4F56-8DC8-853A272F3F68}" type="presParOf" srcId="{98010218-3305-491B-8D14-21F0C4DFD94F}" destId="{8A465BD5-72FE-4132-BF67-2EEC97F7ED98}" srcOrd="0" destOrd="0" presId="urn:microsoft.com/office/officeart/2009/3/layout/SubStepProcess"/>
    <dgm:cxn modelId="{348862EF-727E-488C-B44B-B76A12F398BC}" type="presParOf" srcId="{98010218-3305-491B-8D14-21F0C4DFD94F}" destId="{9C44C4E0-03D2-4399-94B7-142891F1638E}" srcOrd="1" destOrd="0" presId="urn:microsoft.com/office/officeart/2009/3/layout/SubStepProcess"/>
    <dgm:cxn modelId="{41CB8D99-24E5-42B6-8F38-8AA80DF0B96B}" type="presParOf" srcId="{98010218-3305-491B-8D14-21F0C4DFD94F}" destId="{F20F9E83-DFC9-463E-8729-41714B6E071D}" srcOrd="2" destOrd="0" presId="urn:microsoft.com/office/officeart/2009/3/layout/SubStepProcess"/>
    <dgm:cxn modelId="{C102054F-3414-4C81-983C-8A9D1EE38AA6}" type="presParOf" srcId="{98010218-3305-491B-8D14-21F0C4DFD94F}" destId="{EC81D000-EEAA-451A-B873-F527DCB5E114}" srcOrd="3" destOrd="0" presId="urn:microsoft.com/office/officeart/2009/3/layout/SubStepProcess"/>
    <dgm:cxn modelId="{C4D91968-D305-4F7D-B1D4-D933977B3687}" type="presParOf" srcId="{98010218-3305-491B-8D14-21F0C4DFD94F}" destId="{48050BA8-783B-4B40-80F3-4EC40B318E99}" srcOrd="4"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BA8335-AAB4-4451-8E9D-561C0BB31CFB}" type="doc">
      <dgm:prSet loTypeId="urn:microsoft.com/office/officeart/2005/8/layout/rings+Icon" loCatId="relationship" qsTypeId="urn:microsoft.com/office/officeart/2005/8/quickstyle/simple4" qsCatId="simple" csTypeId="urn:microsoft.com/office/officeart/2005/8/colors/colorful3" csCatId="colorful" phldr="1"/>
      <dgm:spPr/>
      <dgm:t>
        <a:bodyPr/>
        <a:lstStyle/>
        <a:p>
          <a:endParaRPr lang="en-US"/>
        </a:p>
      </dgm:t>
    </dgm:pt>
    <dgm:pt modelId="{09995905-7628-46FB-A34B-5D65EBCE6F77}">
      <dgm:prSet/>
      <dgm:spPr>
        <a:noFill/>
      </dgm:spPr>
      <dgm:t>
        <a:bodyPr/>
        <a:lstStyle/>
        <a:p>
          <a:r>
            <a:rPr lang="en-US" dirty="0" smtClean="0"/>
            <a:t>Software</a:t>
          </a:r>
          <a:endParaRPr lang="en-US" dirty="0"/>
        </a:p>
      </dgm:t>
    </dgm:pt>
    <dgm:pt modelId="{BEBF9D53-FD41-4DC2-B4C5-9698DC8D010F}" type="parTrans" cxnId="{9F8C1684-6B55-4F09-8ADF-2F404C826DD2}">
      <dgm:prSet/>
      <dgm:spPr/>
      <dgm:t>
        <a:bodyPr/>
        <a:lstStyle/>
        <a:p>
          <a:endParaRPr lang="en-US"/>
        </a:p>
      </dgm:t>
    </dgm:pt>
    <dgm:pt modelId="{A04F40C7-8085-4BFA-BE8B-9EBE83D3C6AD}" type="sibTrans" cxnId="{9F8C1684-6B55-4F09-8ADF-2F404C826DD2}">
      <dgm:prSet/>
      <dgm:spPr/>
      <dgm:t>
        <a:bodyPr/>
        <a:lstStyle/>
        <a:p>
          <a:endParaRPr lang="en-US"/>
        </a:p>
      </dgm:t>
    </dgm:pt>
    <dgm:pt modelId="{CBBD6F2E-EF87-4972-9C8D-27DB3FD733F0}">
      <dgm:prSet/>
      <dgm:spPr>
        <a:solidFill>
          <a:srgbClr val="AE78D6"/>
        </a:solidFill>
      </dgm:spPr>
      <dgm:t>
        <a:bodyPr/>
        <a:lstStyle/>
        <a:p>
          <a:r>
            <a:rPr lang="en-US" dirty="0" smtClean="0"/>
            <a:t>Content</a:t>
          </a:r>
          <a:endParaRPr lang="en-US" dirty="0"/>
        </a:p>
      </dgm:t>
    </dgm:pt>
    <dgm:pt modelId="{7DAA08B6-E923-46E1-A6B8-C68411274BB2}" type="parTrans" cxnId="{04B4D215-9BCE-4E22-A1C6-53A4D970A885}">
      <dgm:prSet/>
      <dgm:spPr/>
      <dgm:t>
        <a:bodyPr/>
        <a:lstStyle/>
        <a:p>
          <a:endParaRPr lang="en-US"/>
        </a:p>
      </dgm:t>
    </dgm:pt>
    <dgm:pt modelId="{EAC384D2-BA78-42C3-A380-A44D67384DDC}" type="sibTrans" cxnId="{04B4D215-9BCE-4E22-A1C6-53A4D970A885}">
      <dgm:prSet/>
      <dgm:spPr/>
      <dgm:t>
        <a:bodyPr/>
        <a:lstStyle/>
        <a:p>
          <a:endParaRPr lang="en-US"/>
        </a:p>
      </dgm:t>
    </dgm:pt>
    <dgm:pt modelId="{2A21FA9B-9EA0-4691-B40E-AB4E0856766D}">
      <dgm:prSet/>
      <dgm:spPr>
        <a:solidFill>
          <a:schemeClr val="bg2">
            <a:lumMod val="40000"/>
            <a:lumOff val="60000"/>
          </a:schemeClr>
        </a:solidFill>
      </dgm:spPr>
      <dgm:t>
        <a:bodyPr/>
        <a:lstStyle/>
        <a:p>
          <a:r>
            <a:rPr lang="en-US" dirty="0" smtClean="0"/>
            <a:t>Controls	</a:t>
          </a:r>
          <a:endParaRPr lang="en-US" dirty="0"/>
        </a:p>
      </dgm:t>
    </dgm:pt>
    <dgm:pt modelId="{2B35903E-8D9A-4B67-B3FC-F452866EC8D9}" type="parTrans" cxnId="{2EF51C20-382F-416D-AC9F-E747D83F3453}">
      <dgm:prSet/>
      <dgm:spPr/>
      <dgm:t>
        <a:bodyPr/>
        <a:lstStyle/>
        <a:p>
          <a:endParaRPr lang="en-US"/>
        </a:p>
      </dgm:t>
    </dgm:pt>
    <dgm:pt modelId="{4297578C-61A3-4AED-9572-008A88CBB891}" type="sibTrans" cxnId="{2EF51C20-382F-416D-AC9F-E747D83F3453}">
      <dgm:prSet/>
      <dgm:spPr/>
      <dgm:t>
        <a:bodyPr/>
        <a:lstStyle/>
        <a:p>
          <a:endParaRPr lang="en-US"/>
        </a:p>
      </dgm:t>
    </dgm:pt>
    <dgm:pt modelId="{8C843F9E-F46F-46D3-BEDE-BA7FCFA690F5}">
      <dgm:prSet/>
      <dgm:spPr>
        <a:solidFill>
          <a:srgbClr val="92D050"/>
        </a:solidFill>
      </dgm:spPr>
      <dgm:t>
        <a:bodyPr/>
        <a:lstStyle/>
        <a:p>
          <a:r>
            <a:rPr lang="en-US" dirty="0" smtClean="0"/>
            <a:t>Trust</a:t>
          </a:r>
          <a:endParaRPr lang="en-US" dirty="0"/>
        </a:p>
      </dgm:t>
    </dgm:pt>
    <dgm:pt modelId="{802CBF52-4818-42E3-88A2-95BD4475E13E}" type="parTrans" cxnId="{CC009A95-FFC4-42E5-AC0A-3C7DCAB1852D}">
      <dgm:prSet/>
      <dgm:spPr/>
      <dgm:t>
        <a:bodyPr/>
        <a:lstStyle/>
        <a:p>
          <a:endParaRPr lang="en-US"/>
        </a:p>
      </dgm:t>
    </dgm:pt>
    <dgm:pt modelId="{90024BEE-7B5B-4FD3-80AB-63464FE34773}" type="sibTrans" cxnId="{CC009A95-FFC4-42E5-AC0A-3C7DCAB1852D}">
      <dgm:prSet/>
      <dgm:spPr/>
      <dgm:t>
        <a:bodyPr/>
        <a:lstStyle/>
        <a:p>
          <a:endParaRPr lang="en-US"/>
        </a:p>
      </dgm:t>
    </dgm:pt>
    <dgm:pt modelId="{C3D725E2-66A9-42AF-9443-72ACE11A325D}">
      <dgm:prSet/>
      <dgm:spPr>
        <a:solidFill>
          <a:srgbClr val="CCFF66"/>
        </a:solidFill>
      </dgm:spPr>
      <dgm:t>
        <a:bodyPr/>
        <a:lstStyle/>
        <a:p>
          <a:r>
            <a:rPr lang="en-US" dirty="0" smtClean="0"/>
            <a:t>Relationships</a:t>
          </a:r>
          <a:endParaRPr lang="en-US" dirty="0"/>
        </a:p>
      </dgm:t>
    </dgm:pt>
    <dgm:pt modelId="{5570F71D-1E4B-4439-ACC6-1E90D16CD3C5}" type="parTrans" cxnId="{7BA414D8-C3E2-4618-9AD6-8B02A413B6E1}">
      <dgm:prSet/>
      <dgm:spPr/>
      <dgm:t>
        <a:bodyPr/>
        <a:lstStyle/>
        <a:p>
          <a:endParaRPr lang="en-US"/>
        </a:p>
      </dgm:t>
    </dgm:pt>
    <dgm:pt modelId="{F4B953C3-7378-4B49-8789-57B31A279610}" type="sibTrans" cxnId="{7BA414D8-C3E2-4618-9AD6-8B02A413B6E1}">
      <dgm:prSet/>
      <dgm:spPr/>
      <dgm:t>
        <a:bodyPr/>
        <a:lstStyle/>
        <a:p>
          <a:endParaRPr lang="en-US"/>
        </a:p>
      </dgm:t>
    </dgm:pt>
    <dgm:pt modelId="{A8D0C748-46A9-4F39-BBA6-50D7442A9273}">
      <dgm:prSet phldrT="[Text]"/>
      <dgm:spPr>
        <a:noFill/>
      </dgm:spPr>
      <dgm:t>
        <a:bodyPr/>
        <a:lstStyle/>
        <a:p>
          <a:r>
            <a:rPr lang="en-US" dirty="0" smtClean="0"/>
            <a:t>Hardware</a:t>
          </a:r>
          <a:endParaRPr lang="en-US" dirty="0"/>
        </a:p>
      </dgm:t>
    </dgm:pt>
    <dgm:pt modelId="{D9E8E337-612E-4FA7-B0EE-CC81B2D281D9}" type="sibTrans" cxnId="{27DCE661-D20A-4380-BB9A-2F41626EFF3C}">
      <dgm:prSet/>
      <dgm:spPr/>
      <dgm:t>
        <a:bodyPr/>
        <a:lstStyle/>
        <a:p>
          <a:endParaRPr lang="en-US"/>
        </a:p>
      </dgm:t>
    </dgm:pt>
    <dgm:pt modelId="{A1381192-58D3-4FC4-9E60-570C773E70CC}" type="parTrans" cxnId="{27DCE661-D20A-4380-BB9A-2F41626EFF3C}">
      <dgm:prSet/>
      <dgm:spPr/>
      <dgm:t>
        <a:bodyPr/>
        <a:lstStyle/>
        <a:p>
          <a:endParaRPr lang="en-US"/>
        </a:p>
      </dgm:t>
    </dgm:pt>
    <dgm:pt modelId="{544827E1-AE15-48A6-BD11-BC177301B0A1}" type="pres">
      <dgm:prSet presAssocID="{FFBA8335-AAB4-4451-8E9D-561C0BB31CFB}" presName="Name0" presStyleCnt="0">
        <dgm:presLayoutVars>
          <dgm:chMax val="7"/>
          <dgm:dir/>
          <dgm:resizeHandles val="exact"/>
        </dgm:presLayoutVars>
      </dgm:prSet>
      <dgm:spPr/>
      <dgm:t>
        <a:bodyPr/>
        <a:lstStyle/>
        <a:p>
          <a:endParaRPr lang="en-US"/>
        </a:p>
      </dgm:t>
    </dgm:pt>
    <dgm:pt modelId="{CC5EF890-3FDC-47E3-944B-CC804884E3B8}" type="pres">
      <dgm:prSet presAssocID="{FFBA8335-AAB4-4451-8E9D-561C0BB31CFB}" presName="ellipse1" presStyleLbl="vennNode1" presStyleIdx="0" presStyleCnt="6">
        <dgm:presLayoutVars>
          <dgm:bulletEnabled val="1"/>
        </dgm:presLayoutVars>
      </dgm:prSet>
      <dgm:spPr/>
      <dgm:t>
        <a:bodyPr/>
        <a:lstStyle/>
        <a:p>
          <a:endParaRPr lang="en-US"/>
        </a:p>
      </dgm:t>
    </dgm:pt>
    <dgm:pt modelId="{FBEE1CA6-40E3-42E1-8826-9F43BA238087}" type="pres">
      <dgm:prSet presAssocID="{FFBA8335-AAB4-4451-8E9D-561C0BB31CFB}" presName="ellipse2" presStyleLbl="vennNode1" presStyleIdx="1" presStyleCnt="6">
        <dgm:presLayoutVars>
          <dgm:bulletEnabled val="1"/>
        </dgm:presLayoutVars>
      </dgm:prSet>
      <dgm:spPr/>
      <dgm:t>
        <a:bodyPr/>
        <a:lstStyle/>
        <a:p>
          <a:endParaRPr lang="en-US"/>
        </a:p>
      </dgm:t>
    </dgm:pt>
    <dgm:pt modelId="{943B6CC9-C07E-48E5-9A33-2C26254DA6F1}" type="pres">
      <dgm:prSet presAssocID="{FFBA8335-AAB4-4451-8E9D-561C0BB31CFB}" presName="ellipse3" presStyleLbl="vennNode1" presStyleIdx="2" presStyleCnt="6">
        <dgm:presLayoutVars>
          <dgm:bulletEnabled val="1"/>
        </dgm:presLayoutVars>
      </dgm:prSet>
      <dgm:spPr/>
      <dgm:t>
        <a:bodyPr/>
        <a:lstStyle/>
        <a:p>
          <a:endParaRPr lang="en-US"/>
        </a:p>
      </dgm:t>
    </dgm:pt>
    <dgm:pt modelId="{15E519E0-2322-4935-89BF-E38B1D7A4D87}" type="pres">
      <dgm:prSet presAssocID="{FFBA8335-AAB4-4451-8E9D-561C0BB31CFB}" presName="ellipse4" presStyleLbl="vennNode1" presStyleIdx="3" presStyleCnt="6">
        <dgm:presLayoutVars>
          <dgm:bulletEnabled val="1"/>
        </dgm:presLayoutVars>
      </dgm:prSet>
      <dgm:spPr/>
      <dgm:t>
        <a:bodyPr/>
        <a:lstStyle/>
        <a:p>
          <a:endParaRPr lang="en-US"/>
        </a:p>
      </dgm:t>
    </dgm:pt>
    <dgm:pt modelId="{8119AB5C-9192-4898-ADB1-A8394336C7FB}" type="pres">
      <dgm:prSet presAssocID="{FFBA8335-AAB4-4451-8E9D-561C0BB31CFB}" presName="ellipse5" presStyleLbl="vennNode1" presStyleIdx="4" presStyleCnt="6">
        <dgm:presLayoutVars>
          <dgm:bulletEnabled val="1"/>
        </dgm:presLayoutVars>
      </dgm:prSet>
      <dgm:spPr/>
      <dgm:t>
        <a:bodyPr/>
        <a:lstStyle/>
        <a:p>
          <a:endParaRPr lang="en-US"/>
        </a:p>
      </dgm:t>
    </dgm:pt>
    <dgm:pt modelId="{40E60E9F-48A8-45D6-8065-34F702A8B8A4}" type="pres">
      <dgm:prSet presAssocID="{FFBA8335-AAB4-4451-8E9D-561C0BB31CFB}" presName="ellipse6" presStyleLbl="vennNode1" presStyleIdx="5" presStyleCnt="6">
        <dgm:presLayoutVars>
          <dgm:bulletEnabled val="1"/>
        </dgm:presLayoutVars>
      </dgm:prSet>
      <dgm:spPr/>
      <dgm:t>
        <a:bodyPr/>
        <a:lstStyle/>
        <a:p>
          <a:endParaRPr lang="en-US"/>
        </a:p>
      </dgm:t>
    </dgm:pt>
  </dgm:ptLst>
  <dgm:cxnLst>
    <dgm:cxn modelId="{276AE55A-6998-4CF0-B9F6-93FCF4C624AC}" type="presOf" srcId="{FFBA8335-AAB4-4451-8E9D-561C0BB31CFB}" destId="{544827E1-AE15-48A6-BD11-BC177301B0A1}" srcOrd="0" destOrd="0" presId="urn:microsoft.com/office/officeart/2005/8/layout/rings+Icon"/>
    <dgm:cxn modelId="{ABA136C1-46D3-46BB-AF77-44380DEAF83A}" type="presOf" srcId="{A8D0C748-46A9-4F39-BBA6-50D7442A9273}" destId="{CC5EF890-3FDC-47E3-944B-CC804884E3B8}" srcOrd="0" destOrd="0" presId="urn:microsoft.com/office/officeart/2005/8/layout/rings+Icon"/>
    <dgm:cxn modelId="{91D0E517-AA41-45F8-934C-011CFB0EC8E6}" type="presOf" srcId="{09995905-7628-46FB-A34B-5D65EBCE6F77}" destId="{FBEE1CA6-40E3-42E1-8826-9F43BA238087}" srcOrd="0" destOrd="0" presId="urn:microsoft.com/office/officeart/2005/8/layout/rings+Icon"/>
    <dgm:cxn modelId="{CC009A95-FFC4-42E5-AC0A-3C7DCAB1852D}" srcId="{FFBA8335-AAB4-4451-8E9D-561C0BB31CFB}" destId="{8C843F9E-F46F-46D3-BEDE-BA7FCFA690F5}" srcOrd="4" destOrd="0" parTransId="{802CBF52-4818-42E3-88A2-95BD4475E13E}" sibTransId="{90024BEE-7B5B-4FD3-80AB-63464FE34773}"/>
    <dgm:cxn modelId="{7BA414D8-C3E2-4618-9AD6-8B02A413B6E1}" srcId="{FFBA8335-AAB4-4451-8E9D-561C0BB31CFB}" destId="{C3D725E2-66A9-42AF-9443-72ACE11A325D}" srcOrd="5" destOrd="0" parTransId="{5570F71D-1E4B-4439-ACC6-1E90D16CD3C5}" sibTransId="{F4B953C3-7378-4B49-8789-57B31A279610}"/>
    <dgm:cxn modelId="{9F8C1684-6B55-4F09-8ADF-2F404C826DD2}" srcId="{FFBA8335-AAB4-4451-8E9D-561C0BB31CFB}" destId="{09995905-7628-46FB-A34B-5D65EBCE6F77}" srcOrd="1" destOrd="0" parTransId="{BEBF9D53-FD41-4DC2-B4C5-9698DC8D010F}" sibTransId="{A04F40C7-8085-4BFA-BE8B-9EBE83D3C6AD}"/>
    <dgm:cxn modelId="{97AB3185-1CA7-409A-A4E9-8412106112D4}" type="presOf" srcId="{C3D725E2-66A9-42AF-9443-72ACE11A325D}" destId="{40E60E9F-48A8-45D6-8065-34F702A8B8A4}" srcOrd="0" destOrd="0" presId="urn:microsoft.com/office/officeart/2005/8/layout/rings+Icon"/>
    <dgm:cxn modelId="{4DB3F3F1-ECBF-491F-AAA4-8A54BB635280}" type="presOf" srcId="{2A21FA9B-9EA0-4691-B40E-AB4E0856766D}" destId="{15E519E0-2322-4935-89BF-E38B1D7A4D87}" srcOrd="0" destOrd="0" presId="urn:microsoft.com/office/officeart/2005/8/layout/rings+Icon"/>
    <dgm:cxn modelId="{2EF51C20-382F-416D-AC9F-E747D83F3453}" srcId="{FFBA8335-AAB4-4451-8E9D-561C0BB31CFB}" destId="{2A21FA9B-9EA0-4691-B40E-AB4E0856766D}" srcOrd="3" destOrd="0" parTransId="{2B35903E-8D9A-4B67-B3FC-F452866EC8D9}" sibTransId="{4297578C-61A3-4AED-9572-008A88CBB891}"/>
    <dgm:cxn modelId="{04B4D215-9BCE-4E22-A1C6-53A4D970A885}" srcId="{FFBA8335-AAB4-4451-8E9D-561C0BB31CFB}" destId="{CBBD6F2E-EF87-4972-9C8D-27DB3FD733F0}" srcOrd="2" destOrd="0" parTransId="{7DAA08B6-E923-46E1-A6B8-C68411274BB2}" sibTransId="{EAC384D2-BA78-42C3-A380-A44D67384DDC}"/>
    <dgm:cxn modelId="{27DCE661-D20A-4380-BB9A-2F41626EFF3C}" srcId="{FFBA8335-AAB4-4451-8E9D-561C0BB31CFB}" destId="{A8D0C748-46A9-4F39-BBA6-50D7442A9273}" srcOrd="0" destOrd="0" parTransId="{A1381192-58D3-4FC4-9E60-570C773E70CC}" sibTransId="{D9E8E337-612E-4FA7-B0EE-CC81B2D281D9}"/>
    <dgm:cxn modelId="{CE6A5FCB-8137-48E0-AE8B-C827F39EB868}" type="presOf" srcId="{CBBD6F2E-EF87-4972-9C8D-27DB3FD733F0}" destId="{943B6CC9-C07E-48E5-9A33-2C26254DA6F1}" srcOrd="0" destOrd="0" presId="urn:microsoft.com/office/officeart/2005/8/layout/rings+Icon"/>
    <dgm:cxn modelId="{A7EE3668-977C-4FCB-ADB1-8EC74DD6C6A3}" type="presOf" srcId="{8C843F9E-F46F-46D3-BEDE-BA7FCFA690F5}" destId="{8119AB5C-9192-4898-ADB1-A8394336C7FB}" srcOrd="0" destOrd="0" presId="urn:microsoft.com/office/officeart/2005/8/layout/rings+Icon"/>
    <dgm:cxn modelId="{7A63965F-B3BF-464E-B53C-C536F32F1C65}" type="presParOf" srcId="{544827E1-AE15-48A6-BD11-BC177301B0A1}" destId="{CC5EF890-3FDC-47E3-944B-CC804884E3B8}" srcOrd="0" destOrd="0" presId="urn:microsoft.com/office/officeart/2005/8/layout/rings+Icon"/>
    <dgm:cxn modelId="{03B1226C-8A25-4509-B774-A581A64D7125}" type="presParOf" srcId="{544827E1-AE15-48A6-BD11-BC177301B0A1}" destId="{FBEE1CA6-40E3-42E1-8826-9F43BA238087}" srcOrd="1" destOrd="0" presId="urn:microsoft.com/office/officeart/2005/8/layout/rings+Icon"/>
    <dgm:cxn modelId="{1640AB9F-C215-435B-A734-50A76C578BFC}" type="presParOf" srcId="{544827E1-AE15-48A6-BD11-BC177301B0A1}" destId="{943B6CC9-C07E-48E5-9A33-2C26254DA6F1}" srcOrd="2" destOrd="0" presId="urn:microsoft.com/office/officeart/2005/8/layout/rings+Icon"/>
    <dgm:cxn modelId="{0AAC10C3-251A-451C-813E-9EBBB7336074}" type="presParOf" srcId="{544827E1-AE15-48A6-BD11-BC177301B0A1}" destId="{15E519E0-2322-4935-89BF-E38B1D7A4D87}" srcOrd="3" destOrd="0" presId="urn:microsoft.com/office/officeart/2005/8/layout/rings+Icon"/>
    <dgm:cxn modelId="{BFB482FC-7B93-4041-BC83-FF5FF9876122}" type="presParOf" srcId="{544827E1-AE15-48A6-BD11-BC177301B0A1}" destId="{8119AB5C-9192-4898-ADB1-A8394336C7FB}" srcOrd="4" destOrd="0" presId="urn:microsoft.com/office/officeart/2005/8/layout/rings+Icon"/>
    <dgm:cxn modelId="{2718BC06-857B-4991-8BB1-28B16A559C0F}" type="presParOf" srcId="{544827E1-AE15-48A6-BD11-BC177301B0A1}" destId="{40E60E9F-48A8-45D6-8065-34F702A8B8A4}" srcOrd="5"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5967A7F-0741-4E6E-9BD3-2ADDB44E0063}"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17747929-F2C1-443E-8A3B-1598EA376F85}">
      <dgm:prSet phldrT="[Text]" custT="1"/>
      <dgm:spPr>
        <a:solidFill>
          <a:srgbClr val="00B0F0"/>
        </a:solidFill>
        <a:ln>
          <a:noFill/>
        </a:ln>
      </dgm:spPr>
      <dgm:t>
        <a:bodyPr/>
        <a:lstStyle/>
        <a:p>
          <a:endParaRPr lang="en-US" sz="2400" dirty="0"/>
        </a:p>
      </dgm:t>
    </dgm:pt>
    <dgm:pt modelId="{1587F7D2-DA41-4264-8514-F6E399660861}" type="parTrans" cxnId="{A8F845B7-EC3A-49D9-8914-77BE8C4C02A6}">
      <dgm:prSet/>
      <dgm:spPr/>
      <dgm:t>
        <a:bodyPr/>
        <a:lstStyle/>
        <a:p>
          <a:endParaRPr lang="en-US"/>
        </a:p>
      </dgm:t>
    </dgm:pt>
    <dgm:pt modelId="{EF5CDC9D-C977-459F-AC2A-5FF5EDCF1FBA}" type="sibTrans" cxnId="{A8F845B7-EC3A-49D9-8914-77BE8C4C02A6}">
      <dgm:prSet/>
      <dgm:spPr/>
      <dgm:t>
        <a:bodyPr/>
        <a:lstStyle/>
        <a:p>
          <a:endParaRPr lang="en-US"/>
        </a:p>
      </dgm:t>
    </dgm:pt>
    <dgm:pt modelId="{51038952-EE72-4090-8226-356082CC875F}">
      <dgm:prSet phldrT="[Text]" custT="1"/>
      <dgm:spPr>
        <a:solidFill>
          <a:srgbClr val="00B0F0"/>
        </a:solidFill>
      </dgm:spPr>
      <dgm:t>
        <a:bodyPr/>
        <a:lstStyle/>
        <a:p>
          <a:endParaRPr lang="en-US" sz="2400" dirty="0"/>
        </a:p>
      </dgm:t>
    </dgm:pt>
    <dgm:pt modelId="{2BAB32AB-B363-4539-8A16-A5CBB3C51047}" type="sibTrans" cxnId="{C15DC771-E63B-4D74-99EF-07544084C50E}">
      <dgm:prSet/>
      <dgm:spPr/>
      <dgm:t>
        <a:bodyPr/>
        <a:lstStyle/>
        <a:p>
          <a:endParaRPr lang="en-US"/>
        </a:p>
      </dgm:t>
    </dgm:pt>
    <dgm:pt modelId="{D3E60C02-1461-47FE-A0BB-5E903E2B758A}" type="parTrans" cxnId="{C15DC771-E63B-4D74-99EF-07544084C50E}">
      <dgm:prSet/>
      <dgm:spPr/>
      <dgm:t>
        <a:bodyPr/>
        <a:lstStyle/>
        <a:p>
          <a:endParaRPr lang="en-US"/>
        </a:p>
      </dgm:t>
    </dgm:pt>
    <dgm:pt modelId="{BD57E22B-6E5F-4823-BB7D-2B1BDB268393}">
      <dgm:prSet phldrT="[Text]" custT="1"/>
      <dgm:spPr>
        <a:solidFill>
          <a:srgbClr val="00B0F0"/>
        </a:solidFill>
      </dgm:spPr>
      <dgm:t>
        <a:bodyPr/>
        <a:lstStyle/>
        <a:p>
          <a:endParaRPr lang="en-US" sz="2400" dirty="0"/>
        </a:p>
      </dgm:t>
    </dgm:pt>
    <dgm:pt modelId="{95E817A8-34ED-4AF1-9B62-A6E9E2A24F4B}" type="sibTrans" cxnId="{28A12480-B899-4213-B6B6-532C325E9208}">
      <dgm:prSet/>
      <dgm:spPr/>
      <dgm:t>
        <a:bodyPr/>
        <a:lstStyle/>
        <a:p>
          <a:endParaRPr lang="en-US"/>
        </a:p>
      </dgm:t>
    </dgm:pt>
    <dgm:pt modelId="{CD80A1C0-CDA9-4E1E-8670-2F91F22784D2}" type="parTrans" cxnId="{28A12480-B899-4213-B6B6-532C325E9208}">
      <dgm:prSet/>
      <dgm:spPr/>
      <dgm:t>
        <a:bodyPr/>
        <a:lstStyle/>
        <a:p>
          <a:endParaRPr lang="en-US"/>
        </a:p>
      </dgm:t>
    </dgm:pt>
    <dgm:pt modelId="{145F201D-3020-4F2B-944B-0C14E527868A}">
      <dgm:prSet phldrT="[Text]" custT="1"/>
      <dgm:spPr>
        <a:solidFill>
          <a:srgbClr val="00B0F0"/>
        </a:solidFill>
      </dgm:spPr>
      <dgm:t>
        <a:bodyPr/>
        <a:lstStyle/>
        <a:p>
          <a:endParaRPr lang="en-US" sz="2400" dirty="0"/>
        </a:p>
      </dgm:t>
    </dgm:pt>
    <dgm:pt modelId="{15628524-74A8-4D4F-810B-5EAED86729F1}" type="sibTrans" cxnId="{8434C7B4-EB60-4B33-A95A-143FCF08AC57}">
      <dgm:prSet/>
      <dgm:spPr/>
      <dgm:t>
        <a:bodyPr/>
        <a:lstStyle/>
        <a:p>
          <a:endParaRPr lang="en-US"/>
        </a:p>
      </dgm:t>
    </dgm:pt>
    <dgm:pt modelId="{B932A250-7D3C-4AE4-AC39-D229DFF27D2B}" type="parTrans" cxnId="{8434C7B4-EB60-4B33-A95A-143FCF08AC57}">
      <dgm:prSet/>
      <dgm:spPr/>
      <dgm:t>
        <a:bodyPr/>
        <a:lstStyle/>
        <a:p>
          <a:endParaRPr lang="en-US"/>
        </a:p>
      </dgm:t>
    </dgm:pt>
    <dgm:pt modelId="{DC4651F5-37F5-4775-8300-B165C9A63B9B}">
      <dgm:prSet phldrT="[Text]" custT="1"/>
      <dgm:spPr>
        <a:solidFill>
          <a:srgbClr val="00B0F0"/>
        </a:solidFill>
      </dgm:spPr>
      <dgm:t>
        <a:bodyPr/>
        <a:lstStyle/>
        <a:p>
          <a:r>
            <a:rPr lang="en-US" sz="2000" dirty="0" smtClean="0">
              <a:solidFill>
                <a:schemeClr val="accent4"/>
              </a:solidFill>
            </a:rPr>
            <a:t>Systems</a:t>
          </a:r>
        </a:p>
        <a:p>
          <a:r>
            <a:rPr lang="en-US" sz="2000" dirty="0" smtClean="0">
              <a:solidFill>
                <a:schemeClr val="accent4"/>
              </a:solidFill>
            </a:rPr>
            <a:t>Admin</a:t>
          </a:r>
          <a:endParaRPr lang="en-US" sz="2000" dirty="0">
            <a:solidFill>
              <a:schemeClr val="accent4"/>
            </a:solidFill>
          </a:endParaRPr>
        </a:p>
      </dgm:t>
    </dgm:pt>
    <dgm:pt modelId="{8F5F837E-8D2D-4B55-8128-4FA029AC53DF}" type="sibTrans" cxnId="{74F7A1EF-77B3-4FC0-934A-F35C22189569}">
      <dgm:prSet/>
      <dgm:spPr/>
      <dgm:t>
        <a:bodyPr/>
        <a:lstStyle/>
        <a:p>
          <a:endParaRPr lang="en-US"/>
        </a:p>
      </dgm:t>
    </dgm:pt>
    <dgm:pt modelId="{3B05CD67-45FD-42D2-8E3C-8F860F26A536}" type="parTrans" cxnId="{74F7A1EF-77B3-4FC0-934A-F35C22189569}">
      <dgm:prSet/>
      <dgm:spPr/>
      <dgm:t>
        <a:bodyPr/>
        <a:lstStyle/>
        <a:p>
          <a:endParaRPr lang="en-US"/>
        </a:p>
      </dgm:t>
    </dgm:pt>
    <dgm:pt modelId="{98010218-3305-491B-8D14-21F0C4DFD94F}" type="pres">
      <dgm:prSet presAssocID="{55967A7F-0741-4E6E-9BD3-2ADDB44E0063}" presName="Name0" presStyleCnt="0">
        <dgm:presLayoutVars>
          <dgm:chMax val="7"/>
          <dgm:dir/>
          <dgm:animOne val="branch"/>
        </dgm:presLayoutVars>
      </dgm:prSet>
      <dgm:spPr/>
    </dgm:pt>
    <dgm:pt modelId="{8A465BD5-72FE-4132-BF67-2EEC97F7ED98}" type="pres">
      <dgm:prSet presAssocID="{17747929-F2C1-443E-8A3B-1598EA376F85}" presName="parTx1" presStyleLbl="node1" presStyleIdx="0" presStyleCnt="5" custLinFactNeighborX="3690" custLinFactNeighborY="923"/>
      <dgm:spPr/>
      <dgm:t>
        <a:bodyPr/>
        <a:lstStyle/>
        <a:p>
          <a:endParaRPr lang="en-US"/>
        </a:p>
      </dgm:t>
    </dgm:pt>
    <dgm:pt modelId="{9C44C4E0-03D2-4399-94B7-142891F1638E}" type="pres">
      <dgm:prSet presAssocID="{DC4651F5-37F5-4775-8300-B165C9A63B9B}" presName="parTx2" presStyleLbl="node1" presStyleIdx="1" presStyleCnt="5" custLinFactNeighborX="3751" custLinFactNeighborY="923"/>
      <dgm:spPr/>
      <dgm:t>
        <a:bodyPr/>
        <a:lstStyle/>
        <a:p>
          <a:endParaRPr lang="en-US"/>
        </a:p>
      </dgm:t>
    </dgm:pt>
    <dgm:pt modelId="{F20F9E83-DFC9-463E-8729-41714B6E071D}" type="pres">
      <dgm:prSet presAssocID="{145F201D-3020-4F2B-944B-0C14E527868A}" presName="parTx3" presStyleLbl="node1" presStyleIdx="2" presStyleCnt="5" custLinFactNeighborX="3751" custLinFactNeighborY="923"/>
      <dgm:spPr/>
      <dgm:t>
        <a:bodyPr/>
        <a:lstStyle/>
        <a:p>
          <a:endParaRPr lang="en-US"/>
        </a:p>
      </dgm:t>
    </dgm:pt>
    <dgm:pt modelId="{EC81D000-EEAA-451A-B873-F527DCB5E114}" type="pres">
      <dgm:prSet presAssocID="{BD57E22B-6E5F-4823-BB7D-2B1BDB268393}" presName="parTx4" presStyleLbl="node1" presStyleIdx="3" presStyleCnt="5" custLinFactNeighborX="3751" custLinFactNeighborY="923"/>
      <dgm:spPr/>
      <dgm:t>
        <a:bodyPr/>
        <a:lstStyle/>
        <a:p>
          <a:endParaRPr lang="en-US"/>
        </a:p>
      </dgm:t>
    </dgm:pt>
    <dgm:pt modelId="{48050BA8-783B-4B40-80F3-4EC40B318E99}" type="pres">
      <dgm:prSet presAssocID="{51038952-EE72-4090-8226-356082CC875F}" presName="parTx5" presStyleLbl="node1" presStyleIdx="4" presStyleCnt="5"/>
      <dgm:spPr/>
      <dgm:t>
        <a:bodyPr/>
        <a:lstStyle/>
        <a:p>
          <a:endParaRPr lang="en-US"/>
        </a:p>
      </dgm:t>
    </dgm:pt>
  </dgm:ptLst>
  <dgm:cxnLst>
    <dgm:cxn modelId="{59F81857-5340-466F-A8B1-F804691835BA}" type="presOf" srcId="{BD57E22B-6E5F-4823-BB7D-2B1BDB268393}" destId="{EC81D000-EEAA-451A-B873-F527DCB5E114}" srcOrd="0" destOrd="0" presId="urn:microsoft.com/office/officeart/2009/3/layout/SubStepProcess"/>
    <dgm:cxn modelId="{A8F845B7-EC3A-49D9-8914-77BE8C4C02A6}" srcId="{55967A7F-0741-4E6E-9BD3-2ADDB44E0063}" destId="{17747929-F2C1-443E-8A3B-1598EA376F85}" srcOrd="0" destOrd="0" parTransId="{1587F7D2-DA41-4264-8514-F6E399660861}" sibTransId="{EF5CDC9D-C977-459F-AC2A-5FF5EDCF1FBA}"/>
    <dgm:cxn modelId="{766B821C-B80A-4BD8-BB2A-BCCC6649885C}" type="presOf" srcId="{145F201D-3020-4F2B-944B-0C14E527868A}" destId="{F20F9E83-DFC9-463E-8729-41714B6E071D}" srcOrd="0" destOrd="0" presId="urn:microsoft.com/office/officeart/2009/3/layout/SubStepProcess"/>
    <dgm:cxn modelId="{F7A3E984-2060-46CB-AD67-71D0E70A681E}" type="presOf" srcId="{DC4651F5-37F5-4775-8300-B165C9A63B9B}" destId="{9C44C4E0-03D2-4399-94B7-142891F1638E}" srcOrd="0" destOrd="0" presId="urn:microsoft.com/office/officeart/2009/3/layout/SubStepProcess"/>
    <dgm:cxn modelId="{E7CCAF08-9306-446F-9485-8CCFE3F5D22A}" type="presOf" srcId="{17747929-F2C1-443E-8A3B-1598EA376F85}" destId="{8A465BD5-72FE-4132-BF67-2EEC97F7ED98}" srcOrd="0" destOrd="0" presId="urn:microsoft.com/office/officeart/2009/3/layout/SubStepProcess"/>
    <dgm:cxn modelId="{74F7A1EF-77B3-4FC0-934A-F35C22189569}" srcId="{55967A7F-0741-4E6E-9BD3-2ADDB44E0063}" destId="{DC4651F5-37F5-4775-8300-B165C9A63B9B}" srcOrd="1" destOrd="0" parTransId="{3B05CD67-45FD-42D2-8E3C-8F860F26A536}" sibTransId="{8F5F837E-8D2D-4B55-8128-4FA029AC53DF}"/>
    <dgm:cxn modelId="{28A12480-B899-4213-B6B6-532C325E9208}" srcId="{55967A7F-0741-4E6E-9BD3-2ADDB44E0063}" destId="{BD57E22B-6E5F-4823-BB7D-2B1BDB268393}" srcOrd="3" destOrd="0" parTransId="{CD80A1C0-CDA9-4E1E-8670-2F91F22784D2}" sibTransId="{95E817A8-34ED-4AF1-9B62-A6E9E2A24F4B}"/>
    <dgm:cxn modelId="{F7EAEC9B-A6D4-4FE7-A584-9D90A61D1D52}" type="presOf" srcId="{55967A7F-0741-4E6E-9BD3-2ADDB44E0063}" destId="{98010218-3305-491B-8D14-21F0C4DFD94F}" srcOrd="0" destOrd="0" presId="urn:microsoft.com/office/officeart/2009/3/layout/SubStepProcess"/>
    <dgm:cxn modelId="{8434C7B4-EB60-4B33-A95A-143FCF08AC57}" srcId="{55967A7F-0741-4E6E-9BD3-2ADDB44E0063}" destId="{145F201D-3020-4F2B-944B-0C14E527868A}" srcOrd="2" destOrd="0" parTransId="{B932A250-7D3C-4AE4-AC39-D229DFF27D2B}" sibTransId="{15628524-74A8-4D4F-810B-5EAED86729F1}"/>
    <dgm:cxn modelId="{4DFE1E1B-47DB-4ED9-A742-A97825739603}" type="presOf" srcId="{51038952-EE72-4090-8226-356082CC875F}" destId="{48050BA8-783B-4B40-80F3-4EC40B318E99}" srcOrd="0" destOrd="0" presId="urn:microsoft.com/office/officeart/2009/3/layout/SubStepProcess"/>
    <dgm:cxn modelId="{C15DC771-E63B-4D74-99EF-07544084C50E}" srcId="{55967A7F-0741-4E6E-9BD3-2ADDB44E0063}" destId="{51038952-EE72-4090-8226-356082CC875F}" srcOrd="4" destOrd="0" parTransId="{D3E60C02-1461-47FE-A0BB-5E903E2B758A}" sibTransId="{2BAB32AB-B363-4539-8A16-A5CBB3C51047}"/>
    <dgm:cxn modelId="{794E006A-B40B-45EA-952F-7824F499AAD2}" type="presParOf" srcId="{98010218-3305-491B-8D14-21F0C4DFD94F}" destId="{8A465BD5-72FE-4132-BF67-2EEC97F7ED98}" srcOrd="0" destOrd="0" presId="urn:microsoft.com/office/officeart/2009/3/layout/SubStepProcess"/>
    <dgm:cxn modelId="{148478E0-C749-4A2E-B72D-C8FDACAAEA3F}" type="presParOf" srcId="{98010218-3305-491B-8D14-21F0C4DFD94F}" destId="{9C44C4E0-03D2-4399-94B7-142891F1638E}" srcOrd="1" destOrd="0" presId="urn:microsoft.com/office/officeart/2009/3/layout/SubStepProcess"/>
    <dgm:cxn modelId="{5B3E7F96-2F90-4127-93C5-38B55D4AE468}" type="presParOf" srcId="{98010218-3305-491B-8D14-21F0C4DFD94F}" destId="{F20F9E83-DFC9-463E-8729-41714B6E071D}" srcOrd="2" destOrd="0" presId="urn:microsoft.com/office/officeart/2009/3/layout/SubStepProcess"/>
    <dgm:cxn modelId="{31043510-69A9-489D-8B47-C566EF6CE0E9}" type="presParOf" srcId="{98010218-3305-491B-8D14-21F0C4DFD94F}" destId="{EC81D000-EEAA-451A-B873-F527DCB5E114}" srcOrd="3" destOrd="0" presId="urn:microsoft.com/office/officeart/2009/3/layout/SubStepProcess"/>
    <dgm:cxn modelId="{30B1DC50-823E-4863-8F78-0446086331B5}" type="presParOf" srcId="{98010218-3305-491B-8D14-21F0C4DFD94F}" destId="{48050BA8-783B-4B40-80F3-4EC40B318E99}" srcOrd="4"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FBA8335-AAB4-4451-8E9D-561C0BB31CFB}" type="doc">
      <dgm:prSet loTypeId="urn:microsoft.com/office/officeart/2005/8/layout/rings+Icon" loCatId="relationship" qsTypeId="urn:microsoft.com/office/officeart/2005/8/quickstyle/simple4" qsCatId="simple" csTypeId="urn:microsoft.com/office/officeart/2005/8/colors/colorful3" csCatId="colorful" phldr="1"/>
      <dgm:spPr/>
      <dgm:t>
        <a:bodyPr/>
        <a:lstStyle/>
        <a:p>
          <a:endParaRPr lang="en-US"/>
        </a:p>
      </dgm:t>
    </dgm:pt>
    <dgm:pt modelId="{A8D0C748-46A9-4F39-BBA6-50D7442A9273}">
      <dgm:prSet phldrT="[Text]"/>
      <dgm:spPr>
        <a:solidFill>
          <a:srgbClr val="E88780">
            <a:alpha val="62000"/>
          </a:srgbClr>
        </a:solidFill>
      </dgm:spPr>
      <dgm:t>
        <a:bodyPr/>
        <a:lstStyle/>
        <a:p>
          <a:r>
            <a:rPr lang="en-US" dirty="0" smtClean="0"/>
            <a:t>Hardware</a:t>
          </a:r>
          <a:endParaRPr lang="en-US" dirty="0"/>
        </a:p>
      </dgm:t>
    </dgm:pt>
    <dgm:pt modelId="{A1381192-58D3-4FC4-9E60-570C773E70CC}" type="parTrans" cxnId="{27DCE661-D20A-4380-BB9A-2F41626EFF3C}">
      <dgm:prSet/>
      <dgm:spPr/>
      <dgm:t>
        <a:bodyPr/>
        <a:lstStyle/>
        <a:p>
          <a:endParaRPr lang="en-US"/>
        </a:p>
      </dgm:t>
    </dgm:pt>
    <dgm:pt modelId="{D9E8E337-612E-4FA7-B0EE-CC81B2D281D9}" type="sibTrans" cxnId="{27DCE661-D20A-4380-BB9A-2F41626EFF3C}">
      <dgm:prSet/>
      <dgm:spPr/>
      <dgm:t>
        <a:bodyPr/>
        <a:lstStyle/>
        <a:p>
          <a:endParaRPr lang="en-US"/>
        </a:p>
      </dgm:t>
    </dgm:pt>
    <dgm:pt modelId="{09995905-7628-46FB-A34B-5D65EBCE6F77}">
      <dgm:prSet/>
      <dgm:spPr>
        <a:solidFill>
          <a:srgbClr val="FF81DE">
            <a:alpha val="64000"/>
          </a:srgbClr>
        </a:solidFill>
      </dgm:spPr>
      <dgm:t>
        <a:bodyPr/>
        <a:lstStyle/>
        <a:p>
          <a:r>
            <a:rPr lang="en-US" dirty="0" smtClean="0"/>
            <a:t>Software</a:t>
          </a:r>
          <a:endParaRPr lang="en-US" dirty="0"/>
        </a:p>
      </dgm:t>
    </dgm:pt>
    <dgm:pt modelId="{BEBF9D53-FD41-4DC2-B4C5-9698DC8D010F}" type="parTrans" cxnId="{9F8C1684-6B55-4F09-8ADF-2F404C826DD2}">
      <dgm:prSet/>
      <dgm:spPr/>
      <dgm:t>
        <a:bodyPr/>
        <a:lstStyle/>
        <a:p>
          <a:endParaRPr lang="en-US"/>
        </a:p>
      </dgm:t>
    </dgm:pt>
    <dgm:pt modelId="{A04F40C7-8085-4BFA-BE8B-9EBE83D3C6AD}" type="sibTrans" cxnId="{9F8C1684-6B55-4F09-8ADF-2F404C826DD2}">
      <dgm:prSet/>
      <dgm:spPr/>
      <dgm:t>
        <a:bodyPr/>
        <a:lstStyle/>
        <a:p>
          <a:endParaRPr lang="en-US"/>
        </a:p>
      </dgm:t>
    </dgm:pt>
    <dgm:pt modelId="{CBBD6F2E-EF87-4972-9C8D-27DB3FD733F0}">
      <dgm:prSet/>
      <dgm:spPr>
        <a:solidFill>
          <a:srgbClr val="AE78D6"/>
        </a:solidFill>
      </dgm:spPr>
      <dgm:t>
        <a:bodyPr/>
        <a:lstStyle/>
        <a:p>
          <a:r>
            <a:rPr lang="en-US" dirty="0" smtClean="0"/>
            <a:t>Content</a:t>
          </a:r>
          <a:endParaRPr lang="en-US" dirty="0"/>
        </a:p>
      </dgm:t>
    </dgm:pt>
    <dgm:pt modelId="{7DAA08B6-E923-46E1-A6B8-C68411274BB2}" type="parTrans" cxnId="{04B4D215-9BCE-4E22-A1C6-53A4D970A885}">
      <dgm:prSet/>
      <dgm:spPr/>
      <dgm:t>
        <a:bodyPr/>
        <a:lstStyle/>
        <a:p>
          <a:endParaRPr lang="en-US"/>
        </a:p>
      </dgm:t>
    </dgm:pt>
    <dgm:pt modelId="{EAC384D2-BA78-42C3-A380-A44D67384DDC}" type="sibTrans" cxnId="{04B4D215-9BCE-4E22-A1C6-53A4D970A885}">
      <dgm:prSet/>
      <dgm:spPr/>
      <dgm:t>
        <a:bodyPr/>
        <a:lstStyle/>
        <a:p>
          <a:endParaRPr lang="en-US"/>
        </a:p>
      </dgm:t>
    </dgm:pt>
    <dgm:pt modelId="{2A21FA9B-9EA0-4691-B40E-AB4E0856766D}">
      <dgm:prSet/>
      <dgm:spPr>
        <a:solidFill>
          <a:schemeClr val="bg2">
            <a:lumMod val="40000"/>
            <a:lumOff val="60000"/>
            <a:alpha val="71000"/>
          </a:schemeClr>
        </a:solidFill>
      </dgm:spPr>
      <dgm:t>
        <a:bodyPr/>
        <a:lstStyle/>
        <a:p>
          <a:r>
            <a:rPr lang="en-US" dirty="0" smtClean="0"/>
            <a:t>Controls	</a:t>
          </a:r>
          <a:endParaRPr lang="en-US" dirty="0"/>
        </a:p>
      </dgm:t>
    </dgm:pt>
    <dgm:pt modelId="{2B35903E-8D9A-4B67-B3FC-F452866EC8D9}" type="parTrans" cxnId="{2EF51C20-382F-416D-AC9F-E747D83F3453}">
      <dgm:prSet/>
      <dgm:spPr/>
      <dgm:t>
        <a:bodyPr/>
        <a:lstStyle/>
        <a:p>
          <a:endParaRPr lang="en-US"/>
        </a:p>
      </dgm:t>
    </dgm:pt>
    <dgm:pt modelId="{4297578C-61A3-4AED-9572-008A88CBB891}" type="sibTrans" cxnId="{2EF51C20-382F-416D-AC9F-E747D83F3453}">
      <dgm:prSet/>
      <dgm:spPr/>
      <dgm:t>
        <a:bodyPr/>
        <a:lstStyle/>
        <a:p>
          <a:endParaRPr lang="en-US"/>
        </a:p>
      </dgm:t>
    </dgm:pt>
    <dgm:pt modelId="{8C843F9E-F46F-46D3-BEDE-BA7FCFA690F5}">
      <dgm:prSet/>
      <dgm:spPr>
        <a:solidFill>
          <a:srgbClr val="92D050">
            <a:alpha val="66000"/>
          </a:srgbClr>
        </a:solidFill>
      </dgm:spPr>
      <dgm:t>
        <a:bodyPr/>
        <a:lstStyle/>
        <a:p>
          <a:r>
            <a:rPr lang="en-US" dirty="0" smtClean="0"/>
            <a:t>Trust</a:t>
          </a:r>
          <a:endParaRPr lang="en-US" dirty="0"/>
        </a:p>
      </dgm:t>
    </dgm:pt>
    <dgm:pt modelId="{802CBF52-4818-42E3-88A2-95BD4475E13E}" type="parTrans" cxnId="{CC009A95-FFC4-42E5-AC0A-3C7DCAB1852D}">
      <dgm:prSet/>
      <dgm:spPr/>
      <dgm:t>
        <a:bodyPr/>
        <a:lstStyle/>
        <a:p>
          <a:endParaRPr lang="en-US"/>
        </a:p>
      </dgm:t>
    </dgm:pt>
    <dgm:pt modelId="{90024BEE-7B5B-4FD3-80AB-63464FE34773}" type="sibTrans" cxnId="{CC009A95-FFC4-42E5-AC0A-3C7DCAB1852D}">
      <dgm:prSet/>
      <dgm:spPr/>
      <dgm:t>
        <a:bodyPr/>
        <a:lstStyle/>
        <a:p>
          <a:endParaRPr lang="en-US"/>
        </a:p>
      </dgm:t>
    </dgm:pt>
    <dgm:pt modelId="{C3D725E2-66A9-42AF-9443-72ACE11A325D}">
      <dgm:prSet/>
      <dgm:spPr>
        <a:solidFill>
          <a:srgbClr val="CCFF66"/>
        </a:solidFill>
      </dgm:spPr>
      <dgm:t>
        <a:bodyPr/>
        <a:lstStyle/>
        <a:p>
          <a:r>
            <a:rPr lang="en-US" dirty="0" smtClean="0"/>
            <a:t>Community</a:t>
          </a:r>
          <a:endParaRPr lang="en-US" dirty="0"/>
        </a:p>
      </dgm:t>
    </dgm:pt>
    <dgm:pt modelId="{5570F71D-1E4B-4439-ACC6-1E90D16CD3C5}" type="parTrans" cxnId="{7BA414D8-C3E2-4618-9AD6-8B02A413B6E1}">
      <dgm:prSet/>
      <dgm:spPr/>
      <dgm:t>
        <a:bodyPr/>
        <a:lstStyle/>
        <a:p>
          <a:endParaRPr lang="en-US"/>
        </a:p>
      </dgm:t>
    </dgm:pt>
    <dgm:pt modelId="{F4B953C3-7378-4B49-8789-57B31A279610}" type="sibTrans" cxnId="{7BA414D8-C3E2-4618-9AD6-8B02A413B6E1}">
      <dgm:prSet/>
      <dgm:spPr/>
      <dgm:t>
        <a:bodyPr/>
        <a:lstStyle/>
        <a:p>
          <a:endParaRPr lang="en-US"/>
        </a:p>
      </dgm:t>
    </dgm:pt>
    <dgm:pt modelId="{544827E1-AE15-48A6-BD11-BC177301B0A1}" type="pres">
      <dgm:prSet presAssocID="{FFBA8335-AAB4-4451-8E9D-561C0BB31CFB}" presName="Name0" presStyleCnt="0">
        <dgm:presLayoutVars>
          <dgm:chMax val="7"/>
          <dgm:dir/>
          <dgm:resizeHandles val="exact"/>
        </dgm:presLayoutVars>
      </dgm:prSet>
      <dgm:spPr/>
      <dgm:t>
        <a:bodyPr/>
        <a:lstStyle/>
        <a:p>
          <a:endParaRPr lang="en-US"/>
        </a:p>
      </dgm:t>
    </dgm:pt>
    <dgm:pt modelId="{CC5EF890-3FDC-47E3-944B-CC804884E3B8}" type="pres">
      <dgm:prSet presAssocID="{FFBA8335-AAB4-4451-8E9D-561C0BB31CFB}" presName="ellipse1" presStyleLbl="vennNode1" presStyleIdx="0" presStyleCnt="6">
        <dgm:presLayoutVars>
          <dgm:bulletEnabled val="1"/>
        </dgm:presLayoutVars>
      </dgm:prSet>
      <dgm:spPr/>
      <dgm:t>
        <a:bodyPr/>
        <a:lstStyle/>
        <a:p>
          <a:endParaRPr lang="en-US"/>
        </a:p>
      </dgm:t>
    </dgm:pt>
    <dgm:pt modelId="{FBEE1CA6-40E3-42E1-8826-9F43BA238087}" type="pres">
      <dgm:prSet presAssocID="{FFBA8335-AAB4-4451-8E9D-561C0BB31CFB}" presName="ellipse2" presStyleLbl="vennNode1" presStyleIdx="1" presStyleCnt="6">
        <dgm:presLayoutVars>
          <dgm:bulletEnabled val="1"/>
        </dgm:presLayoutVars>
      </dgm:prSet>
      <dgm:spPr/>
      <dgm:t>
        <a:bodyPr/>
        <a:lstStyle/>
        <a:p>
          <a:endParaRPr lang="en-US"/>
        </a:p>
      </dgm:t>
    </dgm:pt>
    <dgm:pt modelId="{943B6CC9-C07E-48E5-9A33-2C26254DA6F1}" type="pres">
      <dgm:prSet presAssocID="{FFBA8335-AAB4-4451-8E9D-561C0BB31CFB}" presName="ellipse3" presStyleLbl="vennNode1" presStyleIdx="2" presStyleCnt="6" custScaleX="65265" custScaleY="60100">
        <dgm:presLayoutVars>
          <dgm:bulletEnabled val="1"/>
        </dgm:presLayoutVars>
      </dgm:prSet>
      <dgm:spPr/>
      <dgm:t>
        <a:bodyPr/>
        <a:lstStyle/>
        <a:p>
          <a:endParaRPr lang="en-US"/>
        </a:p>
      </dgm:t>
    </dgm:pt>
    <dgm:pt modelId="{15E519E0-2322-4935-89BF-E38B1D7A4D87}" type="pres">
      <dgm:prSet presAssocID="{FFBA8335-AAB4-4451-8E9D-561C0BB31CFB}" presName="ellipse4" presStyleLbl="vennNode1" presStyleIdx="3" presStyleCnt="6">
        <dgm:presLayoutVars>
          <dgm:bulletEnabled val="1"/>
        </dgm:presLayoutVars>
      </dgm:prSet>
      <dgm:spPr/>
      <dgm:t>
        <a:bodyPr/>
        <a:lstStyle/>
        <a:p>
          <a:endParaRPr lang="en-US"/>
        </a:p>
      </dgm:t>
    </dgm:pt>
    <dgm:pt modelId="{8119AB5C-9192-4898-ADB1-A8394336C7FB}" type="pres">
      <dgm:prSet presAssocID="{FFBA8335-AAB4-4451-8E9D-561C0BB31CFB}" presName="ellipse5" presStyleLbl="vennNode1" presStyleIdx="4" presStyleCnt="6">
        <dgm:presLayoutVars>
          <dgm:bulletEnabled val="1"/>
        </dgm:presLayoutVars>
      </dgm:prSet>
      <dgm:spPr/>
      <dgm:t>
        <a:bodyPr/>
        <a:lstStyle/>
        <a:p>
          <a:endParaRPr lang="en-US"/>
        </a:p>
      </dgm:t>
    </dgm:pt>
    <dgm:pt modelId="{40E60E9F-48A8-45D6-8065-34F702A8B8A4}" type="pres">
      <dgm:prSet presAssocID="{FFBA8335-AAB4-4451-8E9D-561C0BB31CFB}" presName="ellipse6" presStyleLbl="vennNode1" presStyleIdx="5" presStyleCnt="6" custScaleX="80016" custScaleY="55773">
        <dgm:presLayoutVars>
          <dgm:bulletEnabled val="1"/>
        </dgm:presLayoutVars>
      </dgm:prSet>
      <dgm:spPr/>
      <dgm:t>
        <a:bodyPr/>
        <a:lstStyle/>
        <a:p>
          <a:endParaRPr lang="en-US"/>
        </a:p>
      </dgm:t>
    </dgm:pt>
  </dgm:ptLst>
  <dgm:cxnLst>
    <dgm:cxn modelId="{16B1C67F-1268-400F-97BA-6E4DF5D97D7D}" type="presOf" srcId="{2A21FA9B-9EA0-4691-B40E-AB4E0856766D}" destId="{15E519E0-2322-4935-89BF-E38B1D7A4D87}" srcOrd="0" destOrd="0" presId="urn:microsoft.com/office/officeart/2005/8/layout/rings+Icon"/>
    <dgm:cxn modelId="{46BBB27D-358C-4152-89B7-4185CEF93B10}" type="presOf" srcId="{FFBA8335-AAB4-4451-8E9D-561C0BB31CFB}" destId="{544827E1-AE15-48A6-BD11-BC177301B0A1}" srcOrd="0" destOrd="0" presId="urn:microsoft.com/office/officeart/2005/8/layout/rings+Icon"/>
    <dgm:cxn modelId="{9F8C1684-6B55-4F09-8ADF-2F404C826DD2}" srcId="{FFBA8335-AAB4-4451-8E9D-561C0BB31CFB}" destId="{09995905-7628-46FB-A34B-5D65EBCE6F77}" srcOrd="1" destOrd="0" parTransId="{BEBF9D53-FD41-4DC2-B4C5-9698DC8D010F}" sibTransId="{A04F40C7-8085-4BFA-BE8B-9EBE83D3C6AD}"/>
    <dgm:cxn modelId="{2EF51C20-382F-416D-AC9F-E747D83F3453}" srcId="{FFBA8335-AAB4-4451-8E9D-561C0BB31CFB}" destId="{2A21FA9B-9EA0-4691-B40E-AB4E0856766D}" srcOrd="3" destOrd="0" parTransId="{2B35903E-8D9A-4B67-B3FC-F452866EC8D9}" sibTransId="{4297578C-61A3-4AED-9572-008A88CBB891}"/>
    <dgm:cxn modelId="{7BA414D8-C3E2-4618-9AD6-8B02A413B6E1}" srcId="{FFBA8335-AAB4-4451-8E9D-561C0BB31CFB}" destId="{C3D725E2-66A9-42AF-9443-72ACE11A325D}" srcOrd="5" destOrd="0" parTransId="{5570F71D-1E4B-4439-ACC6-1E90D16CD3C5}" sibTransId="{F4B953C3-7378-4B49-8789-57B31A279610}"/>
    <dgm:cxn modelId="{27DCE661-D20A-4380-BB9A-2F41626EFF3C}" srcId="{FFBA8335-AAB4-4451-8E9D-561C0BB31CFB}" destId="{A8D0C748-46A9-4F39-BBA6-50D7442A9273}" srcOrd="0" destOrd="0" parTransId="{A1381192-58D3-4FC4-9E60-570C773E70CC}" sibTransId="{D9E8E337-612E-4FA7-B0EE-CC81B2D281D9}"/>
    <dgm:cxn modelId="{2EC0AF97-84BE-4DEC-AAAB-631CF85769A6}" type="presOf" srcId="{8C843F9E-F46F-46D3-BEDE-BA7FCFA690F5}" destId="{8119AB5C-9192-4898-ADB1-A8394336C7FB}" srcOrd="0" destOrd="0" presId="urn:microsoft.com/office/officeart/2005/8/layout/rings+Icon"/>
    <dgm:cxn modelId="{CC009A95-FFC4-42E5-AC0A-3C7DCAB1852D}" srcId="{FFBA8335-AAB4-4451-8E9D-561C0BB31CFB}" destId="{8C843F9E-F46F-46D3-BEDE-BA7FCFA690F5}" srcOrd="4" destOrd="0" parTransId="{802CBF52-4818-42E3-88A2-95BD4475E13E}" sibTransId="{90024BEE-7B5B-4FD3-80AB-63464FE34773}"/>
    <dgm:cxn modelId="{04B4D215-9BCE-4E22-A1C6-53A4D970A885}" srcId="{FFBA8335-AAB4-4451-8E9D-561C0BB31CFB}" destId="{CBBD6F2E-EF87-4972-9C8D-27DB3FD733F0}" srcOrd="2" destOrd="0" parTransId="{7DAA08B6-E923-46E1-A6B8-C68411274BB2}" sibTransId="{EAC384D2-BA78-42C3-A380-A44D67384DDC}"/>
    <dgm:cxn modelId="{9E04DE86-419A-40B4-9726-A43FD2A30E09}" type="presOf" srcId="{09995905-7628-46FB-A34B-5D65EBCE6F77}" destId="{FBEE1CA6-40E3-42E1-8826-9F43BA238087}" srcOrd="0" destOrd="0" presId="urn:microsoft.com/office/officeart/2005/8/layout/rings+Icon"/>
    <dgm:cxn modelId="{EAB86214-09EA-4B55-A0E1-E0027F0962A9}" type="presOf" srcId="{A8D0C748-46A9-4F39-BBA6-50D7442A9273}" destId="{CC5EF890-3FDC-47E3-944B-CC804884E3B8}" srcOrd="0" destOrd="0" presId="urn:microsoft.com/office/officeart/2005/8/layout/rings+Icon"/>
    <dgm:cxn modelId="{69A9A3E2-420F-4223-9E4F-E2B01BE96AA4}" type="presOf" srcId="{C3D725E2-66A9-42AF-9443-72ACE11A325D}" destId="{40E60E9F-48A8-45D6-8065-34F702A8B8A4}" srcOrd="0" destOrd="0" presId="urn:microsoft.com/office/officeart/2005/8/layout/rings+Icon"/>
    <dgm:cxn modelId="{FC2A2B9C-DF80-44CE-B127-53D638C7DCC9}" type="presOf" srcId="{CBBD6F2E-EF87-4972-9C8D-27DB3FD733F0}" destId="{943B6CC9-C07E-48E5-9A33-2C26254DA6F1}" srcOrd="0" destOrd="0" presId="urn:microsoft.com/office/officeart/2005/8/layout/rings+Icon"/>
    <dgm:cxn modelId="{393BDCFB-3FE2-4C43-8D19-3E0B2A79B5A8}" type="presParOf" srcId="{544827E1-AE15-48A6-BD11-BC177301B0A1}" destId="{CC5EF890-3FDC-47E3-944B-CC804884E3B8}" srcOrd="0" destOrd="0" presId="urn:microsoft.com/office/officeart/2005/8/layout/rings+Icon"/>
    <dgm:cxn modelId="{80D51132-0ACB-487F-B4D9-C3685184BA85}" type="presParOf" srcId="{544827E1-AE15-48A6-BD11-BC177301B0A1}" destId="{FBEE1CA6-40E3-42E1-8826-9F43BA238087}" srcOrd="1" destOrd="0" presId="urn:microsoft.com/office/officeart/2005/8/layout/rings+Icon"/>
    <dgm:cxn modelId="{3010B669-28C3-4A1C-A665-5B170685ABCA}" type="presParOf" srcId="{544827E1-AE15-48A6-BD11-BC177301B0A1}" destId="{943B6CC9-C07E-48E5-9A33-2C26254DA6F1}" srcOrd="2" destOrd="0" presId="urn:microsoft.com/office/officeart/2005/8/layout/rings+Icon"/>
    <dgm:cxn modelId="{DEC4695A-CF30-44ED-BCC7-1F2B575DFA45}" type="presParOf" srcId="{544827E1-AE15-48A6-BD11-BC177301B0A1}" destId="{15E519E0-2322-4935-89BF-E38B1D7A4D87}" srcOrd="3" destOrd="0" presId="urn:microsoft.com/office/officeart/2005/8/layout/rings+Icon"/>
    <dgm:cxn modelId="{60EB87E4-4F01-4F21-B47B-DF1C209F5F7E}" type="presParOf" srcId="{544827E1-AE15-48A6-BD11-BC177301B0A1}" destId="{8119AB5C-9192-4898-ADB1-A8394336C7FB}" srcOrd="4" destOrd="0" presId="urn:microsoft.com/office/officeart/2005/8/layout/rings+Icon"/>
    <dgm:cxn modelId="{B735C6AA-E875-434F-8274-4E3E06FE7AD2}" type="presParOf" srcId="{544827E1-AE15-48A6-BD11-BC177301B0A1}" destId="{40E60E9F-48A8-45D6-8065-34F702A8B8A4}" srcOrd="5" destOrd="0" presId="urn:microsoft.com/office/officeart/2005/8/layout/rings+Icon"/>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55967A7F-0741-4E6E-9BD3-2ADDB44E0063}"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17747929-F2C1-443E-8A3B-1598EA376F85}">
      <dgm:prSet phldrT="[Text]" custT="1"/>
      <dgm:spPr>
        <a:solidFill>
          <a:srgbClr val="00B0F0">
            <a:alpha val="60000"/>
          </a:srgbClr>
        </a:solidFill>
      </dgm:spPr>
      <dgm:t>
        <a:bodyPr/>
        <a:lstStyle/>
        <a:p>
          <a:r>
            <a:rPr lang="en-US" sz="2000" dirty="0" smtClean="0"/>
            <a:t>Manager</a:t>
          </a:r>
          <a:endParaRPr lang="en-US" sz="2000" dirty="0"/>
        </a:p>
      </dgm:t>
    </dgm:pt>
    <dgm:pt modelId="{1587F7D2-DA41-4264-8514-F6E399660861}" type="parTrans" cxnId="{A8F845B7-EC3A-49D9-8914-77BE8C4C02A6}">
      <dgm:prSet/>
      <dgm:spPr/>
      <dgm:t>
        <a:bodyPr/>
        <a:lstStyle/>
        <a:p>
          <a:endParaRPr lang="en-US"/>
        </a:p>
      </dgm:t>
    </dgm:pt>
    <dgm:pt modelId="{EF5CDC9D-C977-459F-AC2A-5FF5EDCF1FBA}" type="sibTrans" cxnId="{A8F845B7-EC3A-49D9-8914-77BE8C4C02A6}">
      <dgm:prSet/>
      <dgm:spPr/>
      <dgm:t>
        <a:bodyPr/>
        <a:lstStyle/>
        <a:p>
          <a:endParaRPr lang="en-US"/>
        </a:p>
      </dgm:t>
    </dgm:pt>
    <dgm:pt modelId="{51038952-EE72-4090-8226-356082CC875F}">
      <dgm:prSet phldrT="[Text]" custT="1"/>
      <dgm:spPr>
        <a:solidFill>
          <a:srgbClr val="00B0F0">
            <a:alpha val="60000"/>
          </a:srgbClr>
        </a:solidFill>
      </dgm:spPr>
      <dgm:t>
        <a:bodyPr/>
        <a:lstStyle/>
        <a:p>
          <a:endParaRPr lang="en-US" sz="2400" dirty="0"/>
        </a:p>
      </dgm:t>
    </dgm:pt>
    <dgm:pt modelId="{2BAB32AB-B363-4539-8A16-A5CBB3C51047}" type="sibTrans" cxnId="{C15DC771-E63B-4D74-99EF-07544084C50E}">
      <dgm:prSet/>
      <dgm:spPr/>
      <dgm:t>
        <a:bodyPr/>
        <a:lstStyle/>
        <a:p>
          <a:endParaRPr lang="en-US"/>
        </a:p>
      </dgm:t>
    </dgm:pt>
    <dgm:pt modelId="{D3E60C02-1461-47FE-A0BB-5E903E2B758A}" type="parTrans" cxnId="{C15DC771-E63B-4D74-99EF-07544084C50E}">
      <dgm:prSet/>
      <dgm:spPr/>
      <dgm:t>
        <a:bodyPr/>
        <a:lstStyle/>
        <a:p>
          <a:endParaRPr lang="en-US"/>
        </a:p>
      </dgm:t>
    </dgm:pt>
    <dgm:pt modelId="{BD57E22B-6E5F-4823-BB7D-2B1BDB268393}">
      <dgm:prSet phldrT="[Text]" custT="1"/>
      <dgm:spPr>
        <a:solidFill>
          <a:srgbClr val="00B0F0">
            <a:alpha val="60000"/>
          </a:srgbClr>
        </a:solidFill>
      </dgm:spPr>
      <dgm:t>
        <a:bodyPr/>
        <a:lstStyle/>
        <a:p>
          <a:endParaRPr lang="en-US" sz="2400" dirty="0"/>
        </a:p>
      </dgm:t>
    </dgm:pt>
    <dgm:pt modelId="{95E817A8-34ED-4AF1-9B62-A6E9E2A24F4B}" type="sibTrans" cxnId="{28A12480-B899-4213-B6B6-532C325E9208}">
      <dgm:prSet/>
      <dgm:spPr/>
      <dgm:t>
        <a:bodyPr/>
        <a:lstStyle/>
        <a:p>
          <a:endParaRPr lang="en-US"/>
        </a:p>
      </dgm:t>
    </dgm:pt>
    <dgm:pt modelId="{CD80A1C0-CDA9-4E1E-8670-2F91F22784D2}" type="parTrans" cxnId="{28A12480-B899-4213-B6B6-532C325E9208}">
      <dgm:prSet/>
      <dgm:spPr/>
      <dgm:t>
        <a:bodyPr/>
        <a:lstStyle/>
        <a:p>
          <a:endParaRPr lang="en-US"/>
        </a:p>
      </dgm:t>
    </dgm:pt>
    <dgm:pt modelId="{145F201D-3020-4F2B-944B-0C14E527868A}">
      <dgm:prSet phldrT="[Text]" custT="1"/>
      <dgm:spPr>
        <a:solidFill>
          <a:srgbClr val="00B0F0">
            <a:alpha val="60000"/>
          </a:srgbClr>
        </a:solidFill>
      </dgm:spPr>
      <dgm:t>
        <a:bodyPr/>
        <a:lstStyle/>
        <a:p>
          <a:endParaRPr lang="en-US" sz="2400" dirty="0"/>
        </a:p>
      </dgm:t>
    </dgm:pt>
    <dgm:pt modelId="{15628524-74A8-4D4F-810B-5EAED86729F1}" type="sibTrans" cxnId="{8434C7B4-EB60-4B33-A95A-143FCF08AC57}">
      <dgm:prSet/>
      <dgm:spPr/>
      <dgm:t>
        <a:bodyPr/>
        <a:lstStyle/>
        <a:p>
          <a:endParaRPr lang="en-US"/>
        </a:p>
      </dgm:t>
    </dgm:pt>
    <dgm:pt modelId="{B932A250-7D3C-4AE4-AC39-D229DFF27D2B}" type="parTrans" cxnId="{8434C7B4-EB60-4B33-A95A-143FCF08AC57}">
      <dgm:prSet/>
      <dgm:spPr/>
      <dgm:t>
        <a:bodyPr/>
        <a:lstStyle/>
        <a:p>
          <a:endParaRPr lang="en-US"/>
        </a:p>
      </dgm:t>
    </dgm:pt>
    <dgm:pt modelId="{DC4651F5-37F5-4775-8300-B165C9A63B9B}">
      <dgm:prSet phldrT="[Text]" custT="1"/>
      <dgm:spPr>
        <a:solidFill>
          <a:srgbClr val="00B0F0">
            <a:alpha val="60000"/>
          </a:srgbClr>
        </a:solidFill>
      </dgm:spPr>
      <dgm:t>
        <a:bodyPr/>
        <a:lstStyle/>
        <a:p>
          <a:endParaRPr lang="en-US" sz="2400" dirty="0"/>
        </a:p>
      </dgm:t>
    </dgm:pt>
    <dgm:pt modelId="{8F5F837E-8D2D-4B55-8128-4FA029AC53DF}" type="sibTrans" cxnId="{74F7A1EF-77B3-4FC0-934A-F35C22189569}">
      <dgm:prSet/>
      <dgm:spPr/>
      <dgm:t>
        <a:bodyPr/>
        <a:lstStyle/>
        <a:p>
          <a:endParaRPr lang="en-US"/>
        </a:p>
      </dgm:t>
    </dgm:pt>
    <dgm:pt modelId="{3B05CD67-45FD-42D2-8E3C-8F860F26A536}" type="parTrans" cxnId="{74F7A1EF-77B3-4FC0-934A-F35C22189569}">
      <dgm:prSet/>
      <dgm:spPr/>
      <dgm:t>
        <a:bodyPr/>
        <a:lstStyle/>
        <a:p>
          <a:endParaRPr lang="en-US"/>
        </a:p>
      </dgm:t>
    </dgm:pt>
    <dgm:pt modelId="{98010218-3305-491B-8D14-21F0C4DFD94F}" type="pres">
      <dgm:prSet presAssocID="{55967A7F-0741-4E6E-9BD3-2ADDB44E0063}" presName="Name0" presStyleCnt="0">
        <dgm:presLayoutVars>
          <dgm:chMax val="7"/>
          <dgm:dir/>
          <dgm:animOne val="branch"/>
        </dgm:presLayoutVars>
      </dgm:prSet>
      <dgm:spPr/>
    </dgm:pt>
    <dgm:pt modelId="{8A465BD5-72FE-4132-BF67-2EEC97F7ED98}" type="pres">
      <dgm:prSet presAssocID="{17747929-F2C1-443E-8A3B-1598EA376F85}" presName="parTx1" presStyleLbl="node1" presStyleIdx="0" presStyleCnt="5" custScaleX="109384" custScaleY="106507" custLinFactNeighborX="2815" custLinFactNeighborY="1506"/>
      <dgm:spPr/>
      <dgm:t>
        <a:bodyPr/>
        <a:lstStyle/>
        <a:p>
          <a:endParaRPr lang="en-US"/>
        </a:p>
      </dgm:t>
    </dgm:pt>
    <dgm:pt modelId="{9C44C4E0-03D2-4399-94B7-142891F1638E}" type="pres">
      <dgm:prSet presAssocID="{DC4651F5-37F5-4775-8300-B165C9A63B9B}" presName="parTx2" presStyleLbl="node1" presStyleIdx="1" presStyleCnt="5" custLinFactNeighborX="2815" custLinFactNeighborY="1377"/>
      <dgm:spPr/>
      <dgm:t>
        <a:bodyPr/>
        <a:lstStyle/>
        <a:p>
          <a:endParaRPr lang="en-US"/>
        </a:p>
      </dgm:t>
    </dgm:pt>
    <dgm:pt modelId="{F20F9E83-DFC9-463E-8729-41714B6E071D}" type="pres">
      <dgm:prSet presAssocID="{145F201D-3020-4F2B-944B-0C14E527868A}" presName="parTx3" presStyleLbl="node1" presStyleIdx="2" presStyleCnt="5" custLinFactNeighborX="2815" custLinFactNeighborY="1377"/>
      <dgm:spPr/>
      <dgm:t>
        <a:bodyPr/>
        <a:lstStyle/>
        <a:p>
          <a:endParaRPr lang="en-US"/>
        </a:p>
      </dgm:t>
    </dgm:pt>
    <dgm:pt modelId="{EC81D000-EEAA-451A-B873-F527DCB5E114}" type="pres">
      <dgm:prSet presAssocID="{BD57E22B-6E5F-4823-BB7D-2B1BDB268393}" presName="parTx4" presStyleLbl="node1" presStyleIdx="3" presStyleCnt="5" custLinFactNeighborX="2815" custLinFactNeighborY="1377"/>
      <dgm:spPr/>
      <dgm:t>
        <a:bodyPr/>
        <a:lstStyle/>
        <a:p>
          <a:endParaRPr lang="en-US"/>
        </a:p>
      </dgm:t>
    </dgm:pt>
    <dgm:pt modelId="{48050BA8-783B-4B40-80F3-4EC40B318E99}" type="pres">
      <dgm:prSet presAssocID="{51038952-EE72-4090-8226-356082CC875F}" presName="parTx5" presStyleLbl="node1" presStyleIdx="4" presStyleCnt="5" custLinFactNeighborX="2815" custLinFactNeighborY="1377"/>
      <dgm:spPr/>
      <dgm:t>
        <a:bodyPr/>
        <a:lstStyle/>
        <a:p>
          <a:endParaRPr lang="en-US"/>
        </a:p>
      </dgm:t>
    </dgm:pt>
  </dgm:ptLst>
  <dgm:cxnLst>
    <dgm:cxn modelId="{C15DC771-E63B-4D74-99EF-07544084C50E}" srcId="{55967A7F-0741-4E6E-9BD3-2ADDB44E0063}" destId="{51038952-EE72-4090-8226-356082CC875F}" srcOrd="4" destOrd="0" parTransId="{D3E60C02-1461-47FE-A0BB-5E903E2B758A}" sibTransId="{2BAB32AB-B363-4539-8A16-A5CBB3C51047}"/>
    <dgm:cxn modelId="{898AE640-D76B-405B-B23E-6F75908F1167}" type="presOf" srcId="{DC4651F5-37F5-4775-8300-B165C9A63B9B}" destId="{9C44C4E0-03D2-4399-94B7-142891F1638E}" srcOrd="0" destOrd="0" presId="urn:microsoft.com/office/officeart/2009/3/layout/SubStepProcess"/>
    <dgm:cxn modelId="{8434C7B4-EB60-4B33-A95A-143FCF08AC57}" srcId="{55967A7F-0741-4E6E-9BD3-2ADDB44E0063}" destId="{145F201D-3020-4F2B-944B-0C14E527868A}" srcOrd="2" destOrd="0" parTransId="{B932A250-7D3C-4AE4-AC39-D229DFF27D2B}" sibTransId="{15628524-74A8-4D4F-810B-5EAED86729F1}"/>
    <dgm:cxn modelId="{E7584811-63B2-4AC1-AC50-DE5CC5EBECD5}" type="presOf" srcId="{51038952-EE72-4090-8226-356082CC875F}" destId="{48050BA8-783B-4B40-80F3-4EC40B318E99}" srcOrd="0" destOrd="0" presId="urn:microsoft.com/office/officeart/2009/3/layout/SubStepProcess"/>
    <dgm:cxn modelId="{B76CD810-69EC-4EAC-97D0-346931722D4C}" type="presOf" srcId="{55967A7F-0741-4E6E-9BD3-2ADDB44E0063}" destId="{98010218-3305-491B-8D14-21F0C4DFD94F}" srcOrd="0" destOrd="0" presId="urn:microsoft.com/office/officeart/2009/3/layout/SubStepProcess"/>
    <dgm:cxn modelId="{74F7A1EF-77B3-4FC0-934A-F35C22189569}" srcId="{55967A7F-0741-4E6E-9BD3-2ADDB44E0063}" destId="{DC4651F5-37F5-4775-8300-B165C9A63B9B}" srcOrd="1" destOrd="0" parTransId="{3B05CD67-45FD-42D2-8E3C-8F860F26A536}" sibTransId="{8F5F837E-8D2D-4B55-8128-4FA029AC53DF}"/>
    <dgm:cxn modelId="{9FDCD5F7-4F03-45D9-865D-FB4EC6392EED}" type="presOf" srcId="{BD57E22B-6E5F-4823-BB7D-2B1BDB268393}" destId="{EC81D000-EEAA-451A-B873-F527DCB5E114}" srcOrd="0" destOrd="0" presId="urn:microsoft.com/office/officeart/2009/3/layout/SubStepProcess"/>
    <dgm:cxn modelId="{D5E0176F-E635-4C27-90F0-FF1F4D3DDC4D}" type="presOf" srcId="{145F201D-3020-4F2B-944B-0C14E527868A}" destId="{F20F9E83-DFC9-463E-8729-41714B6E071D}" srcOrd="0" destOrd="0" presId="urn:microsoft.com/office/officeart/2009/3/layout/SubStepProcess"/>
    <dgm:cxn modelId="{31DD2228-7C82-4F83-8311-5B2E68B84CAE}" type="presOf" srcId="{17747929-F2C1-443E-8A3B-1598EA376F85}" destId="{8A465BD5-72FE-4132-BF67-2EEC97F7ED98}" srcOrd="0" destOrd="0" presId="urn:microsoft.com/office/officeart/2009/3/layout/SubStepProcess"/>
    <dgm:cxn modelId="{28A12480-B899-4213-B6B6-532C325E9208}" srcId="{55967A7F-0741-4E6E-9BD3-2ADDB44E0063}" destId="{BD57E22B-6E5F-4823-BB7D-2B1BDB268393}" srcOrd="3" destOrd="0" parTransId="{CD80A1C0-CDA9-4E1E-8670-2F91F22784D2}" sibTransId="{95E817A8-34ED-4AF1-9B62-A6E9E2A24F4B}"/>
    <dgm:cxn modelId="{A8F845B7-EC3A-49D9-8914-77BE8C4C02A6}" srcId="{55967A7F-0741-4E6E-9BD3-2ADDB44E0063}" destId="{17747929-F2C1-443E-8A3B-1598EA376F85}" srcOrd="0" destOrd="0" parTransId="{1587F7D2-DA41-4264-8514-F6E399660861}" sibTransId="{EF5CDC9D-C977-459F-AC2A-5FF5EDCF1FBA}"/>
    <dgm:cxn modelId="{CE8B07FD-4929-42F1-AA7C-D1A3579611F5}" type="presParOf" srcId="{98010218-3305-491B-8D14-21F0C4DFD94F}" destId="{8A465BD5-72FE-4132-BF67-2EEC97F7ED98}" srcOrd="0" destOrd="0" presId="urn:microsoft.com/office/officeart/2009/3/layout/SubStepProcess"/>
    <dgm:cxn modelId="{C852A3F1-3408-404D-AABB-D361A81AE0E2}" type="presParOf" srcId="{98010218-3305-491B-8D14-21F0C4DFD94F}" destId="{9C44C4E0-03D2-4399-94B7-142891F1638E}" srcOrd="1" destOrd="0" presId="urn:microsoft.com/office/officeart/2009/3/layout/SubStepProcess"/>
    <dgm:cxn modelId="{CE7EC14D-C096-46EB-96DB-4063A214F444}" type="presParOf" srcId="{98010218-3305-491B-8D14-21F0C4DFD94F}" destId="{F20F9E83-DFC9-463E-8729-41714B6E071D}" srcOrd="2" destOrd="0" presId="urn:microsoft.com/office/officeart/2009/3/layout/SubStepProcess"/>
    <dgm:cxn modelId="{59D40540-688A-4075-BBEB-86820A1A95F1}" type="presParOf" srcId="{98010218-3305-491B-8D14-21F0C4DFD94F}" destId="{EC81D000-EEAA-451A-B873-F527DCB5E114}" srcOrd="3" destOrd="0" presId="urn:microsoft.com/office/officeart/2009/3/layout/SubStepProcess"/>
    <dgm:cxn modelId="{1B5DD1BD-E095-4904-892C-2D266D07FBB8}" type="presParOf" srcId="{98010218-3305-491B-8D14-21F0C4DFD94F}" destId="{48050BA8-783B-4B40-80F3-4EC40B318E99}" srcOrd="4"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BA8335-AAB4-4451-8E9D-561C0BB31CFB}" type="doc">
      <dgm:prSet loTypeId="urn:microsoft.com/office/officeart/2005/8/layout/rings+Icon" loCatId="relationship" qsTypeId="urn:microsoft.com/office/officeart/2005/8/quickstyle/simple4" qsCatId="simple" csTypeId="urn:microsoft.com/office/officeart/2005/8/colors/colorful3" csCatId="colorful" phldr="1"/>
      <dgm:spPr/>
      <dgm:t>
        <a:bodyPr/>
        <a:lstStyle/>
        <a:p>
          <a:endParaRPr lang="en-US"/>
        </a:p>
      </dgm:t>
    </dgm:pt>
    <dgm:pt modelId="{A8D0C748-46A9-4F39-BBA6-50D7442A9273}">
      <dgm:prSet phldrT="[Text]"/>
      <dgm:spPr>
        <a:solidFill>
          <a:srgbClr val="FF33CC">
            <a:alpha val="62000"/>
          </a:srgbClr>
        </a:solidFill>
      </dgm:spPr>
      <dgm:t>
        <a:bodyPr/>
        <a:lstStyle/>
        <a:p>
          <a:r>
            <a:rPr lang="en-US" dirty="0" smtClean="0"/>
            <a:t>Hardware</a:t>
          </a:r>
          <a:endParaRPr lang="en-US" dirty="0"/>
        </a:p>
      </dgm:t>
    </dgm:pt>
    <dgm:pt modelId="{A1381192-58D3-4FC4-9E60-570C773E70CC}" type="parTrans" cxnId="{27DCE661-D20A-4380-BB9A-2F41626EFF3C}">
      <dgm:prSet/>
      <dgm:spPr/>
      <dgm:t>
        <a:bodyPr/>
        <a:lstStyle/>
        <a:p>
          <a:endParaRPr lang="en-US"/>
        </a:p>
      </dgm:t>
    </dgm:pt>
    <dgm:pt modelId="{D9E8E337-612E-4FA7-B0EE-CC81B2D281D9}" type="sibTrans" cxnId="{27DCE661-D20A-4380-BB9A-2F41626EFF3C}">
      <dgm:prSet/>
      <dgm:spPr/>
      <dgm:t>
        <a:bodyPr/>
        <a:lstStyle/>
        <a:p>
          <a:endParaRPr lang="en-US"/>
        </a:p>
      </dgm:t>
    </dgm:pt>
    <dgm:pt modelId="{09995905-7628-46FB-A34B-5D65EBCE6F77}">
      <dgm:prSet/>
      <dgm:spPr>
        <a:solidFill>
          <a:srgbClr val="FF0000">
            <a:alpha val="62000"/>
          </a:srgbClr>
        </a:solidFill>
      </dgm:spPr>
      <dgm:t>
        <a:bodyPr/>
        <a:lstStyle/>
        <a:p>
          <a:r>
            <a:rPr lang="en-US" dirty="0" smtClean="0"/>
            <a:t>Software</a:t>
          </a:r>
          <a:endParaRPr lang="en-US" dirty="0"/>
        </a:p>
      </dgm:t>
    </dgm:pt>
    <dgm:pt modelId="{BEBF9D53-FD41-4DC2-B4C5-9698DC8D010F}" type="parTrans" cxnId="{9F8C1684-6B55-4F09-8ADF-2F404C826DD2}">
      <dgm:prSet/>
      <dgm:spPr/>
      <dgm:t>
        <a:bodyPr/>
        <a:lstStyle/>
        <a:p>
          <a:endParaRPr lang="en-US"/>
        </a:p>
      </dgm:t>
    </dgm:pt>
    <dgm:pt modelId="{A04F40C7-8085-4BFA-BE8B-9EBE83D3C6AD}" type="sibTrans" cxnId="{9F8C1684-6B55-4F09-8ADF-2F404C826DD2}">
      <dgm:prSet/>
      <dgm:spPr/>
      <dgm:t>
        <a:bodyPr/>
        <a:lstStyle/>
        <a:p>
          <a:endParaRPr lang="en-US"/>
        </a:p>
      </dgm:t>
    </dgm:pt>
    <dgm:pt modelId="{CBBD6F2E-EF87-4972-9C8D-27DB3FD733F0}">
      <dgm:prSet/>
      <dgm:spPr>
        <a:solidFill>
          <a:schemeClr val="bg2">
            <a:lumMod val="60000"/>
            <a:lumOff val="40000"/>
            <a:alpha val="62000"/>
          </a:schemeClr>
        </a:solidFill>
      </dgm:spPr>
      <dgm:t>
        <a:bodyPr/>
        <a:lstStyle/>
        <a:p>
          <a:r>
            <a:rPr lang="en-US" dirty="0" smtClean="0"/>
            <a:t>Content</a:t>
          </a:r>
          <a:endParaRPr lang="en-US" dirty="0"/>
        </a:p>
      </dgm:t>
    </dgm:pt>
    <dgm:pt modelId="{7DAA08B6-E923-46E1-A6B8-C68411274BB2}" type="parTrans" cxnId="{04B4D215-9BCE-4E22-A1C6-53A4D970A885}">
      <dgm:prSet/>
      <dgm:spPr/>
      <dgm:t>
        <a:bodyPr/>
        <a:lstStyle/>
        <a:p>
          <a:endParaRPr lang="en-US"/>
        </a:p>
      </dgm:t>
    </dgm:pt>
    <dgm:pt modelId="{EAC384D2-BA78-42C3-A380-A44D67384DDC}" type="sibTrans" cxnId="{04B4D215-9BCE-4E22-A1C6-53A4D970A885}">
      <dgm:prSet/>
      <dgm:spPr/>
      <dgm:t>
        <a:bodyPr/>
        <a:lstStyle/>
        <a:p>
          <a:endParaRPr lang="en-US"/>
        </a:p>
      </dgm:t>
    </dgm:pt>
    <dgm:pt modelId="{2A21FA9B-9EA0-4691-B40E-AB4E0856766D}">
      <dgm:prSet/>
      <dgm:spPr>
        <a:solidFill>
          <a:srgbClr val="AE78D6">
            <a:alpha val="62000"/>
          </a:srgbClr>
        </a:solidFill>
      </dgm:spPr>
      <dgm:t>
        <a:bodyPr/>
        <a:lstStyle/>
        <a:p>
          <a:r>
            <a:rPr lang="en-US" dirty="0" smtClean="0"/>
            <a:t>Controls	</a:t>
          </a:r>
          <a:endParaRPr lang="en-US" dirty="0"/>
        </a:p>
      </dgm:t>
    </dgm:pt>
    <dgm:pt modelId="{2B35903E-8D9A-4B67-B3FC-F452866EC8D9}" type="parTrans" cxnId="{2EF51C20-382F-416D-AC9F-E747D83F3453}">
      <dgm:prSet/>
      <dgm:spPr/>
      <dgm:t>
        <a:bodyPr/>
        <a:lstStyle/>
        <a:p>
          <a:endParaRPr lang="en-US"/>
        </a:p>
      </dgm:t>
    </dgm:pt>
    <dgm:pt modelId="{4297578C-61A3-4AED-9572-008A88CBB891}" type="sibTrans" cxnId="{2EF51C20-382F-416D-AC9F-E747D83F3453}">
      <dgm:prSet/>
      <dgm:spPr/>
      <dgm:t>
        <a:bodyPr/>
        <a:lstStyle/>
        <a:p>
          <a:endParaRPr lang="en-US"/>
        </a:p>
      </dgm:t>
    </dgm:pt>
    <dgm:pt modelId="{8C843F9E-F46F-46D3-BEDE-BA7FCFA690F5}">
      <dgm:prSet/>
      <dgm:spPr>
        <a:solidFill>
          <a:srgbClr val="00B050">
            <a:alpha val="62000"/>
          </a:srgbClr>
        </a:solidFill>
      </dgm:spPr>
      <dgm:t>
        <a:bodyPr/>
        <a:lstStyle/>
        <a:p>
          <a:r>
            <a:rPr lang="en-US" dirty="0" smtClean="0"/>
            <a:t>Trust</a:t>
          </a:r>
          <a:endParaRPr lang="en-US" dirty="0"/>
        </a:p>
      </dgm:t>
    </dgm:pt>
    <dgm:pt modelId="{802CBF52-4818-42E3-88A2-95BD4475E13E}" type="parTrans" cxnId="{CC009A95-FFC4-42E5-AC0A-3C7DCAB1852D}">
      <dgm:prSet/>
      <dgm:spPr/>
      <dgm:t>
        <a:bodyPr/>
        <a:lstStyle/>
        <a:p>
          <a:endParaRPr lang="en-US"/>
        </a:p>
      </dgm:t>
    </dgm:pt>
    <dgm:pt modelId="{90024BEE-7B5B-4FD3-80AB-63464FE34773}" type="sibTrans" cxnId="{CC009A95-FFC4-42E5-AC0A-3C7DCAB1852D}">
      <dgm:prSet/>
      <dgm:spPr/>
      <dgm:t>
        <a:bodyPr/>
        <a:lstStyle/>
        <a:p>
          <a:endParaRPr lang="en-US"/>
        </a:p>
      </dgm:t>
    </dgm:pt>
    <dgm:pt modelId="{C3D725E2-66A9-42AF-9443-72ACE11A325D}">
      <dgm:prSet/>
      <dgm:spPr>
        <a:solidFill>
          <a:srgbClr val="92D050">
            <a:alpha val="62000"/>
          </a:srgbClr>
        </a:solidFill>
      </dgm:spPr>
      <dgm:t>
        <a:bodyPr/>
        <a:lstStyle/>
        <a:p>
          <a:r>
            <a:rPr lang="en-US" dirty="0" smtClean="0"/>
            <a:t>Community</a:t>
          </a:r>
          <a:endParaRPr lang="en-US" dirty="0"/>
        </a:p>
      </dgm:t>
    </dgm:pt>
    <dgm:pt modelId="{5570F71D-1E4B-4439-ACC6-1E90D16CD3C5}" type="parTrans" cxnId="{7BA414D8-C3E2-4618-9AD6-8B02A413B6E1}">
      <dgm:prSet/>
      <dgm:spPr/>
      <dgm:t>
        <a:bodyPr/>
        <a:lstStyle/>
        <a:p>
          <a:endParaRPr lang="en-US"/>
        </a:p>
      </dgm:t>
    </dgm:pt>
    <dgm:pt modelId="{F4B953C3-7378-4B49-8789-57B31A279610}" type="sibTrans" cxnId="{7BA414D8-C3E2-4618-9AD6-8B02A413B6E1}">
      <dgm:prSet/>
      <dgm:spPr/>
      <dgm:t>
        <a:bodyPr/>
        <a:lstStyle/>
        <a:p>
          <a:endParaRPr lang="en-US"/>
        </a:p>
      </dgm:t>
    </dgm:pt>
    <dgm:pt modelId="{544827E1-AE15-48A6-BD11-BC177301B0A1}" type="pres">
      <dgm:prSet presAssocID="{FFBA8335-AAB4-4451-8E9D-561C0BB31CFB}" presName="Name0" presStyleCnt="0">
        <dgm:presLayoutVars>
          <dgm:chMax val="7"/>
          <dgm:dir/>
          <dgm:resizeHandles val="exact"/>
        </dgm:presLayoutVars>
      </dgm:prSet>
      <dgm:spPr/>
      <dgm:t>
        <a:bodyPr/>
        <a:lstStyle/>
        <a:p>
          <a:endParaRPr lang="en-US"/>
        </a:p>
      </dgm:t>
    </dgm:pt>
    <dgm:pt modelId="{CC5EF890-3FDC-47E3-944B-CC804884E3B8}" type="pres">
      <dgm:prSet presAssocID="{FFBA8335-AAB4-4451-8E9D-561C0BB31CFB}" presName="ellipse1" presStyleLbl="vennNode1" presStyleIdx="0" presStyleCnt="6" custScaleX="63362" custScaleY="53439">
        <dgm:presLayoutVars>
          <dgm:bulletEnabled val="1"/>
        </dgm:presLayoutVars>
      </dgm:prSet>
      <dgm:spPr/>
      <dgm:t>
        <a:bodyPr/>
        <a:lstStyle/>
        <a:p>
          <a:endParaRPr lang="en-US"/>
        </a:p>
      </dgm:t>
    </dgm:pt>
    <dgm:pt modelId="{FBEE1CA6-40E3-42E1-8826-9F43BA238087}" type="pres">
      <dgm:prSet presAssocID="{FFBA8335-AAB4-4451-8E9D-561C0BB31CFB}" presName="ellipse2" presStyleLbl="vennNode1" presStyleIdx="1" presStyleCnt="6" custScaleX="98968" custScaleY="97430">
        <dgm:presLayoutVars>
          <dgm:bulletEnabled val="1"/>
        </dgm:presLayoutVars>
      </dgm:prSet>
      <dgm:spPr/>
      <dgm:t>
        <a:bodyPr/>
        <a:lstStyle/>
        <a:p>
          <a:endParaRPr lang="en-US"/>
        </a:p>
      </dgm:t>
    </dgm:pt>
    <dgm:pt modelId="{943B6CC9-C07E-48E5-9A33-2C26254DA6F1}" type="pres">
      <dgm:prSet presAssocID="{FFBA8335-AAB4-4451-8E9D-561C0BB31CFB}" presName="ellipse3" presStyleLbl="vennNode1" presStyleIdx="2" presStyleCnt="6">
        <dgm:presLayoutVars>
          <dgm:bulletEnabled val="1"/>
        </dgm:presLayoutVars>
      </dgm:prSet>
      <dgm:spPr/>
      <dgm:t>
        <a:bodyPr/>
        <a:lstStyle/>
        <a:p>
          <a:endParaRPr lang="en-US"/>
        </a:p>
      </dgm:t>
    </dgm:pt>
    <dgm:pt modelId="{15E519E0-2322-4935-89BF-E38B1D7A4D87}" type="pres">
      <dgm:prSet presAssocID="{FFBA8335-AAB4-4451-8E9D-561C0BB31CFB}" presName="ellipse4" presStyleLbl="vennNode1" presStyleIdx="3" presStyleCnt="6">
        <dgm:presLayoutVars>
          <dgm:bulletEnabled val="1"/>
        </dgm:presLayoutVars>
      </dgm:prSet>
      <dgm:spPr/>
      <dgm:t>
        <a:bodyPr/>
        <a:lstStyle/>
        <a:p>
          <a:endParaRPr lang="en-US"/>
        </a:p>
      </dgm:t>
    </dgm:pt>
    <dgm:pt modelId="{8119AB5C-9192-4898-ADB1-A8394336C7FB}" type="pres">
      <dgm:prSet presAssocID="{FFBA8335-AAB4-4451-8E9D-561C0BB31CFB}" presName="ellipse5" presStyleLbl="vennNode1" presStyleIdx="4" presStyleCnt="6" custScaleX="101506" custScaleY="100000" custLinFactNeighborX="397" custLinFactNeighborY="-33">
        <dgm:presLayoutVars>
          <dgm:bulletEnabled val="1"/>
        </dgm:presLayoutVars>
      </dgm:prSet>
      <dgm:spPr/>
      <dgm:t>
        <a:bodyPr/>
        <a:lstStyle/>
        <a:p>
          <a:endParaRPr lang="en-US"/>
        </a:p>
      </dgm:t>
    </dgm:pt>
    <dgm:pt modelId="{40E60E9F-48A8-45D6-8065-34F702A8B8A4}" type="pres">
      <dgm:prSet presAssocID="{FFBA8335-AAB4-4451-8E9D-561C0BB31CFB}" presName="ellipse6" presStyleLbl="vennNode1" presStyleIdx="5" presStyleCnt="6">
        <dgm:presLayoutVars>
          <dgm:bulletEnabled val="1"/>
        </dgm:presLayoutVars>
      </dgm:prSet>
      <dgm:spPr/>
      <dgm:t>
        <a:bodyPr/>
        <a:lstStyle/>
        <a:p>
          <a:endParaRPr lang="en-US"/>
        </a:p>
      </dgm:t>
    </dgm:pt>
  </dgm:ptLst>
  <dgm:cxnLst>
    <dgm:cxn modelId="{D440979B-BBB4-4BA3-949B-78338922922F}" type="presOf" srcId="{2A21FA9B-9EA0-4691-B40E-AB4E0856766D}" destId="{15E519E0-2322-4935-89BF-E38B1D7A4D87}" srcOrd="0" destOrd="0" presId="urn:microsoft.com/office/officeart/2005/8/layout/rings+Icon"/>
    <dgm:cxn modelId="{F2509D59-77CA-49F6-A84C-2C13C599C81B}" type="presOf" srcId="{8C843F9E-F46F-46D3-BEDE-BA7FCFA690F5}" destId="{8119AB5C-9192-4898-ADB1-A8394336C7FB}" srcOrd="0" destOrd="0" presId="urn:microsoft.com/office/officeart/2005/8/layout/rings+Icon"/>
    <dgm:cxn modelId="{CC009A95-FFC4-42E5-AC0A-3C7DCAB1852D}" srcId="{FFBA8335-AAB4-4451-8E9D-561C0BB31CFB}" destId="{8C843F9E-F46F-46D3-BEDE-BA7FCFA690F5}" srcOrd="4" destOrd="0" parTransId="{802CBF52-4818-42E3-88A2-95BD4475E13E}" sibTransId="{90024BEE-7B5B-4FD3-80AB-63464FE34773}"/>
    <dgm:cxn modelId="{1FD8216E-08A7-4A46-89FD-EB875E5997EA}" type="presOf" srcId="{CBBD6F2E-EF87-4972-9C8D-27DB3FD733F0}" destId="{943B6CC9-C07E-48E5-9A33-2C26254DA6F1}" srcOrd="0" destOrd="0" presId="urn:microsoft.com/office/officeart/2005/8/layout/rings+Icon"/>
    <dgm:cxn modelId="{B6ED72EB-9068-4C16-AA4F-7D072F907281}" type="presOf" srcId="{09995905-7628-46FB-A34B-5D65EBCE6F77}" destId="{FBEE1CA6-40E3-42E1-8826-9F43BA238087}" srcOrd="0" destOrd="0" presId="urn:microsoft.com/office/officeart/2005/8/layout/rings+Icon"/>
    <dgm:cxn modelId="{1EF3DFA0-D88E-4006-8E42-E8D8A9968064}" type="presOf" srcId="{FFBA8335-AAB4-4451-8E9D-561C0BB31CFB}" destId="{544827E1-AE15-48A6-BD11-BC177301B0A1}" srcOrd="0" destOrd="0" presId="urn:microsoft.com/office/officeart/2005/8/layout/rings+Icon"/>
    <dgm:cxn modelId="{EF1FB2E2-FA1A-4777-8CD4-4CB046042398}" type="presOf" srcId="{A8D0C748-46A9-4F39-BBA6-50D7442A9273}" destId="{CC5EF890-3FDC-47E3-944B-CC804884E3B8}" srcOrd="0" destOrd="0" presId="urn:microsoft.com/office/officeart/2005/8/layout/rings+Icon"/>
    <dgm:cxn modelId="{7BA414D8-C3E2-4618-9AD6-8B02A413B6E1}" srcId="{FFBA8335-AAB4-4451-8E9D-561C0BB31CFB}" destId="{C3D725E2-66A9-42AF-9443-72ACE11A325D}" srcOrd="5" destOrd="0" parTransId="{5570F71D-1E4B-4439-ACC6-1E90D16CD3C5}" sibTransId="{F4B953C3-7378-4B49-8789-57B31A279610}"/>
    <dgm:cxn modelId="{9F8C1684-6B55-4F09-8ADF-2F404C826DD2}" srcId="{FFBA8335-AAB4-4451-8E9D-561C0BB31CFB}" destId="{09995905-7628-46FB-A34B-5D65EBCE6F77}" srcOrd="1" destOrd="0" parTransId="{BEBF9D53-FD41-4DC2-B4C5-9698DC8D010F}" sibTransId="{A04F40C7-8085-4BFA-BE8B-9EBE83D3C6AD}"/>
    <dgm:cxn modelId="{35E95E5A-2FEF-49AE-B1B3-1D30B7153AF8}" type="presOf" srcId="{C3D725E2-66A9-42AF-9443-72ACE11A325D}" destId="{40E60E9F-48A8-45D6-8065-34F702A8B8A4}" srcOrd="0" destOrd="0" presId="urn:microsoft.com/office/officeart/2005/8/layout/rings+Icon"/>
    <dgm:cxn modelId="{2EF51C20-382F-416D-AC9F-E747D83F3453}" srcId="{FFBA8335-AAB4-4451-8E9D-561C0BB31CFB}" destId="{2A21FA9B-9EA0-4691-B40E-AB4E0856766D}" srcOrd="3" destOrd="0" parTransId="{2B35903E-8D9A-4B67-B3FC-F452866EC8D9}" sibTransId="{4297578C-61A3-4AED-9572-008A88CBB891}"/>
    <dgm:cxn modelId="{04B4D215-9BCE-4E22-A1C6-53A4D970A885}" srcId="{FFBA8335-AAB4-4451-8E9D-561C0BB31CFB}" destId="{CBBD6F2E-EF87-4972-9C8D-27DB3FD733F0}" srcOrd="2" destOrd="0" parTransId="{7DAA08B6-E923-46E1-A6B8-C68411274BB2}" sibTransId="{EAC384D2-BA78-42C3-A380-A44D67384DDC}"/>
    <dgm:cxn modelId="{27DCE661-D20A-4380-BB9A-2F41626EFF3C}" srcId="{FFBA8335-AAB4-4451-8E9D-561C0BB31CFB}" destId="{A8D0C748-46A9-4F39-BBA6-50D7442A9273}" srcOrd="0" destOrd="0" parTransId="{A1381192-58D3-4FC4-9E60-570C773E70CC}" sibTransId="{D9E8E337-612E-4FA7-B0EE-CC81B2D281D9}"/>
    <dgm:cxn modelId="{CFC4D877-F13B-4C79-9D54-CB0CB40D8C4F}" type="presParOf" srcId="{544827E1-AE15-48A6-BD11-BC177301B0A1}" destId="{CC5EF890-3FDC-47E3-944B-CC804884E3B8}" srcOrd="0" destOrd="0" presId="urn:microsoft.com/office/officeart/2005/8/layout/rings+Icon"/>
    <dgm:cxn modelId="{60B2F538-D441-4613-8CFF-E03287934B55}" type="presParOf" srcId="{544827E1-AE15-48A6-BD11-BC177301B0A1}" destId="{FBEE1CA6-40E3-42E1-8826-9F43BA238087}" srcOrd="1" destOrd="0" presId="urn:microsoft.com/office/officeart/2005/8/layout/rings+Icon"/>
    <dgm:cxn modelId="{90EEDB09-046A-40E0-BC4C-5F2927804161}" type="presParOf" srcId="{544827E1-AE15-48A6-BD11-BC177301B0A1}" destId="{943B6CC9-C07E-48E5-9A33-2C26254DA6F1}" srcOrd="2" destOrd="0" presId="urn:microsoft.com/office/officeart/2005/8/layout/rings+Icon"/>
    <dgm:cxn modelId="{86C363CF-5BD8-4EAE-A4C1-ACB0A9A4D742}" type="presParOf" srcId="{544827E1-AE15-48A6-BD11-BC177301B0A1}" destId="{15E519E0-2322-4935-89BF-E38B1D7A4D87}" srcOrd="3" destOrd="0" presId="urn:microsoft.com/office/officeart/2005/8/layout/rings+Icon"/>
    <dgm:cxn modelId="{77D9F69F-88B3-4E6D-AEBF-9FBFFE94B56B}" type="presParOf" srcId="{544827E1-AE15-48A6-BD11-BC177301B0A1}" destId="{8119AB5C-9192-4898-ADB1-A8394336C7FB}" srcOrd="4" destOrd="0" presId="urn:microsoft.com/office/officeart/2005/8/layout/rings+Icon"/>
    <dgm:cxn modelId="{F820FEB3-A349-4AFD-AD20-EF50524A690C}" type="presParOf" srcId="{544827E1-AE15-48A6-BD11-BC177301B0A1}" destId="{40E60E9F-48A8-45D6-8065-34F702A8B8A4}" srcOrd="5" destOrd="0" presId="urn:microsoft.com/office/officeart/2005/8/layout/rings+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BA8335-AAB4-4451-8E9D-561C0BB31CFB}" type="doc">
      <dgm:prSet loTypeId="urn:microsoft.com/office/officeart/2005/8/layout/rings+Icon" loCatId="relationship" qsTypeId="urn:microsoft.com/office/officeart/2005/8/quickstyle/simple4" qsCatId="simple" csTypeId="urn:microsoft.com/office/officeart/2005/8/colors/colorful3" csCatId="colorful" phldr="1"/>
      <dgm:spPr/>
      <dgm:t>
        <a:bodyPr/>
        <a:lstStyle/>
        <a:p>
          <a:endParaRPr lang="en-US"/>
        </a:p>
      </dgm:t>
    </dgm:pt>
    <dgm:pt modelId="{A8D0C748-46A9-4F39-BBA6-50D7442A9273}">
      <dgm:prSet phldrT="[Text]"/>
      <dgm:spPr/>
      <dgm:t>
        <a:bodyPr/>
        <a:lstStyle/>
        <a:p>
          <a:r>
            <a:rPr lang="en-US" dirty="0" smtClean="0"/>
            <a:t>Hardware</a:t>
          </a:r>
          <a:endParaRPr lang="en-US" dirty="0"/>
        </a:p>
      </dgm:t>
    </dgm:pt>
    <dgm:pt modelId="{A1381192-58D3-4FC4-9E60-570C773E70CC}" type="parTrans" cxnId="{27DCE661-D20A-4380-BB9A-2F41626EFF3C}">
      <dgm:prSet/>
      <dgm:spPr/>
      <dgm:t>
        <a:bodyPr/>
        <a:lstStyle/>
        <a:p>
          <a:endParaRPr lang="en-US"/>
        </a:p>
      </dgm:t>
    </dgm:pt>
    <dgm:pt modelId="{D9E8E337-612E-4FA7-B0EE-CC81B2D281D9}" type="sibTrans" cxnId="{27DCE661-D20A-4380-BB9A-2F41626EFF3C}">
      <dgm:prSet/>
      <dgm:spPr/>
      <dgm:t>
        <a:bodyPr/>
        <a:lstStyle/>
        <a:p>
          <a:endParaRPr lang="en-US"/>
        </a:p>
      </dgm:t>
    </dgm:pt>
    <dgm:pt modelId="{09995905-7628-46FB-A34B-5D65EBCE6F77}">
      <dgm:prSet/>
      <dgm:spPr/>
      <dgm:t>
        <a:bodyPr/>
        <a:lstStyle/>
        <a:p>
          <a:r>
            <a:rPr lang="en-US" dirty="0" smtClean="0"/>
            <a:t>Software</a:t>
          </a:r>
          <a:endParaRPr lang="en-US" dirty="0"/>
        </a:p>
      </dgm:t>
    </dgm:pt>
    <dgm:pt modelId="{BEBF9D53-FD41-4DC2-B4C5-9698DC8D010F}" type="parTrans" cxnId="{9F8C1684-6B55-4F09-8ADF-2F404C826DD2}">
      <dgm:prSet/>
      <dgm:spPr/>
      <dgm:t>
        <a:bodyPr/>
        <a:lstStyle/>
        <a:p>
          <a:endParaRPr lang="en-US"/>
        </a:p>
      </dgm:t>
    </dgm:pt>
    <dgm:pt modelId="{A04F40C7-8085-4BFA-BE8B-9EBE83D3C6AD}" type="sibTrans" cxnId="{9F8C1684-6B55-4F09-8ADF-2F404C826DD2}">
      <dgm:prSet/>
      <dgm:spPr/>
      <dgm:t>
        <a:bodyPr/>
        <a:lstStyle/>
        <a:p>
          <a:endParaRPr lang="en-US"/>
        </a:p>
      </dgm:t>
    </dgm:pt>
    <dgm:pt modelId="{CBBD6F2E-EF87-4972-9C8D-27DB3FD733F0}">
      <dgm:prSet/>
      <dgm:spPr/>
      <dgm:t>
        <a:bodyPr/>
        <a:lstStyle/>
        <a:p>
          <a:r>
            <a:rPr lang="en-US" dirty="0" smtClean="0"/>
            <a:t>Content</a:t>
          </a:r>
          <a:endParaRPr lang="en-US" dirty="0"/>
        </a:p>
      </dgm:t>
    </dgm:pt>
    <dgm:pt modelId="{7DAA08B6-E923-46E1-A6B8-C68411274BB2}" type="parTrans" cxnId="{04B4D215-9BCE-4E22-A1C6-53A4D970A885}">
      <dgm:prSet/>
      <dgm:spPr/>
      <dgm:t>
        <a:bodyPr/>
        <a:lstStyle/>
        <a:p>
          <a:endParaRPr lang="en-US"/>
        </a:p>
      </dgm:t>
    </dgm:pt>
    <dgm:pt modelId="{EAC384D2-BA78-42C3-A380-A44D67384DDC}" type="sibTrans" cxnId="{04B4D215-9BCE-4E22-A1C6-53A4D970A885}">
      <dgm:prSet/>
      <dgm:spPr/>
      <dgm:t>
        <a:bodyPr/>
        <a:lstStyle/>
        <a:p>
          <a:endParaRPr lang="en-US"/>
        </a:p>
      </dgm:t>
    </dgm:pt>
    <dgm:pt modelId="{2A21FA9B-9EA0-4691-B40E-AB4E0856766D}">
      <dgm:prSet/>
      <dgm:spPr/>
      <dgm:t>
        <a:bodyPr/>
        <a:lstStyle/>
        <a:p>
          <a:r>
            <a:rPr lang="en-US" dirty="0" smtClean="0"/>
            <a:t>Controls	</a:t>
          </a:r>
          <a:endParaRPr lang="en-US" dirty="0"/>
        </a:p>
      </dgm:t>
    </dgm:pt>
    <dgm:pt modelId="{2B35903E-8D9A-4B67-B3FC-F452866EC8D9}" type="parTrans" cxnId="{2EF51C20-382F-416D-AC9F-E747D83F3453}">
      <dgm:prSet/>
      <dgm:spPr/>
      <dgm:t>
        <a:bodyPr/>
        <a:lstStyle/>
        <a:p>
          <a:endParaRPr lang="en-US"/>
        </a:p>
      </dgm:t>
    </dgm:pt>
    <dgm:pt modelId="{4297578C-61A3-4AED-9572-008A88CBB891}" type="sibTrans" cxnId="{2EF51C20-382F-416D-AC9F-E747D83F3453}">
      <dgm:prSet/>
      <dgm:spPr/>
      <dgm:t>
        <a:bodyPr/>
        <a:lstStyle/>
        <a:p>
          <a:endParaRPr lang="en-US"/>
        </a:p>
      </dgm:t>
    </dgm:pt>
    <dgm:pt modelId="{8C843F9E-F46F-46D3-BEDE-BA7FCFA690F5}">
      <dgm:prSet/>
      <dgm:spPr/>
      <dgm:t>
        <a:bodyPr/>
        <a:lstStyle/>
        <a:p>
          <a:r>
            <a:rPr lang="en-US" dirty="0" smtClean="0"/>
            <a:t>Trust</a:t>
          </a:r>
          <a:endParaRPr lang="en-US" dirty="0"/>
        </a:p>
      </dgm:t>
    </dgm:pt>
    <dgm:pt modelId="{802CBF52-4818-42E3-88A2-95BD4475E13E}" type="parTrans" cxnId="{CC009A95-FFC4-42E5-AC0A-3C7DCAB1852D}">
      <dgm:prSet/>
      <dgm:spPr/>
      <dgm:t>
        <a:bodyPr/>
        <a:lstStyle/>
        <a:p>
          <a:endParaRPr lang="en-US"/>
        </a:p>
      </dgm:t>
    </dgm:pt>
    <dgm:pt modelId="{90024BEE-7B5B-4FD3-80AB-63464FE34773}" type="sibTrans" cxnId="{CC009A95-FFC4-42E5-AC0A-3C7DCAB1852D}">
      <dgm:prSet/>
      <dgm:spPr/>
      <dgm:t>
        <a:bodyPr/>
        <a:lstStyle/>
        <a:p>
          <a:endParaRPr lang="en-US"/>
        </a:p>
      </dgm:t>
    </dgm:pt>
    <dgm:pt modelId="{C3D725E2-66A9-42AF-9443-72ACE11A325D}">
      <dgm:prSet/>
      <dgm:spPr/>
      <dgm:t>
        <a:bodyPr/>
        <a:lstStyle/>
        <a:p>
          <a:r>
            <a:rPr lang="en-US" dirty="0" smtClean="0"/>
            <a:t>Community</a:t>
          </a:r>
          <a:endParaRPr lang="en-US" dirty="0"/>
        </a:p>
      </dgm:t>
    </dgm:pt>
    <dgm:pt modelId="{5570F71D-1E4B-4439-ACC6-1E90D16CD3C5}" type="parTrans" cxnId="{7BA414D8-C3E2-4618-9AD6-8B02A413B6E1}">
      <dgm:prSet/>
      <dgm:spPr/>
      <dgm:t>
        <a:bodyPr/>
        <a:lstStyle/>
        <a:p>
          <a:endParaRPr lang="en-US"/>
        </a:p>
      </dgm:t>
    </dgm:pt>
    <dgm:pt modelId="{F4B953C3-7378-4B49-8789-57B31A279610}" type="sibTrans" cxnId="{7BA414D8-C3E2-4618-9AD6-8B02A413B6E1}">
      <dgm:prSet/>
      <dgm:spPr/>
      <dgm:t>
        <a:bodyPr/>
        <a:lstStyle/>
        <a:p>
          <a:endParaRPr lang="en-US"/>
        </a:p>
      </dgm:t>
    </dgm:pt>
    <dgm:pt modelId="{544827E1-AE15-48A6-BD11-BC177301B0A1}" type="pres">
      <dgm:prSet presAssocID="{FFBA8335-AAB4-4451-8E9D-561C0BB31CFB}" presName="Name0" presStyleCnt="0">
        <dgm:presLayoutVars>
          <dgm:chMax val="7"/>
          <dgm:dir/>
          <dgm:resizeHandles val="exact"/>
        </dgm:presLayoutVars>
      </dgm:prSet>
      <dgm:spPr/>
      <dgm:t>
        <a:bodyPr/>
        <a:lstStyle/>
        <a:p>
          <a:endParaRPr lang="en-US"/>
        </a:p>
      </dgm:t>
    </dgm:pt>
    <dgm:pt modelId="{CC5EF890-3FDC-47E3-944B-CC804884E3B8}" type="pres">
      <dgm:prSet presAssocID="{FFBA8335-AAB4-4451-8E9D-561C0BB31CFB}" presName="ellipse1" presStyleLbl="vennNode1" presStyleIdx="0" presStyleCnt="6">
        <dgm:presLayoutVars>
          <dgm:bulletEnabled val="1"/>
        </dgm:presLayoutVars>
      </dgm:prSet>
      <dgm:spPr/>
      <dgm:t>
        <a:bodyPr/>
        <a:lstStyle/>
        <a:p>
          <a:endParaRPr lang="en-US"/>
        </a:p>
      </dgm:t>
    </dgm:pt>
    <dgm:pt modelId="{FBEE1CA6-40E3-42E1-8826-9F43BA238087}" type="pres">
      <dgm:prSet presAssocID="{FFBA8335-AAB4-4451-8E9D-561C0BB31CFB}" presName="ellipse2" presStyleLbl="vennNode1" presStyleIdx="1" presStyleCnt="6">
        <dgm:presLayoutVars>
          <dgm:bulletEnabled val="1"/>
        </dgm:presLayoutVars>
      </dgm:prSet>
      <dgm:spPr/>
      <dgm:t>
        <a:bodyPr/>
        <a:lstStyle/>
        <a:p>
          <a:endParaRPr lang="en-US"/>
        </a:p>
      </dgm:t>
    </dgm:pt>
    <dgm:pt modelId="{943B6CC9-C07E-48E5-9A33-2C26254DA6F1}" type="pres">
      <dgm:prSet presAssocID="{FFBA8335-AAB4-4451-8E9D-561C0BB31CFB}" presName="ellipse3" presStyleLbl="vennNode1" presStyleIdx="2" presStyleCnt="6">
        <dgm:presLayoutVars>
          <dgm:bulletEnabled val="1"/>
        </dgm:presLayoutVars>
      </dgm:prSet>
      <dgm:spPr/>
      <dgm:t>
        <a:bodyPr/>
        <a:lstStyle/>
        <a:p>
          <a:endParaRPr lang="en-US"/>
        </a:p>
      </dgm:t>
    </dgm:pt>
    <dgm:pt modelId="{15E519E0-2322-4935-89BF-E38B1D7A4D87}" type="pres">
      <dgm:prSet presAssocID="{FFBA8335-AAB4-4451-8E9D-561C0BB31CFB}" presName="ellipse4" presStyleLbl="vennNode1" presStyleIdx="3" presStyleCnt="6">
        <dgm:presLayoutVars>
          <dgm:bulletEnabled val="1"/>
        </dgm:presLayoutVars>
      </dgm:prSet>
      <dgm:spPr/>
      <dgm:t>
        <a:bodyPr/>
        <a:lstStyle/>
        <a:p>
          <a:endParaRPr lang="en-US"/>
        </a:p>
      </dgm:t>
    </dgm:pt>
    <dgm:pt modelId="{8119AB5C-9192-4898-ADB1-A8394336C7FB}" type="pres">
      <dgm:prSet presAssocID="{FFBA8335-AAB4-4451-8E9D-561C0BB31CFB}" presName="ellipse5" presStyleLbl="vennNode1" presStyleIdx="4" presStyleCnt="6">
        <dgm:presLayoutVars>
          <dgm:bulletEnabled val="1"/>
        </dgm:presLayoutVars>
      </dgm:prSet>
      <dgm:spPr/>
      <dgm:t>
        <a:bodyPr/>
        <a:lstStyle/>
        <a:p>
          <a:endParaRPr lang="en-US"/>
        </a:p>
      </dgm:t>
    </dgm:pt>
    <dgm:pt modelId="{40E60E9F-48A8-45D6-8065-34F702A8B8A4}" type="pres">
      <dgm:prSet presAssocID="{FFBA8335-AAB4-4451-8E9D-561C0BB31CFB}" presName="ellipse6" presStyleLbl="vennNode1" presStyleIdx="5" presStyleCnt="6">
        <dgm:presLayoutVars>
          <dgm:bulletEnabled val="1"/>
        </dgm:presLayoutVars>
      </dgm:prSet>
      <dgm:spPr/>
      <dgm:t>
        <a:bodyPr/>
        <a:lstStyle/>
        <a:p>
          <a:endParaRPr lang="en-US"/>
        </a:p>
      </dgm:t>
    </dgm:pt>
  </dgm:ptLst>
  <dgm:cxnLst>
    <dgm:cxn modelId="{5C8754DF-4B93-4AE6-937C-E91120DD3F83}" type="presOf" srcId="{CBBD6F2E-EF87-4972-9C8D-27DB3FD733F0}" destId="{943B6CC9-C07E-48E5-9A33-2C26254DA6F1}" srcOrd="0" destOrd="0" presId="urn:microsoft.com/office/officeart/2005/8/layout/rings+Icon"/>
    <dgm:cxn modelId="{9F8C1684-6B55-4F09-8ADF-2F404C826DD2}" srcId="{FFBA8335-AAB4-4451-8E9D-561C0BB31CFB}" destId="{09995905-7628-46FB-A34B-5D65EBCE6F77}" srcOrd="1" destOrd="0" parTransId="{BEBF9D53-FD41-4DC2-B4C5-9698DC8D010F}" sibTransId="{A04F40C7-8085-4BFA-BE8B-9EBE83D3C6AD}"/>
    <dgm:cxn modelId="{D66BDF34-E0B0-483C-90E3-5CF00D2E66A0}" type="presOf" srcId="{2A21FA9B-9EA0-4691-B40E-AB4E0856766D}" destId="{15E519E0-2322-4935-89BF-E38B1D7A4D87}" srcOrd="0" destOrd="0" presId="urn:microsoft.com/office/officeart/2005/8/layout/rings+Icon"/>
    <dgm:cxn modelId="{2EF51C20-382F-416D-AC9F-E747D83F3453}" srcId="{FFBA8335-AAB4-4451-8E9D-561C0BB31CFB}" destId="{2A21FA9B-9EA0-4691-B40E-AB4E0856766D}" srcOrd="3" destOrd="0" parTransId="{2B35903E-8D9A-4B67-B3FC-F452866EC8D9}" sibTransId="{4297578C-61A3-4AED-9572-008A88CBB891}"/>
    <dgm:cxn modelId="{7BA414D8-C3E2-4618-9AD6-8B02A413B6E1}" srcId="{FFBA8335-AAB4-4451-8E9D-561C0BB31CFB}" destId="{C3D725E2-66A9-42AF-9443-72ACE11A325D}" srcOrd="5" destOrd="0" parTransId="{5570F71D-1E4B-4439-ACC6-1E90D16CD3C5}" sibTransId="{F4B953C3-7378-4B49-8789-57B31A279610}"/>
    <dgm:cxn modelId="{1E7D23A9-DB26-4FA6-AA83-B393E97BEBE6}" type="presOf" srcId="{8C843F9E-F46F-46D3-BEDE-BA7FCFA690F5}" destId="{8119AB5C-9192-4898-ADB1-A8394336C7FB}" srcOrd="0" destOrd="0" presId="urn:microsoft.com/office/officeart/2005/8/layout/rings+Icon"/>
    <dgm:cxn modelId="{27DCE661-D20A-4380-BB9A-2F41626EFF3C}" srcId="{FFBA8335-AAB4-4451-8E9D-561C0BB31CFB}" destId="{A8D0C748-46A9-4F39-BBA6-50D7442A9273}" srcOrd="0" destOrd="0" parTransId="{A1381192-58D3-4FC4-9E60-570C773E70CC}" sibTransId="{D9E8E337-612E-4FA7-B0EE-CC81B2D281D9}"/>
    <dgm:cxn modelId="{CC009A95-FFC4-42E5-AC0A-3C7DCAB1852D}" srcId="{FFBA8335-AAB4-4451-8E9D-561C0BB31CFB}" destId="{8C843F9E-F46F-46D3-BEDE-BA7FCFA690F5}" srcOrd="4" destOrd="0" parTransId="{802CBF52-4818-42E3-88A2-95BD4475E13E}" sibTransId="{90024BEE-7B5B-4FD3-80AB-63464FE34773}"/>
    <dgm:cxn modelId="{6A605FC7-87A1-4AAF-8BAA-687E3FDB8626}" type="presOf" srcId="{09995905-7628-46FB-A34B-5D65EBCE6F77}" destId="{FBEE1CA6-40E3-42E1-8826-9F43BA238087}" srcOrd="0" destOrd="0" presId="urn:microsoft.com/office/officeart/2005/8/layout/rings+Icon"/>
    <dgm:cxn modelId="{04B4D215-9BCE-4E22-A1C6-53A4D970A885}" srcId="{FFBA8335-AAB4-4451-8E9D-561C0BB31CFB}" destId="{CBBD6F2E-EF87-4972-9C8D-27DB3FD733F0}" srcOrd="2" destOrd="0" parTransId="{7DAA08B6-E923-46E1-A6B8-C68411274BB2}" sibTransId="{EAC384D2-BA78-42C3-A380-A44D67384DDC}"/>
    <dgm:cxn modelId="{9A398BB0-C699-413D-BAB2-D94AC53626F9}" type="presOf" srcId="{C3D725E2-66A9-42AF-9443-72ACE11A325D}" destId="{40E60E9F-48A8-45D6-8065-34F702A8B8A4}" srcOrd="0" destOrd="0" presId="urn:microsoft.com/office/officeart/2005/8/layout/rings+Icon"/>
    <dgm:cxn modelId="{2E9E9393-160D-414A-8CAB-F485C64F7F87}" type="presOf" srcId="{FFBA8335-AAB4-4451-8E9D-561C0BB31CFB}" destId="{544827E1-AE15-48A6-BD11-BC177301B0A1}" srcOrd="0" destOrd="0" presId="urn:microsoft.com/office/officeart/2005/8/layout/rings+Icon"/>
    <dgm:cxn modelId="{9F5FE2EF-F50C-4A34-AB35-A7E274481B62}" type="presOf" srcId="{A8D0C748-46A9-4F39-BBA6-50D7442A9273}" destId="{CC5EF890-3FDC-47E3-944B-CC804884E3B8}" srcOrd="0" destOrd="0" presId="urn:microsoft.com/office/officeart/2005/8/layout/rings+Icon"/>
    <dgm:cxn modelId="{3F507D97-2080-4C15-A2B1-8208F1509A67}" type="presParOf" srcId="{544827E1-AE15-48A6-BD11-BC177301B0A1}" destId="{CC5EF890-3FDC-47E3-944B-CC804884E3B8}" srcOrd="0" destOrd="0" presId="urn:microsoft.com/office/officeart/2005/8/layout/rings+Icon"/>
    <dgm:cxn modelId="{A3CA4E28-2740-44A5-BF3B-E41D08186B6E}" type="presParOf" srcId="{544827E1-AE15-48A6-BD11-BC177301B0A1}" destId="{FBEE1CA6-40E3-42E1-8826-9F43BA238087}" srcOrd="1" destOrd="0" presId="urn:microsoft.com/office/officeart/2005/8/layout/rings+Icon"/>
    <dgm:cxn modelId="{33680C1C-C1FF-465F-86A8-A77FD47C6A1F}" type="presParOf" srcId="{544827E1-AE15-48A6-BD11-BC177301B0A1}" destId="{943B6CC9-C07E-48E5-9A33-2C26254DA6F1}" srcOrd="2" destOrd="0" presId="urn:microsoft.com/office/officeart/2005/8/layout/rings+Icon"/>
    <dgm:cxn modelId="{B3B217BE-2E81-4D47-AAF6-4912F2D34B5B}" type="presParOf" srcId="{544827E1-AE15-48A6-BD11-BC177301B0A1}" destId="{15E519E0-2322-4935-89BF-E38B1D7A4D87}" srcOrd="3" destOrd="0" presId="urn:microsoft.com/office/officeart/2005/8/layout/rings+Icon"/>
    <dgm:cxn modelId="{6CE6231A-AFBF-4F12-B79E-265290C06E18}" type="presParOf" srcId="{544827E1-AE15-48A6-BD11-BC177301B0A1}" destId="{8119AB5C-9192-4898-ADB1-A8394336C7FB}" srcOrd="4" destOrd="0" presId="urn:microsoft.com/office/officeart/2005/8/layout/rings+Icon"/>
    <dgm:cxn modelId="{1EC22559-DAF5-48F2-B021-9455B7CA4CB2}" type="presParOf" srcId="{544827E1-AE15-48A6-BD11-BC177301B0A1}" destId="{40E60E9F-48A8-45D6-8065-34F702A8B8A4}"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BA8335-AAB4-4451-8E9D-561C0BB31CFB}" type="doc">
      <dgm:prSet loTypeId="urn:microsoft.com/office/officeart/2005/8/layout/rings+Icon" loCatId="relationship" qsTypeId="urn:microsoft.com/office/officeart/2005/8/quickstyle/simple4" qsCatId="simple" csTypeId="urn:microsoft.com/office/officeart/2005/8/colors/colorful3" csCatId="colorful" phldr="1"/>
      <dgm:spPr/>
      <dgm:t>
        <a:bodyPr/>
        <a:lstStyle/>
        <a:p>
          <a:endParaRPr lang="en-US"/>
        </a:p>
      </dgm:t>
    </dgm:pt>
    <dgm:pt modelId="{A8D0C748-46A9-4F39-BBA6-50D7442A9273}">
      <dgm:prSet phldrT="[Text]"/>
      <dgm:spPr/>
      <dgm:t>
        <a:bodyPr/>
        <a:lstStyle/>
        <a:p>
          <a:r>
            <a:rPr lang="en-US" dirty="0" smtClean="0"/>
            <a:t>Hardware</a:t>
          </a:r>
          <a:endParaRPr lang="en-US" dirty="0"/>
        </a:p>
      </dgm:t>
    </dgm:pt>
    <dgm:pt modelId="{A1381192-58D3-4FC4-9E60-570C773E70CC}" type="parTrans" cxnId="{27DCE661-D20A-4380-BB9A-2F41626EFF3C}">
      <dgm:prSet/>
      <dgm:spPr/>
      <dgm:t>
        <a:bodyPr/>
        <a:lstStyle/>
        <a:p>
          <a:endParaRPr lang="en-US"/>
        </a:p>
      </dgm:t>
    </dgm:pt>
    <dgm:pt modelId="{D9E8E337-612E-4FA7-B0EE-CC81B2D281D9}" type="sibTrans" cxnId="{27DCE661-D20A-4380-BB9A-2F41626EFF3C}">
      <dgm:prSet/>
      <dgm:spPr/>
      <dgm:t>
        <a:bodyPr/>
        <a:lstStyle/>
        <a:p>
          <a:endParaRPr lang="en-US"/>
        </a:p>
      </dgm:t>
    </dgm:pt>
    <dgm:pt modelId="{09995905-7628-46FB-A34B-5D65EBCE6F77}">
      <dgm:prSet/>
      <dgm:spPr/>
      <dgm:t>
        <a:bodyPr/>
        <a:lstStyle/>
        <a:p>
          <a:r>
            <a:rPr lang="en-US" dirty="0" smtClean="0"/>
            <a:t>Software</a:t>
          </a:r>
          <a:endParaRPr lang="en-US" dirty="0"/>
        </a:p>
      </dgm:t>
    </dgm:pt>
    <dgm:pt modelId="{BEBF9D53-FD41-4DC2-B4C5-9698DC8D010F}" type="parTrans" cxnId="{9F8C1684-6B55-4F09-8ADF-2F404C826DD2}">
      <dgm:prSet/>
      <dgm:spPr/>
      <dgm:t>
        <a:bodyPr/>
        <a:lstStyle/>
        <a:p>
          <a:endParaRPr lang="en-US"/>
        </a:p>
      </dgm:t>
    </dgm:pt>
    <dgm:pt modelId="{A04F40C7-8085-4BFA-BE8B-9EBE83D3C6AD}" type="sibTrans" cxnId="{9F8C1684-6B55-4F09-8ADF-2F404C826DD2}">
      <dgm:prSet/>
      <dgm:spPr/>
      <dgm:t>
        <a:bodyPr/>
        <a:lstStyle/>
        <a:p>
          <a:endParaRPr lang="en-US"/>
        </a:p>
      </dgm:t>
    </dgm:pt>
    <dgm:pt modelId="{CBBD6F2E-EF87-4972-9C8D-27DB3FD733F0}">
      <dgm:prSet/>
      <dgm:spPr/>
      <dgm:t>
        <a:bodyPr/>
        <a:lstStyle/>
        <a:p>
          <a:r>
            <a:rPr lang="en-US" dirty="0" smtClean="0"/>
            <a:t>Content</a:t>
          </a:r>
          <a:endParaRPr lang="en-US" dirty="0"/>
        </a:p>
      </dgm:t>
    </dgm:pt>
    <dgm:pt modelId="{7DAA08B6-E923-46E1-A6B8-C68411274BB2}" type="parTrans" cxnId="{04B4D215-9BCE-4E22-A1C6-53A4D970A885}">
      <dgm:prSet/>
      <dgm:spPr/>
      <dgm:t>
        <a:bodyPr/>
        <a:lstStyle/>
        <a:p>
          <a:endParaRPr lang="en-US"/>
        </a:p>
      </dgm:t>
    </dgm:pt>
    <dgm:pt modelId="{EAC384D2-BA78-42C3-A380-A44D67384DDC}" type="sibTrans" cxnId="{04B4D215-9BCE-4E22-A1C6-53A4D970A885}">
      <dgm:prSet/>
      <dgm:spPr/>
      <dgm:t>
        <a:bodyPr/>
        <a:lstStyle/>
        <a:p>
          <a:endParaRPr lang="en-US"/>
        </a:p>
      </dgm:t>
    </dgm:pt>
    <dgm:pt modelId="{2A21FA9B-9EA0-4691-B40E-AB4E0856766D}">
      <dgm:prSet/>
      <dgm:spPr/>
      <dgm:t>
        <a:bodyPr/>
        <a:lstStyle/>
        <a:p>
          <a:r>
            <a:rPr lang="en-US" dirty="0" smtClean="0"/>
            <a:t>Controls	</a:t>
          </a:r>
          <a:endParaRPr lang="en-US" dirty="0"/>
        </a:p>
      </dgm:t>
    </dgm:pt>
    <dgm:pt modelId="{2B35903E-8D9A-4B67-B3FC-F452866EC8D9}" type="parTrans" cxnId="{2EF51C20-382F-416D-AC9F-E747D83F3453}">
      <dgm:prSet/>
      <dgm:spPr/>
      <dgm:t>
        <a:bodyPr/>
        <a:lstStyle/>
        <a:p>
          <a:endParaRPr lang="en-US"/>
        </a:p>
      </dgm:t>
    </dgm:pt>
    <dgm:pt modelId="{4297578C-61A3-4AED-9572-008A88CBB891}" type="sibTrans" cxnId="{2EF51C20-382F-416D-AC9F-E747D83F3453}">
      <dgm:prSet/>
      <dgm:spPr/>
      <dgm:t>
        <a:bodyPr/>
        <a:lstStyle/>
        <a:p>
          <a:endParaRPr lang="en-US"/>
        </a:p>
      </dgm:t>
    </dgm:pt>
    <dgm:pt modelId="{8C843F9E-F46F-46D3-BEDE-BA7FCFA690F5}">
      <dgm:prSet/>
      <dgm:spPr/>
      <dgm:t>
        <a:bodyPr/>
        <a:lstStyle/>
        <a:p>
          <a:r>
            <a:rPr lang="en-US" dirty="0" smtClean="0"/>
            <a:t>Trust</a:t>
          </a:r>
          <a:endParaRPr lang="en-US" dirty="0"/>
        </a:p>
      </dgm:t>
    </dgm:pt>
    <dgm:pt modelId="{802CBF52-4818-42E3-88A2-95BD4475E13E}" type="parTrans" cxnId="{CC009A95-FFC4-42E5-AC0A-3C7DCAB1852D}">
      <dgm:prSet/>
      <dgm:spPr/>
      <dgm:t>
        <a:bodyPr/>
        <a:lstStyle/>
        <a:p>
          <a:endParaRPr lang="en-US"/>
        </a:p>
      </dgm:t>
    </dgm:pt>
    <dgm:pt modelId="{90024BEE-7B5B-4FD3-80AB-63464FE34773}" type="sibTrans" cxnId="{CC009A95-FFC4-42E5-AC0A-3C7DCAB1852D}">
      <dgm:prSet/>
      <dgm:spPr/>
      <dgm:t>
        <a:bodyPr/>
        <a:lstStyle/>
        <a:p>
          <a:endParaRPr lang="en-US"/>
        </a:p>
      </dgm:t>
    </dgm:pt>
    <dgm:pt modelId="{C3D725E2-66A9-42AF-9443-72ACE11A325D}">
      <dgm:prSet/>
      <dgm:spPr/>
      <dgm:t>
        <a:bodyPr/>
        <a:lstStyle/>
        <a:p>
          <a:r>
            <a:rPr lang="en-US" dirty="0" smtClean="0"/>
            <a:t>Community</a:t>
          </a:r>
          <a:endParaRPr lang="en-US" dirty="0"/>
        </a:p>
      </dgm:t>
    </dgm:pt>
    <dgm:pt modelId="{5570F71D-1E4B-4439-ACC6-1E90D16CD3C5}" type="parTrans" cxnId="{7BA414D8-C3E2-4618-9AD6-8B02A413B6E1}">
      <dgm:prSet/>
      <dgm:spPr/>
      <dgm:t>
        <a:bodyPr/>
        <a:lstStyle/>
        <a:p>
          <a:endParaRPr lang="en-US"/>
        </a:p>
      </dgm:t>
    </dgm:pt>
    <dgm:pt modelId="{F4B953C3-7378-4B49-8789-57B31A279610}" type="sibTrans" cxnId="{7BA414D8-C3E2-4618-9AD6-8B02A413B6E1}">
      <dgm:prSet/>
      <dgm:spPr/>
      <dgm:t>
        <a:bodyPr/>
        <a:lstStyle/>
        <a:p>
          <a:endParaRPr lang="en-US"/>
        </a:p>
      </dgm:t>
    </dgm:pt>
    <dgm:pt modelId="{544827E1-AE15-48A6-BD11-BC177301B0A1}" type="pres">
      <dgm:prSet presAssocID="{FFBA8335-AAB4-4451-8E9D-561C0BB31CFB}" presName="Name0" presStyleCnt="0">
        <dgm:presLayoutVars>
          <dgm:chMax val="7"/>
          <dgm:dir/>
          <dgm:resizeHandles val="exact"/>
        </dgm:presLayoutVars>
      </dgm:prSet>
      <dgm:spPr/>
      <dgm:t>
        <a:bodyPr/>
        <a:lstStyle/>
        <a:p>
          <a:endParaRPr lang="en-US"/>
        </a:p>
      </dgm:t>
    </dgm:pt>
    <dgm:pt modelId="{CC5EF890-3FDC-47E3-944B-CC804884E3B8}" type="pres">
      <dgm:prSet presAssocID="{FFBA8335-AAB4-4451-8E9D-561C0BB31CFB}" presName="ellipse1" presStyleLbl="vennNode1" presStyleIdx="0" presStyleCnt="6">
        <dgm:presLayoutVars>
          <dgm:bulletEnabled val="1"/>
        </dgm:presLayoutVars>
      </dgm:prSet>
      <dgm:spPr/>
      <dgm:t>
        <a:bodyPr/>
        <a:lstStyle/>
        <a:p>
          <a:endParaRPr lang="en-US"/>
        </a:p>
      </dgm:t>
    </dgm:pt>
    <dgm:pt modelId="{FBEE1CA6-40E3-42E1-8826-9F43BA238087}" type="pres">
      <dgm:prSet presAssocID="{FFBA8335-AAB4-4451-8E9D-561C0BB31CFB}" presName="ellipse2" presStyleLbl="vennNode1" presStyleIdx="1" presStyleCnt="6">
        <dgm:presLayoutVars>
          <dgm:bulletEnabled val="1"/>
        </dgm:presLayoutVars>
      </dgm:prSet>
      <dgm:spPr/>
      <dgm:t>
        <a:bodyPr/>
        <a:lstStyle/>
        <a:p>
          <a:endParaRPr lang="en-US"/>
        </a:p>
      </dgm:t>
    </dgm:pt>
    <dgm:pt modelId="{943B6CC9-C07E-48E5-9A33-2C26254DA6F1}" type="pres">
      <dgm:prSet presAssocID="{FFBA8335-AAB4-4451-8E9D-561C0BB31CFB}" presName="ellipse3" presStyleLbl="vennNode1" presStyleIdx="2" presStyleCnt="6">
        <dgm:presLayoutVars>
          <dgm:bulletEnabled val="1"/>
        </dgm:presLayoutVars>
      </dgm:prSet>
      <dgm:spPr/>
      <dgm:t>
        <a:bodyPr/>
        <a:lstStyle/>
        <a:p>
          <a:endParaRPr lang="en-US"/>
        </a:p>
      </dgm:t>
    </dgm:pt>
    <dgm:pt modelId="{15E519E0-2322-4935-89BF-E38B1D7A4D87}" type="pres">
      <dgm:prSet presAssocID="{FFBA8335-AAB4-4451-8E9D-561C0BB31CFB}" presName="ellipse4" presStyleLbl="vennNode1" presStyleIdx="3" presStyleCnt="6">
        <dgm:presLayoutVars>
          <dgm:bulletEnabled val="1"/>
        </dgm:presLayoutVars>
      </dgm:prSet>
      <dgm:spPr/>
      <dgm:t>
        <a:bodyPr/>
        <a:lstStyle/>
        <a:p>
          <a:endParaRPr lang="en-US"/>
        </a:p>
      </dgm:t>
    </dgm:pt>
    <dgm:pt modelId="{8119AB5C-9192-4898-ADB1-A8394336C7FB}" type="pres">
      <dgm:prSet presAssocID="{FFBA8335-AAB4-4451-8E9D-561C0BB31CFB}" presName="ellipse5" presStyleLbl="vennNode1" presStyleIdx="4" presStyleCnt="6">
        <dgm:presLayoutVars>
          <dgm:bulletEnabled val="1"/>
        </dgm:presLayoutVars>
      </dgm:prSet>
      <dgm:spPr/>
      <dgm:t>
        <a:bodyPr/>
        <a:lstStyle/>
        <a:p>
          <a:endParaRPr lang="en-US"/>
        </a:p>
      </dgm:t>
    </dgm:pt>
    <dgm:pt modelId="{40E60E9F-48A8-45D6-8065-34F702A8B8A4}" type="pres">
      <dgm:prSet presAssocID="{FFBA8335-AAB4-4451-8E9D-561C0BB31CFB}" presName="ellipse6" presStyleLbl="vennNode1" presStyleIdx="5" presStyleCnt="6">
        <dgm:presLayoutVars>
          <dgm:bulletEnabled val="1"/>
        </dgm:presLayoutVars>
      </dgm:prSet>
      <dgm:spPr/>
      <dgm:t>
        <a:bodyPr/>
        <a:lstStyle/>
        <a:p>
          <a:endParaRPr lang="en-US"/>
        </a:p>
      </dgm:t>
    </dgm:pt>
  </dgm:ptLst>
  <dgm:cxnLst>
    <dgm:cxn modelId="{6CBEBB5F-A162-4AFB-8FA4-A4E59710F98A}" type="presOf" srcId="{8C843F9E-F46F-46D3-BEDE-BA7FCFA690F5}" destId="{8119AB5C-9192-4898-ADB1-A8394336C7FB}" srcOrd="0" destOrd="0" presId="urn:microsoft.com/office/officeart/2005/8/layout/rings+Icon"/>
    <dgm:cxn modelId="{8D4ECE9E-7837-4DCB-95BB-A2A731697323}" type="presOf" srcId="{09995905-7628-46FB-A34B-5D65EBCE6F77}" destId="{FBEE1CA6-40E3-42E1-8826-9F43BA238087}" srcOrd="0" destOrd="0" presId="urn:microsoft.com/office/officeart/2005/8/layout/rings+Icon"/>
    <dgm:cxn modelId="{CC009A95-FFC4-42E5-AC0A-3C7DCAB1852D}" srcId="{FFBA8335-AAB4-4451-8E9D-561C0BB31CFB}" destId="{8C843F9E-F46F-46D3-BEDE-BA7FCFA690F5}" srcOrd="4" destOrd="0" parTransId="{802CBF52-4818-42E3-88A2-95BD4475E13E}" sibTransId="{90024BEE-7B5B-4FD3-80AB-63464FE34773}"/>
    <dgm:cxn modelId="{BCA36F64-8403-4179-B6EC-3EBBE5462BB4}" type="presOf" srcId="{C3D725E2-66A9-42AF-9443-72ACE11A325D}" destId="{40E60E9F-48A8-45D6-8065-34F702A8B8A4}" srcOrd="0" destOrd="0" presId="urn:microsoft.com/office/officeart/2005/8/layout/rings+Icon"/>
    <dgm:cxn modelId="{68EC531C-8018-4AA3-92A9-4B2AD77BB492}" type="presOf" srcId="{A8D0C748-46A9-4F39-BBA6-50D7442A9273}" destId="{CC5EF890-3FDC-47E3-944B-CC804884E3B8}" srcOrd="0" destOrd="0" presId="urn:microsoft.com/office/officeart/2005/8/layout/rings+Icon"/>
    <dgm:cxn modelId="{BD9EBA42-CAB8-4411-B002-81F9A9BF8F24}" type="presOf" srcId="{2A21FA9B-9EA0-4691-B40E-AB4E0856766D}" destId="{15E519E0-2322-4935-89BF-E38B1D7A4D87}" srcOrd="0" destOrd="0" presId="urn:microsoft.com/office/officeart/2005/8/layout/rings+Icon"/>
    <dgm:cxn modelId="{7BA414D8-C3E2-4618-9AD6-8B02A413B6E1}" srcId="{FFBA8335-AAB4-4451-8E9D-561C0BB31CFB}" destId="{C3D725E2-66A9-42AF-9443-72ACE11A325D}" srcOrd="5" destOrd="0" parTransId="{5570F71D-1E4B-4439-ACC6-1E90D16CD3C5}" sibTransId="{F4B953C3-7378-4B49-8789-57B31A279610}"/>
    <dgm:cxn modelId="{9F8C1684-6B55-4F09-8ADF-2F404C826DD2}" srcId="{FFBA8335-AAB4-4451-8E9D-561C0BB31CFB}" destId="{09995905-7628-46FB-A34B-5D65EBCE6F77}" srcOrd="1" destOrd="0" parTransId="{BEBF9D53-FD41-4DC2-B4C5-9698DC8D010F}" sibTransId="{A04F40C7-8085-4BFA-BE8B-9EBE83D3C6AD}"/>
    <dgm:cxn modelId="{CCABE73A-D02C-4C8E-BC1D-9EAFFCCA1A00}" type="presOf" srcId="{FFBA8335-AAB4-4451-8E9D-561C0BB31CFB}" destId="{544827E1-AE15-48A6-BD11-BC177301B0A1}" srcOrd="0" destOrd="0" presId="urn:microsoft.com/office/officeart/2005/8/layout/rings+Icon"/>
    <dgm:cxn modelId="{2EF51C20-382F-416D-AC9F-E747D83F3453}" srcId="{FFBA8335-AAB4-4451-8E9D-561C0BB31CFB}" destId="{2A21FA9B-9EA0-4691-B40E-AB4E0856766D}" srcOrd="3" destOrd="0" parTransId="{2B35903E-8D9A-4B67-B3FC-F452866EC8D9}" sibTransId="{4297578C-61A3-4AED-9572-008A88CBB891}"/>
    <dgm:cxn modelId="{04B4D215-9BCE-4E22-A1C6-53A4D970A885}" srcId="{FFBA8335-AAB4-4451-8E9D-561C0BB31CFB}" destId="{CBBD6F2E-EF87-4972-9C8D-27DB3FD733F0}" srcOrd="2" destOrd="0" parTransId="{7DAA08B6-E923-46E1-A6B8-C68411274BB2}" sibTransId="{EAC384D2-BA78-42C3-A380-A44D67384DDC}"/>
    <dgm:cxn modelId="{27DCE661-D20A-4380-BB9A-2F41626EFF3C}" srcId="{FFBA8335-AAB4-4451-8E9D-561C0BB31CFB}" destId="{A8D0C748-46A9-4F39-BBA6-50D7442A9273}" srcOrd="0" destOrd="0" parTransId="{A1381192-58D3-4FC4-9E60-570C773E70CC}" sibTransId="{D9E8E337-612E-4FA7-B0EE-CC81B2D281D9}"/>
    <dgm:cxn modelId="{BCAD6162-57B8-4B61-AB41-FAD90C3C7A4F}" type="presOf" srcId="{CBBD6F2E-EF87-4972-9C8D-27DB3FD733F0}" destId="{943B6CC9-C07E-48E5-9A33-2C26254DA6F1}" srcOrd="0" destOrd="0" presId="urn:microsoft.com/office/officeart/2005/8/layout/rings+Icon"/>
    <dgm:cxn modelId="{AA79079F-15EB-4622-9C3E-B5EB61F6B93F}" type="presParOf" srcId="{544827E1-AE15-48A6-BD11-BC177301B0A1}" destId="{CC5EF890-3FDC-47E3-944B-CC804884E3B8}" srcOrd="0" destOrd="0" presId="urn:microsoft.com/office/officeart/2005/8/layout/rings+Icon"/>
    <dgm:cxn modelId="{27701FA6-1677-49EB-9E32-4209F7945493}" type="presParOf" srcId="{544827E1-AE15-48A6-BD11-BC177301B0A1}" destId="{FBEE1CA6-40E3-42E1-8826-9F43BA238087}" srcOrd="1" destOrd="0" presId="urn:microsoft.com/office/officeart/2005/8/layout/rings+Icon"/>
    <dgm:cxn modelId="{83E3E141-5CB7-46FA-AB83-914B19B184D6}" type="presParOf" srcId="{544827E1-AE15-48A6-BD11-BC177301B0A1}" destId="{943B6CC9-C07E-48E5-9A33-2C26254DA6F1}" srcOrd="2" destOrd="0" presId="urn:microsoft.com/office/officeart/2005/8/layout/rings+Icon"/>
    <dgm:cxn modelId="{76E69626-BA43-4424-A3F3-DF0384F683CB}" type="presParOf" srcId="{544827E1-AE15-48A6-BD11-BC177301B0A1}" destId="{15E519E0-2322-4935-89BF-E38B1D7A4D87}" srcOrd="3" destOrd="0" presId="urn:microsoft.com/office/officeart/2005/8/layout/rings+Icon"/>
    <dgm:cxn modelId="{944AC642-E491-436F-A0EC-ED29E6EB260B}" type="presParOf" srcId="{544827E1-AE15-48A6-BD11-BC177301B0A1}" destId="{8119AB5C-9192-4898-ADB1-A8394336C7FB}" srcOrd="4" destOrd="0" presId="urn:microsoft.com/office/officeart/2005/8/layout/rings+Icon"/>
    <dgm:cxn modelId="{14FDE357-1E26-416F-B9F1-86C5804F22E1}" type="presParOf" srcId="{544827E1-AE15-48A6-BD11-BC177301B0A1}" destId="{40E60E9F-48A8-45D6-8065-34F702A8B8A4}"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BA8335-AAB4-4451-8E9D-561C0BB31CFB}" type="doc">
      <dgm:prSet loTypeId="urn:microsoft.com/office/officeart/2005/8/layout/rings+Icon" loCatId="relationship" qsTypeId="urn:microsoft.com/office/officeart/2005/8/quickstyle/simple4" qsCatId="simple" csTypeId="urn:microsoft.com/office/officeart/2005/8/colors/colorful3" csCatId="colorful" phldr="1"/>
      <dgm:spPr/>
      <dgm:t>
        <a:bodyPr/>
        <a:lstStyle/>
        <a:p>
          <a:endParaRPr lang="en-US"/>
        </a:p>
      </dgm:t>
    </dgm:pt>
    <dgm:pt modelId="{A8D0C748-46A9-4F39-BBA6-50D7442A9273}">
      <dgm:prSet phldrT="[Text]"/>
      <dgm:spPr/>
      <dgm:t>
        <a:bodyPr/>
        <a:lstStyle/>
        <a:p>
          <a:r>
            <a:rPr lang="en-US" dirty="0" smtClean="0"/>
            <a:t>Hardware</a:t>
          </a:r>
          <a:endParaRPr lang="en-US" dirty="0"/>
        </a:p>
      </dgm:t>
    </dgm:pt>
    <dgm:pt modelId="{A1381192-58D3-4FC4-9E60-570C773E70CC}" type="parTrans" cxnId="{27DCE661-D20A-4380-BB9A-2F41626EFF3C}">
      <dgm:prSet/>
      <dgm:spPr/>
      <dgm:t>
        <a:bodyPr/>
        <a:lstStyle/>
        <a:p>
          <a:endParaRPr lang="en-US"/>
        </a:p>
      </dgm:t>
    </dgm:pt>
    <dgm:pt modelId="{D9E8E337-612E-4FA7-B0EE-CC81B2D281D9}" type="sibTrans" cxnId="{27DCE661-D20A-4380-BB9A-2F41626EFF3C}">
      <dgm:prSet/>
      <dgm:spPr/>
      <dgm:t>
        <a:bodyPr/>
        <a:lstStyle/>
        <a:p>
          <a:endParaRPr lang="en-US"/>
        </a:p>
      </dgm:t>
    </dgm:pt>
    <dgm:pt modelId="{09995905-7628-46FB-A34B-5D65EBCE6F77}">
      <dgm:prSet/>
      <dgm:spPr/>
      <dgm:t>
        <a:bodyPr/>
        <a:lstStyle/>
        <a:p>
          <a:r>
            <a:rPr lang="en-US" dirty="0" smtClean="0"/>
            <a:t>Software</a:t>
          </a:r>
          <a:endParaRPr lang="en-US" dirty="0"/>
        </a:p>
      </dgm:t>
    </dgm:pt>
    <dgm:pt modelId="{BEBF9D53-FD41-4DC2-B4C5-9698DC8D010F}" type="parTrans" cxnId="{9F8C1684-6B55-4F09-8ADF-2F404C826DD2}">
      <dgm:prSet/>
      <dgm:spPr/>
      <dgm:t>
        <a:bodyPr/>
        <a:lstStyle/>
        <a:p>
          <a:endParaRPr lang="en-US"/>
        </a:p>
      </dgm:t>
    </dgm:pt>
    <dgm:pt modelId="{A04F40C7-8085-4BFA-BE8B-9EBE83D3C6AD}" type="sibTrans" cxnId="{9F8C1684-6B55-4F09-8ADF-2F404C826DD2}">
      <dgm:prSet/>
      <dgm:spPr/>
      <dgm:t>
        <a:bodyPr/>
        <a:lstStyle/>
        <a:p>
          <a:endParaRPr lang="en-US"/>
        </a:p>
      </dgm:t>
    </dgm:pt>
    <dgm:pt modelId="{CBBD6F2E-EF87-4972-9C8D-27DB3FD733F0}">
      <dgm:prSet/>
      <dgm:spPr/>
      <dgm:t>
        <a:bodyPr/>
        <a:lstStyle/>
        <a:p>
          <a:r>
            <a:rPr lang="en-US" dirty="0" smtClean="0"/>
            <a:t>Content</a:t>
          </a:r>
          <a:endParaRPr lang="en-US" dirty="0"/>
        </a:p>
      </dgm:t>
    </dgm:pt>
    <dgm:pt modelId="{7DAA08B6-E923-46E1-A6B8-C68411274BB2}" type="parTrans" cxnId="{04B4D215-9BCE-4E22-A1C6-53A4D970A885}">
      <dgm:prSet/>
      <dgm:spPr/>
      <dgm:t>
        <a:bodyPr/>
        <a:lstStyle/>
        <a:p>
          <a:endParaRPr lang="en-US"/>
        </a:p>
      </dgm:t>
    </dgm:pt>
    <dgm:pt modelId="{EAC384D2-BA78-42C3-A380-A44D67384DDC}" type="sibTrans" cxnId="{04B4D215-9BCE-4E22-A1C6-53A4D970A885}">
      <dgm:prSet/>
      <dgm:spPr/>
      <dgm:t>
        <a:bodyPr/>
        <a:lstStyle/>
        <a:p>
          <a:endParaRPr lang="en-US"/>
        </a:p>
      </dgm:t>
    </dgm:pt>
    <dgm:pt modelId="{2A21FA9B-9EA0-4691-B40E-AB4E0856766D}">
      <dgm:prSet/>
      <dgm:spPr/>
      <dgm:t>
        <a:bodyPr/>
        <a:lstStyle/>
        <a:p>
          <a:r>
            <a:rPr lang="en-US" dirty="0" smtClean="0"/>
            <a:t>Controls	</a:t>
          </a:r>
          <a:endParaRPr lang="en-US" dirty="0"/>
        </a:p>
      </dgm:t>
    </dgm:pt>
    <dgm:pt modelId="{2B35903E-8D9A-4B67-B3FC-F452866EC8D9}" type="parTrans" cxnId="{2EF51C20-382F-416D-AC9F-E747D83F3453}">
      <dgm:prSet/>
      <dgm:spPr/>
      <dgm:t>
        <a:bodyPr/>
        <a:lstStyle/>
        <a:p>
          <a:endParaRPr lang="en-US"/>
        </a:p>
      </dgm:t>
    </dgm:pt>
    <dgm:pt modelId="{4297578C-61A3-4AED-9572-008A88CBB891}" type="sibTrans" cxnId="{2EF51C20-382F-416D-AC9F-E747D83F3453}">
      <dgm:prSet/>
      <dgm:spPr/>
      <dgm:t>
        <a:bodyPr/>
        <a:lstStyle/>
        <a:p>
          <a:endParaRPr lang="en-US"/>
        </a:p>
      </dgm:t>
    </dgm:pt>
    <dgm:pt modelId="{8C843F9E-F46F-46D3-BEDE-BA7FCFA690F5}">
      <dgm:prSet/>
      <dgm:spPr/>
      <dgm:t>
        <a:bodyPr/>
        <a:lstStyle/>
        <a:p>
          <a:r>
            <a:rPr lang="en-US" dirty="0" smtClean="0"/>
            <a:t>Trust</a:t>
          </a:r>
          <a:endParaRPr lang="en-US" dirty="0"/>
        </a:p>
      </dgm:t>
    </dgm:pt>
    <dgm:pt modelId="{802CBF52-4818-42E3-88A2-95BD4475E13E}" type="parTrans" cxnId="{CC009A95-FFC4-42E5-AC0A-3C7DCAB1852D}">
      <dgm:prSet/>
      <dgm:spPr/>
      <dgm:t>
        <a:bodyPr/>
        <a:lstStyle/>
        <a:p>
          <a:endParaRPr lang="en-US"/>
        </a:p>
      </dgm:t>
    </dgm:pt>
    <dgm:pt modelId="{90024BEE-7B5B-4FD3-80AB-63464FE34773}" type="sibTrans" cxnId="{CC009A95-FFC4-42E5-AC0A-3C7DCAB1852D}">
      <dgm:prSet/>
      <dgm:spPr/>
      <dgm:t>
        <a:bodyPr/>
        <a:lstStyle/>
        <a:p>
          <a:endParaRPr lang="en-US"/>
        </a:p>
      </dgm:t>
    </dgm:pt>
    <dgm:pt modelId="{C3D725E2-66A9-42AF-9443-72ACE11A325D}">
      <dgm:prSet/>
      <dgm:spPr/>
      <dgm:t>
        <a:bodyPr/>
        <a:lstStyle/>
        <a:p>
          <a:r>
            <a:rPr lang="en-US" dirty="0" smtClean="0"/>
            <a:t>Community</a:t>
          </a:r>
          <a:endParaRPr lang="en-US" dirty="0"/>
        </a:p>
      </dgm:t>
    </dgm:pt>
    <dgm:pt modelId="{5570F71D-1E4B-4439-ACC6-1E90D16CD3C5}" type="parTrans" cxnId="{7BA414D8-C3E2-4618-9AD6-8B02A413B6E1}">
      <dgm:prSet/>
      <dgm:spPr/>
      <dgm:t>
        <a:bodyPr/>
        <a:lstStyle/>
        <a:p>
          <a:endParaRPr lang="en-US"/>
        </a:p>
      </dgm:t>
    </dgm:pt>
    <dgm:pt modelId="{F4B953C3-7378-4B49-8789-57B31A279610}" type="sibTrans" cxnId="{7BA414D8-C3E2-4618-9AD6-8B02A413B6E1}">
      <dgm:prSet/>
      <dgm:spPr/>
      <dgm:t>
        <a:bodyPr/>
        <a:lstStyle/>
        <a:p>
          <a:endParaRPr lang="en-US"/>
        </a:p>
      </dgm:t>
    </dgm:pt>
    <dgm:pt modelId="{544827E1-AE15-48A6-BD11-BC177301B0A1}" type="pres">
      <dgm:prSet presAssocID="{FFBA8335-AAB4-4451-8E9D-561C0BB31CFB}" presName="Name0" presStyleCnt="0">
        <dgm:presLayoutVars>
          <dgm:chMax val="7"/>
          <dgm:dir/>
          <dgm:resizeHandles val="exact"/>
        </dgm:presLayoutVars>
      </dgm:prSet>
      <dgm:spPr/>
      <dgm:t>
        <a:bodyPr/>
        <a:lstStyle/>
        <a:p>
          <a:endParaRPr lang="en-US"/>
        </a:p>
      </dgm:t>
    </dgm:pt>
    <dgm:pt modelId="{CC5EF890-3FDC-47E3-944B-CC804884E3B8}" type="pres">
      <dgm:prSet presAssocID="{FFBA8335-AAB4-4451-8E9D-561C0BB31CFB}" presName="ellipse1" presStyleLbl="vennNode1" presStyleIdx="0" presStyleCnt="6">
        <dgm:presLayoutVars>
          <dgm:bulletEnabled val="1"/>
        </dgm:presLayoutVars>
      </dgm:prSet>
      <dgm:spPr/>
      <dgm:t>
        <a:bodyPr/>
        <a:lstStyle/>
        <a:p>
          <a:endParaRPr lang="en-US"/>
        </a:p>
      </dgm:t>
    </dgm:pt>
    <dgm:pt modelId="{FBEE1CA6-40E3-42E1-8826-9F43BA238087}" type="pres">
      <dgm:prSet presAssocID="{FFBA8335-AAB4-4451-8E9D-561C0BB31CFB}" presName="ellipse2" presStyleLbl="vennNode1" presStyleIdx="1" presStyleCnt="6">
        <dgm:presLayoutVars>
          <dgm:bulletEnabled val="1"/>
        </dgm:presLayoutVars>
      </dgm:prSet>
      <dgm:spPr/>
      <dgm:t>
        <a:bodyPr/>
        <a:lstStyle/>
        <a:p>
          <a:endParaRPr lang="en-US"/>
        </a:p>
      </dgm:t>
    </dgm:pt>
    <dgm:pt modelId="{943B6CC9-C07E-48E5-9A33-2C26254DA6F1}" type="pres">
      <dgm:prSet presAssocID="{FFBA8335-AAB4-4451-8E9D-561C0BB31CFB}" presName="ellipse3" presStyleLbl="vennNode1" presStyleIdx="2" presStyleCnt="6">
        <dgm:presLayoutVars>
          <dgm:bulletEnabled val="1"/>
        </dgm:presLayoutVars>
      </dgm:prSet>
      <dgm:spPr/>
      <dgm:t>
        <a:bodyPr/>
        <a:lstStyle/>
        <a:p>
          <a:endParaRPr lang="en-US"/>
        </a:p>
      </dgm:t>
    </dgm:pt>
    <dgm:pt modelId="{15E519E0-2322-4935-89BF-E38B1D7A4D87}" type="pres">
      <dgm:prSet presAssocID="{FFBA8335-AAB4-4451-8E9D-561C0BB31CFB}" presName="ellipse4" presStyleLbl="vennNode1" presStyleIdx="3" presStyleCnt="6">
        <dgm:presLayoutVars>
          <dgm:bulletEnabled val="1"/>
        </dgm:presLayoutVars>
      </dgm:prSet>
      <dgm:spPr/>
      <dgm:t>
        <a:bodyPr/>
        <a:lstStyle/>
        <a:p>
          <a:endParaRPr lang="en-US"/>
        </a:p>
      </dgm:t>
    </dgm:pt>
    <dgm:pt modelId="{8119AB5C-9192-4898-ADB1-A8394336C7FB}" type="pres">
      <dgm:prSet presAssocID="{FFBA8335-AAB4-4451-8E9D-561C0BB31CFB}" presName="ellipse5" presStyleLbl="vennNode1" presStyleIdx="4" presStyleCnt="6">
        <dgm:presLayoutVars>
          <dgm:bulletEnabled val="1"/>
        </dgm:presLayoutVars>
      </dgm:prSet>
      <dgm:spPr/>
      <dgm:t>
        <a:bodyPr/>
        <a:lstStyle/>
        <a:p>
          <a:endParaRPr lang="en-US"/>
        </a:p>
      </dgm:t>
    </dgm:pt>
    <dgm:pt modelId="{40E60E9F-48A8-45D6-8065-34F702A8B8A4}" type="pres">
      <dgm:prSet presAssocID="{FFBA8335-AAB4-4451-8E9D-561C0BB31CFB}" presName="ellipse6" presStyleLbl="vennNode1" presStyleIdx="5" presStyleCnt="6">
        <dgm:presLayoutVars>
          <dgm:bulletEnabled val="1"/>
        </dgm:presLayoutVars>
      </dgm:prSet>
      <dgm:spPr/>
      <dgm:t>
        <a:bodyPr/>
        <a:lstStyle/>
        <a:p>
          <a:endParaRPr lang="en-US"/>
        </a:p>
      </dgm:t>
    </dgm:pt>
  </dgm:ptLst>
  <dgm:cxnLst>
    <dgm:cxn modelId="{5D0C7BA9-A7B2-488C-9CCC-DC5B85C0F83B}" type="presOf" srcId="{CBBD6F2E-EF87-4972-9C8D-27DB3FD733F0}" destId="{943B6CC9-C07E-48E5-9A33-2C26254DA6F1}" srcOrd="0" destOrd="0" presId="urn:microsoft.com/office/officeart/2005/8/layout/rings+Icon"/>
    <dgm:cxn modelId="{9F8C1684-6B55-4F09-8ADF-2F404C826DD2}" srcId="{FFBA8335-AAB4-4451-8E9D-561C0BB31CFB}" destId="{09995905-7628-46FB-A34B-5D65EBCE6F77}" srcOrd="1" destOrd="0" parTransId="{BEBF9D53-FD41-4DC2-B4C5-9698DC8D010F}" sibTransId="{A04F40C7-8085-4BFA-BE8B-9EBE83D3C6AD}"/>
    <dgm:cxn modelId="{779B37E6-5103-4D64-94C8-2C323FCF3854}" type="presOf" srcId="{C3D725E2-66A9-42AF-9443-72ACE11A325D}" destId="{40E60E9F-48A8-45D6-8065-34F702A8B8A4}" srcOrd="0" destOrd="0" presId="urn:microsoft.com/office/officeart/2005/8/layout/rings+Icon"/>
    <dgm:cxn modelId="{2EF51C20-382F-416D-AC9F-E747D83F3453}" srcId="{FFBA8335-AAB4-4451-8E9D-561C0BB31CFB}" destId="{2A21FA9B-9EA0-4691-B40E-AB4E0856766D}" srcOrd="3" destOrd="0" parTransId="{2B35903E-8D9A-4B67-B3FC-F452866EC8D9}" sibTransId="{4297578C-61A3-4AED-9572-008A88CBB891}"/>
    <dgm:cxn modelId="{7BA414D8-C3E2-4618-9AD6-8B02A413B6E1}" srcId="{FFBA8335-AAB4-4451-8E9D-561C0BB31CFB}" destId="{C3D725E2-66A9-42AF-9443-72ACE11A325D}" srcOrd="5" destOrd="0" parTransId="{5570F71D-1E4B-4439-ACC6-1E90D16CD3C5}" sibTransId="{F4B953C3-7378-4B49-8789-57B31A279610}"/>
    <dgm:cxn modelId="{7FDC2358-7F77-48B0-A30C-870EE8B0EBD3}" type="presOf" srcId="{FFBA8335-AAB4-4451-8E9D-561C0BB31CFB}" destId="{544827E1-AE15-48A6-BD11-BC177301B0A1}" srcOrd="0" destOrd="0" presId="urn:microsoft.com/office/officeart/2005/8/layout/rings+Icon"/>
    <dgm:cxn modelId="{27DCE661-D20A-4380-BB9A-2F41626EFF3C}" srcId="{FFBA8335-AAB4-4451-8E9D-561C0BB31CFB}" destId="{A8D0C748-46A9-4F39-BBA6-50D7442A9273}" srcOrd="0" destOrd="0" parTransId="{A1381192-58D3-4FC4-9E60-570C773E70CC}" sibTransId="{D9E8E337-612E-4FA7-B0EE-CC81B2D281D9}"/>
    <dgm:cxn modelId="{CC009A95-FFC4-42E5-AC0A-3C7DCAB1852D}" srcId="{FFBA8335-AAB4-4451-8E9D-561C0BB31CFB}" destId="{8C843F9E-F46F-46D3-BEDE-BA7FCFA690F5}" srcOrd="4" destOrd="0" parTransId="{802CBF52-4818-42E3-88A2-95BD4475E13E}" sibTransId="{90024BEE-7B5B-4FD3-80AB-63464FE34773}"/>
    <dgm:cxn modelId="{E082411F-6FB1-4F3D-B915-53FF233B37BE}" type="presOf" srcId="{8C843F9E-F46F-46D3-BEDE-BA7FCFA690F5}" destId="{8119AB5C-9192-4898-ADB1-A8394336C7FB}" srcOrd="0" destOrd="0" presId="urn:microsoft.com/office/officeart/2005/8/layout/rings+Icon"/>
    <dgm:cxn modelId="{04B4D215-9BCE-4E22-A1C6-53A4D970A885}" srcId="{FFBA8335-AAB4-4451-8E9D-561C0BB31CFB}" destId="{CBBD6F2E-EF87-4972-9C8D-27DB3FD733F0}" srcOrd="2" destOrd="0" parTransId="{7DAA08B6-E923-46E1-A6B8-C68411274BB2}" sibTransId="{EAC384D2-BA78-42C3-A380-A44D67384DDC}"/>
    <dgm:cxn modelId="{FE26FAE5-57EE-472B-B76F-DFCB22C9EBFF}" type="presOf" srcId="{09995905-7628-46FB-A34B-5D65EBCE6F77}" destId="{FBEE1CA6-40E3-42E1-8826-9F43BA238087}" srcOrd="0" destOrd="0" presId="urn:microsoft.com/office/officeart/2005/8/layout/rings+Icon"/>
    <dgm:cxn modelId="{956EF116-DED5-4185-9359-FD8A4A213343}" type="presOf" srcId="{2A21FA9B-9EA0-4691-B40E-AB4E0856766D}" destId="{15E519E0-2322-4935-89BF-E38B1D7A4D87}" srcOrd="0" destOrd="0" presId="urn:microsoft.com/office/officeart/2005/8/layout/rings+Icon"/>
    <dgm:cxn modelId="{8E7175E0-6A1D-40B4-B3EF-BF796B44BC83}" type="presOf" srcId="{A8D0C748-46A9-4F39-BBA6-50D7442A9273}" destId="{CC5EF890-3FDC-47E3-944B-CC804884E3B8}" srcOrd="0" destOrd="0" presId="urn:microsoft.com/office/officeart/2005/8/layout/rings+Icon"/>
    <dgm:cxn modelId="{2F369DC2-7097-4BA6-A4A9-5DD40FB4B18F}" type="presParOf" srcId="{544827E1-AE15-48A6-BD11-BC177301B0A1}" destId="{CC5EF890-3FDC-47E3-944B-CC804884E3B8}" srcOrd="0" destOrd="0" presId="urn:microsoft.com/office/officeart/2005/8/layout/rings+Icon"/>
    <dgm:cxn modelId="{9E8160D6-A807-4454-B04F-79577320915C}" type="presParOf" srcId="{544827E1-AE15-48A6-BD11-BC177301B0A1}" destId="{FBEE1CA6-40E3-42E1-8826-9F43BA238087}" srcOrd="1" destOrd="0" presId="urn:microsoft.com/office/officeart/2005/8/layout/rings+Icon"/>
    <dgm:cxn modelId="{DB5CF6D2-230D-4909-8D71-C47D612D0BC7}" type="presParOf" srcId="{544827E1-AE15-48A6-BD11-BC177301B0A1}" destId="{943B6CC9-C07E-48E5-9A33-2C26254DA6F1}" srcOrd="2" destOrd="0" presId="urn:microsoft.com/office/officeart/2005/8/layout/rings+Icon"/>
    <dgm:cxn modelId="{3648A5CE-506E-4145-BDB7-899439EC89C2}" type="presParOf" srcId="{544827E1-AE15-48A6-BD11-BC177301B0A1}" destId="{15E519E0-2322-4935-89BF-E38B1D7A4D87}" srcOrd="3" destOrd="0" presId="urn:microsoft.com/office/officeart/2005/8/layout/rings+Icon"/>
    <dgm:cxn modelId="{D76E41FF-89B0-4085-9200-9A0C22EB6F6C}" type="presParOf" srcId="{544827E1-AE15-48A6-BD11-BC177301B0A1}" destId="{8119AB5C-9192-4898-ADB1-A8394336C7FB}" srcOrd="4" destOrd="0" presId="urn:microsoft.com/office/officeart/2005/8/layout/rings+Icon"/>
    <dgm:cxn modelId="{B7A5BB55-C26C-49A3-819F-169CDDBC1C63}" type="presParOf" srcId="{544827E1-AE15-48A6-BD11-BC177301B0A1}" destId="{40E60E9F-48A8-45D6-8065-34F702A8B8A4}"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967A7F-0741-4E6E-9BD3-2ADDB44E0063}"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17747929-F2C1-443E-8A3B-1598EA376F85}">
      <dgm:prSet phldrT="[Text]" custT="1"/>
      <dgm:spPr/>
      <dgm:t>
        <a:bodyPr/>
        <a:lstStyle/>
        <a:p>
          <a:r>
            <a:rPr lang="en-US" sz="2000" dirty="0" smtClean="0"/>
            <a:t>Manager</a:t>
          </a:r>
          <a:endParaRPr lang="en-US" sz="2000" dirty="0"/>
        </a:p>
      </dgm:t>
    </dgm:pt>
    <dgm:pt modelId="{1587F7D2-DA41-4264-8514-F6E399660861}" type="parTrans" cxnId="{A8F845B7-EC3A-49D9-8914-77BE8C4C02A6}">
      <dgm:prSet/>
      <dgm:spPr/>
      <dgm:t>
        <a:bodyPr/>
        <a:lstStyle/>
        <a:p>
          <a:endParaRPr lang="en-US"/>
        </a:p>
      </dgm:t>
    </dgm:pt>
    <dgm:pt modelId="{EF5CDC9D-C977-459F-AC2A-5FF5EDCF1FBA}" type="sibTrans" cxnId="{A8F845B7-EC3A-49D9-8914-77BE8C4C02A6}">
      <dgm:prSet/>
      <dgm:spPr/>
      <dgm:t>
        <a:bodyPr/>
        <a:lstStyle/>
        <a:p>
          <a:endParaRPr lang="en-US"/>
        </a:p>
      </dgm:t>
    </dgm:pt>
    <dgm:pt modelId="{DC4651F5-37F5-4775-8300-B165C9A63B9B}">
      <dgm:prSet phldrT="[Text]" custT="1"/>
      <dgm:spPr/>
      <dgm:t>
        <a:bodyPr/>
        <a:lstStyle/>
        <a:p>
          <a:r>
            <a:rPr lang="en-US" sz="2000" dirty="0" smtClean="0"/>
            <a:t>Systems Admin</a:t>
          </a:r>
          <a:endParaRPr lang="en-US" sz="2000" dirty="0"/>
        </a:p>
      </dgm:t>
    </dgm:pt>
    <dgm:pt modelId="{3B05CD67-45FD-42D2-8E3C-8F860F26A536}" type="parTrans" cxnId="{74F7A1EF-77B3-4FC0-934A-F35C22189569}">
      <dgm:prSet/>
      <dgm:spPr/>
      <dgm:t>
        <a:bodyPr/>
        <a:lstStyle/>
        <a:p>
          <a:endParaRPr lang="en-US"/>
        </a:p>
      </dgm:t>
    </dgm:pt>
    <dgm:pt modelId="{8F5F837E-8D2D-4B55-8128-4FA029AC53DF}" type="sibTrans" cxnId="{74F7A1EF-77B3-4FC0-934A-F35C22189569}">
      <dgm:prSet/>
      <dgm:spPr/>
      <dgm:t>
        <a:bodyPr/>
        <a:lstStyle/>
        <a:p>
          <a:endParaRPr lang="en-US"/>
        </a:p>
      </dgm:t>
    </dgm:pt>
    <dgm:pt modelId="{145F201D-3020-4F2B-944B-0C14E527868A}">
      <dgm:prSet phldrT="[Text]" custT="1"/>
      <dgm:spPr/>
      <dgm:t>
        <a:bodyPr/>
        <a:lstStyle/>
        <a:p>
          <a:r>
            <a:rPr lang="en-US" sz="2000" dirty="0" smtClean="0"/>
            <a:t>Creator</a:t>
          </a:r>
          <a:endParaRPr lang="en-US" sz="2000" dirty="0"/>
        </a:p>
      </dgm:t>
    </dgm:pt>
    <dgm:pt modelId="{B932A250-7D3C-4AE4-AC39-D229DFF27D2B}" type="parTrans" cxnId="{8434C7B4-EB60-4B33-A95A-143FCF08AC57}">
      <dgm:prSet/>
      <dgm:spPr/>
      <dgm:t>
        <a:bodyPr/>
        <a:lstStyle/>
        <a:p>
          <a:endParaRPr lang="en-US"/>
        </a:p>
      </dgm:t>
    </dgm:pt>
    <dgm:pt modelId="{15628524-74A8-4D4F-810B-5EAED86729F1}" type="sibTrans" cxnId="{8434C7B4-EB60-4B33-A95A-143FCF08AC57}">
      <dgm:prSet/>
      <dgm:spPr/>
      <dgm:t>
        <a:bodyPr/>
        <a:lstStyle/>
        <a:p>
          <a:endParaRPr lang="en-US"/>
        </a:p>
      </dgm:t>
    </dgm:pt>
    <dgm:pt modelId="{BD57E22B-6E5F-4823-BB7D-2B1BDB268393}">
      <dgm:prSet phldrT="[Text]" custT="1"/>
      <dgm:spPr/>
      <dgm:t>
        <a:bodyPr/>
        <a:lstStyle/>
        <a:p>
          <a:r>
            <a:rPr lang="en-US" sz="2000" dirty="0" smtClean="0"/>
            <a:t>End User</a:t>
          </a:r>
          <a:endParaRPr lang="en-US" sz="2000" dirty="0"/>
        </a:p>
      </dgm:t>
    </dgm:pt>
    <dgm:pt modelId="{CD80A1C0-CDA9-4E1E-8670-2F91F22784D2}" type="parTrans" cxnId="{28A12480-B899-4213-B6B6-532C325E9208}">
      <dgm:prSet/>
      <dgm:spPr/>
      <dgm:t>
        <a:bodyPr/>
        <a:lstStyle/>
        <a:p>
          <a:endParaRPr lang="en-US"/>
        </a:p>
      </dgm:t>
    </dgm:pt>
    <dgm:pt modelId="{95E817A8-34ED-4AF1-9B62-A6E9E2A24F4B}" type="sibTrans" cxnId="{28A12480-B899-4213-B6B6-532C325E9208}">
      <dgm:prSet/>
      <dgm:spPr/>
      <dgm:t>
        <a:bodyPr/>
        <a:lstStyle/>
        <a:p>
          <a:endParaRPr lang="en-US"/>
        </a:p>
      </dgm:t>
    </dgm:pt>
    <dgm:pt modelId="{51038952-EE72-4090-8226-356082CC875F}">
      <dgm:prSet phldrT="[Text]" custT="1"/>
      <dgm:spPr/>
      <dgm:t>
        <a:bodyPr/>
        <a:lstStyle/>
        <a:p>
          <a:r>
            <a:rPr lang="en-US" sz="2000" dirty="0" smtClean="0"/>
            <a:t>Stake-holder</a:t>
          </a:r>
          <a:endParaRPr lang="en-US" sz="2000" dirty="0"/>
        </a:p>
      </dgm:t>
    </dgm:pt>
    <dgm:pt modelId="{D3E60C02-1461-47FE-A0BB-5E903E2B758A}" type="parTrans" cxnId="{C15DC771-E63B-4D74-99EF-07544084C50E}">
      <dgm:prSet/>
      <dgm:spPr/>
      <dgm:t>
        <a:bodyPr/>
        <a:lstStyle/>
        <a:p>
          <a:endParaRPr lang="en-US"/>
        </a:p>
      </dgm:t>
    </dgm:pt>
    <dgm:pt modelId="{2BAB32AB-B363-4539-8A16-A5CBB3C51047}" type="sibTrans" cxnId="{C15DC771-E63B-4D74-99EF-07544084C50E}">
      <dgm:prSet/>
      <dgm:spPr/>
      <dgm:t>
        <a:bodyPr/>
        <a:lstStyle/>
        <a:p>
          <a:endParaRPr lang="en-US"/>
        </a:p>
      </dgm:t>
    </dgm:pt>
    <dgm:pt modelId="{98010218-3305-491B-8D14-21F0C4DFD94F}" type="pres">
      <dgm:prSet presAssocID="{55967A7F-0741-4E6E-9BD3-2ADDB44E0063}" presName="Name0" presStyleCnt="0">
        <dgm:presLayoutVars>
          <dgm:chMax val="7"/>
          <dgm:dir/>
          <dgm:animOne val="branch"/>
        </dgm:presLayoutVars>
      </dgm:prSet>
      <dgm:spPr/>
    </dgm:pt>
    <dgm:pt modelId="{8A465BD5-72FE-4132-BF67-2EEC97F7ED98}" type="pres">
      <dgm:prSet presAssocID="{17747929-F2C1-443E-8A3B-1598EA376F85}" presName="parTx1" presStyleLbl="node1" presStyleIdx="0" presStyleCnt="5" custScaleX="100122" custScaleY="102829"/>
      <dgm:spPr/>
      <dgm:t>
        <a:bodyPr/>
        <a:lstStyle/>
        <a:p>
          <a:endParaRPr lang="en-US"/>
        </a:p>
      </dgm:t>
    </dgm:pt>
    <dgm:pt modelId="{9C44C4E0-03D2-4399-94B7-142891F1638E}" type="pres">
      <dgm:prSet presAssocID="{DC4651F5-37F5-4775-8300-B165C9A63B9B}" presName="parTx2" presStyleLbl="node1" presStyleIdx="1" presStyleCnt="5" custScaleX="100122" custScaleY="102829"/>
      <dgm:spPr/>
      <dgm:t>
        <a:bodyPr/>
        <a:lstStyle/>
        <a:p>
          <a:endParaRPr lang="en-US"/>
        </a:p>
      </dgm:t>
    </dgm:pt>
    <dgm:pt modelId="{F20F9E83-DFC9-463E-8729-41714B6E071D}" type="pres">
      <dgm:prSet presAssocID="{145F201D-3020-4F2B-944B-0C14E527868A}" presName="parTx3" presStyleLbl="node1" presStyleIdx="2" presStyleCnt="5" custScaleX="100122" custScaleY="102829"/>
      <dgm:spPr/>
      <dgm:t>
        <a:bodyPr/>
        <a:lstStyle/>
        <a:p>
          <a:endParaRPr lang="en-US"/>
        </a:p>
      </dgm:t>
    </dgm:pt>
    <dgm:pt modelId="{EC81D000-EEAA-451A-B873-F527DCB5E114}" type="pres">
      <dgm:prSet presAssocID="{BD57E22B-6E5F-4823-BB7D-2B1BDB268393}" presName="parTx4" presStyleLbl="node1" presStyleIdx="3" presStyleCnt="5" custScaleX="100122" custScaleY="102829"/>
      <dgm:spPr/>
      <dgm:t>
        <a:bodyPr/>
        <a:lstStyle/>
        <a:p>
          <a:endParaRPr lang="en-US"/>
        </a:p>
      </dgm:t>
    </dgm:pt>
    <dgm:pt modelId="{48050BA8-783B-4B40-80F3-4EC40B318E99}" type="pres">
      <dgm:prSet presAssocID="{51038952-EE72-4090-8226-356082CC875F}" presName="parTx5" presStyleLbl="node1" presStyleIdx="4" presStyleCnt="5" custScaleX="100122" custScaleY="102829"/>
      <dgm:spPr/>
      <dgm:t>
        <a:bodyPr/>
        <a:lstStyle/>
        <a:p>
          <a:endParaRPr lang="en-US"/>
        </a:p>
      </dgm:t>
    </dgm:pt>
  </dgm:ptLst>
  <dgm:cxnLst>
    <dgm:cxn modelId="{1597EED8-7B75-433E-B817-307CA7BB95FF}" type="presOf" srcId="{55967A7F-0741-4E6E-9BD3-2ADDB44E0063}" destId="{98010218-3305-491B-8D14-21F0C4DFD94F}" srcOrd="0" destOrd="0" presId="urn:microsoft.com/office/officeart/2009/3/layout/SubStepProcess"/>
    <dgm:cxn modelId="{C15DC771-E63B-4D74-99EF-07544084C50E}" srcId="{55967A7F-0741-4E6E-9BD3-2ADDB44E0063}" destId="{51038952-EE72-4090-8226-356082CC875F}" srcOrd="4" destOrd="0" parTransId="{D3E60C02-1461-47FE-A0BB-5E903E2B758A}" sibTransId="{2BAB32AB-B363-4539-8A16-A5CBB3C51047}"/>
    <dgm:cxn modelId="{8434C7B4-EB60-4B33-A95A-143FCF08AC57}" srcId="{55967A7F-0741-4E6E-9BD3-2ADDB44E0063}" destId="{145F201D-3020-4F2B-944B-0C14E527868A}" srcOrd="2" destOrd="0" parTransId="{B932A250-7D3C-4AE4-AC39-D229DFF27D2B}" sibTransId="{15628524-74A8-4D4F-810B-5EAED86729F1}"/>
    <dgm:cxn modelId="{B4F16D95-2B33-4EEB-AC7C-A99810A474D8}" type="presOf" srcId="{DC4651F5-37F5-4775-8300-B165C9A63B9B}" destId="{9C44C4E0-03D2-4399-94B7-142891F1638E}" srcOrd="0" destOrd="0" presId="urn:microsoft.com/office/officeart/2009/3/layout/SubStepProcess"/>
    <dgm:cxn modelId="{28A41EFF-C152-461C-AA34-83815AAEFAC1}" type="presOf" srcId="{17747929-F2C1-443E-8A3B-1598EA376F85}" destId="{8A465BD5-72FE-4132-BF67-2EEC97F7ED98}" srcOrd="0" destOrd="0" presId="urn:microsoft.com/office/officeart/2009/3/layout/SubStepProcess"/>
    <dgm:cxn modelId="{A486DD4A-11E2-4C34-A299-8057B4BAA117}" type="presOf" srcId="{51038952-EE72-4090-8226-356082CC875F}" destId="{48050BA8-783B-4B40-80F3-4EC40B318E99}" srcOrd="0" destOrd="0" presId="urn:microsoft.com/office/officeart/2009/3/layout/SubStepProcess"/>
    <dgm:cxn modelId="{A13713DE-DACE-4882-ABC2-62EF36A06E2E}" type="presOf" srcId="{145F201D-3020-4F2B-944B-0C14E527868A}" destId="{F20F9E83-DFC9-463E-8729-41714B6E071D}" srcOrd="0" destOrd="0" presId="urn:microsoft.com/office/officeart/2009/3/layout/SubStepProcess"/>
    <dgm:cxn modelId="{74F7A1EF-77B3-4FC0-934A-F35C22189569}" srcId="{55967A7F-0741-4E6E-9BD3-2ADDB44E0063}" destId="{DC4651F5-37F5-4775-8300-B165C9A63B9B}" srcOrd="1" destOrd="0" parTransId="{3B05CD67-45FD-42D2-8E3C-8F860F26A536}" sibTransId="{8F5F837E-8D2D-4B55-8128-4FA029AC53DF}"/>
    <dgm:cxn modelId="{5E88344F-B608-4EBE-8739-7E7D91137A4D}" type="presOf" srcId="{BD57E22B-6E5F-4823-BB7D-2B1BDB268393}" destId="{EC81D000-EEAA-451A-B873-F527DCB5E114}" srcOrd="0" destOrd="0" presId="urn:microsoft.com/office/officeart/2009/3/layout/SubStepProcess"/>
    <dgm:cxn modelId="{28A12480-B899-4213-B6B6-532C325E9208}" srcId="{55967A7F-0741-4E6E-9BD3-2ADDB44E0063}" destId="{BD57E22B-6E5F-4823-BB7D-2B1BDB268393}" srcOrd="3" destOrd="0" parTransId="{CD80A1C0-CDA9-4E1E-8670-2F91F22784D2}" sibTransId="{95E817A8-34ED-4AF1-9B62-A6E9E2A24F4B}"/>
    <dgm:cxn modelId="{A8F845B7-EC3A-49D9-8914-77BE8C4C02A6}" srcId="{55967A7F-0741-4E6E-9BD3-2ADDB44E0063}" destId="{17747929-F2C1-443E-8A3B-1598EA376F85}" srcOrd="0" destOrd="0" parTransId="{1587F7D2-DA41-4264-8514-F6E399660861}" sibTransId="{EF5CDC9D-C977-459F-AC2A-5FF5EDCF1FBA}"/>
    <dgm:cxn modelId="{722FC090-430D-4C88-B914-13A92EEEB64F}" type="presParOf" srcId="{98010218-3305-491B-8D14-21F0C4DFD94F}" destId="{8A465BD5-72FE-4132-BF67-2EEC97F7ED98}" srcOrd="0" destOrd="0" presId="urn:microsoft.com/office/officeart/2009/3/layout/SubStepProcess"/>
    <dgm:cxn modelId="{66DAF5F5-5724-4ADD-901B-70BA2C4DF1E4}" type="presParOf" srcId="{98010218-3305-491B-8D14-21F0C4DFD94F}" destId="{9C44C4E0-03D2-4399-94B7-142891F1638E}" srcOrd="1" destOrd="0" presId="urn:microsoft.com/office/officeart/2009/3/layout/SubStepProcess"/>
    <dgm:cxn modelId="{563BDFA5-C471-491E-9619-54A2CDD72545}" type="presParOf" srcId="{98010218-3305-491B-8D14-21F0C4DFD94F}" destId="{F20F9E83-DFC9-463E-8729-41714B6E071D}" srcOrd="2" destOrd="0" presId="urn:microsoft.com/office/officeart/2009/3/layout/SubStepProcess"/>
    <dgm:cxn modelId="{0981E08F-6C06-466E-9433-A417127EBF29}" type="presParOf" srcId="{98010218-3305-491B-8D14-21F0C4DFD94F}" destId="{EC81D000-EEAA-451A-B873-F527DCB5E114}" srcOrd="3" destOrd="0" presId="urn:microsoft.com/office/officeart/2009/3/layout/SubStepProcess"/>
    <dgm:cxn modelId="{4A18AE1B-B1A1-4901-8A42-0C1CB18E0CB6}" type="presParOf" srcId="{98010218-3305-491B-8D14-21F0C4DFD94F}" destId="{48050BA8-783B-4B40-80F3-4EC40B318E99}" srcOrd="4" destOrd="0" presId="urn:microsoft.com/office/officeart/2009/3/layout/SubStep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BA8335-AAB4-4451-8E9D-561C0BB31CFB}" type="doc">
      <dgm:prSet loTypeId="urn:microsoft.com/office/officeart/2005/8/layout/rings+Icon" loCatId="relationship" qsTypeId="urn:microsoft.com/office/officeart/2005/8/quickstyle/simple4" qsCatId="simple" csTypeId="urn:microsoft.com/office/officeart/2005/8/colors/colorful3" csCatId="colorful" phldr="1"/>
      <dgm:spPr/>
      <dgm:t>
        <a:bodyPr/>
        <a:lstStyle/>
        <a:p>
          <a:endParaRPr lang="en-US"/>
        </a:p>
      </dgm:t>
    </dgm:pt>
    <dgm:pt modelId="{A8D0C748-46A9-4F39-BBA6-50D7442A9273}">
      <dgm:prSet phldrT="[Text]"/>
      <dgm:spPr>
        <a:noFill/>
      </dgm:spPr>
      <dgm:t>
        <a:bodyPr/>
        <a:lstStyle/>
        <a:p>
          <a:r>
            <a:rPr lang="en-US" dirty="0" smtClean="0"/>
            <a:t>Hardware</a:t>
          </a:r>
          <a:endParaRPr lang="en-US" dirty="0"/>
        </a:p>
      </dgm:t>
    </dgm:pt>
    <dgm:pt modelId="{A1381192-58D3-4FC4-9E60-570C773E70CC}" type="parTrans" cxnId="{27DCE661-D20A-4380-BB9A-2F41626EFF3C}">
      <dgm:prSet/>
      <dgm:spPr/>
      <dgm:t>
        <a:bodyPr/>
        <a:lstStyle/>
        <a:p>
          <a:endParaRPr lang="en-US"/>
        </a:p>
      </dgm:t>
    </dgm:pt>
    <dgm:pt modelId="{D9E8E337-612E-4FA7-B0EE-CC81B2D281D9}" type="sibTrans" cxnId="{27DCE661-D20A-4380-BB9A-2F41626EFF3C}">
      <dgm:prSet/>
      <dgm:spPr/>
      <dgm:t>
        <a:bodyPr/>
        <a:lstStyle/>
        <a:p>
          <a:endParaRPr lang="en-US"/>
        </a:p>
      </dgm:t>
    </dgm:pt>
    <dgm:pt modelId="{09995905-7628-46FB-A34B-5D65EBCE6F77}">
      <dgm:prSet/>
      <dgm:spPr>
        <a:noFill/>
      </dgm:spPr>
      <dgm:t>
        <a:bodyPr/>
        <a:lstStyle/>
        <a:p>
          <a:r>
            <a:rPr lang="en-US" dirty="0" smtClean="0"/>
            <a:t>Software</a:t>
          </a:r>
          <a:endParaRPr lang="en-US" dirty="0"/>
        </a:p>
      </dgm:t>
    </dgm:pt>
    <dgm:pt modelId="{BEBF9D53-FD41-4DC2-B4C5-9698DC8D010F}" type="parTrans" cxnId="{9F8C1684-6B55-4F09-8ADF-2F404C826DD2}">
      <dgm:prSet/>
      <dgm:spPr/>
      <dgm:t>
        <a:bodyPr/>
        <a:lstStyle/>
        <a:p>
          <a:endParaRPr lang="en-US"/>
        </a:p>
      </dgm:t>
    </dgm:pt>
    <dgm:pt modelId="{A04F40C7-8085-4BFA-BE8B-9EBE83D3C6AD}" type="sibTrans" cxnId="{9F8C1684-6B55-4F09-8ADF-2F404C826DD2}">
      <dgm:prSet/>
      <dgm:spPr/>
      <dgm:t>
        <a:bodyPr/>
        <a:lstStyle/>
        <a:p>
          <a:endParaRPr lang="en-US"/>
        </a:p>
      </dgm:t>
    </dgm:pt>
    <dgm:pt modelId="{CBBD6F2E-EF87-4972-9C8D-27DB3FD733F0}">
      <dgm:prSet/>
      <dgm:spPr/>
      <dgm:t>
        <a:bodyPr/>
        <a:lstStyle/>
        <a:p>
          <a:r>
            <a:rPr lang="en-US" dirty="0" smtClean="0"/>
            <a:t>Content</a:t>
          </a:r>
          <a:endParaRPr lang="en-US" dirty="0"/>
        </a:p>
      </dgm:t>
    </dgm:pt>
    <dgm:pt modelId="{7DAA08B6-E923-46E1-A6B8-C68411274BB2}" type="parTrans" cxnId="{04B4D215-9BCE-4E22-A1C6-53A4D970A885}">
      <dgm:prSet/>
      <dgm:spPr/>
      <dgm:t>
        <a:bodyPr/>
        <a:lstStyle/>
        <a:p>
          <a:endParaRPr lang="en-US"/>
        </a:p>
      </dgm:t>
    </dgm:pt>
    <dgm:pt modelId="{EAC384D2-BA78-42C3-A380-A44D67384DDC}" type="sibTrans" cxnId="{04B4D215-9BCE-4E22-A1C6-53A4D970A885}">
      <dgm:prSet/>
      <dgm:spPr/>
      <dgm:t>
        <a:bodyPr/>
        <a:lstStyle/>
        <a:p>
          <a:endParaRPr lang="en-US"/>
        </a:p>
      </dgm:t>
    </dgm:pt>
    <dgm:pt modelId="{2A21FA9B-9EA0-4691-B40E-AB4E0856766D}">
      <dgm:prSet/>
      <dgm:spPr/>
      <dgm:t>
        <a:bodyPr/>
        <a:lstStyle/>
        <a:p>
          <a:r>
            <a:rPr lang="en-US" dirty="0" smtClean="0"/>
            <a:t>Controls	</a:t>
          </a:r>
          <a:endParaRPr lang="en-US" dirty="0"/>
        </a:p>
      </dgm:t>
    </dgm:pt>
    <dgm:pt modelId="{2B35903E-8D9A-4B67-B3FC-F452866EC8D9}" type="parTrans" cxnId="{2EF51C20-382F-416D-AC9F-E747D83F3453}">
      <dgm:prSet/>
      <dgm:spPr/>
      <dgm:t>
        <a:bodyPr/>
        <a:lstStyle/>
        <a:p>
          <a:endParaRPr lang="en-US"/>
        </a:p>
      </dgm:t>
    </dgm:pt>
    <dgm:pt modelId="{4297578C-61A3-4AED-9572-008A88CBB891}" type="sibTrans" cxnId="{2EF51C20-382F-416D-AC9F-E747D83F3453}">
      <dgm:prSet/>
      <dgm:spPr/>
      <dgm:t>
        <a:bodyPr/>
        <a:lstStyle/>
        <a:p>
          <a:endParaRPr lang="en-US"/>
        </a:p>
      </dgm:t>
    </dgm:pt>
    <dgm:pt modelId="{8C843F9E-F46F-46D3-BEDE-BA7FCFA690F5}">
      <dgm:prSet/>
      <dgm:spPr/>
      <dgm:t>
        <a:bodyPr/>
        <a:lstStyle/>
        <a:p>
          <a:r>
            <a:rPr lang="en-US" dirty="0" smtClean="0"/>
            <a:t>Trust</a:t>
          </a:r>
          <a:endParaRPr lang="en-US" dirty="0"/>
        </a:p>
      </dgm:t>
    </dgm:pt>
    <dgm:pt modelId="{802CBF52-4818-42E3-88A2-95BD4475E13E}" type="parTrans" cxnId="{CC009A95-FFC4-42E5-AC0A-3C7DCAB1852D}">
      <dgm:prSet/>
      <dgm:spPr/>
      <dgm:t>
        <a:bodyPr/>
        <a:lstStyle/>
        <a:p>
          <a:endParaRPr lang="en-US"/>
        </a:p>
      </dgm:t>
    </dgm:pt>
    <dgm:pt modelId="{90024BEE-7B5B-4FD3-80AB-63464FE34773}" type="sibTrans" cxnId="{CC009A95-FFC4-42E5-AC0A-3C7DCAB1852D}">
      <dgm:prSet/>
      <dgm:spPr/>
      <dgm:t>
        <a:bodyPr/>
        <a:lstStyle/>
        <a:p>
          <a:endParaRPr lang="en-US"/>
        </a:p>
      </dgm:t>
    </dgm:pt>
    <dgm:pt modelId="{C3D725E2-66A9-42AF-9443-72ACE11A325D}">
      <dgm:prSet/>
      <dgm:spPr/>
      <dgm:t>
        <a:bodyPr/>
        <a:lstStyle/>
        <a:p>
          <a:r>
            <a:rPr lang="en-US" dirty="0" smtClean="0"/>
            <a:t>Relationships</a:t>
          </a:r>
          <a:endParaRPr lang="en-US" dirty="0"/>
        </a:p>
      </dgm:t>
    </dgm:pt>
    <dgm:pt modelId="{5570F71D-1E4B-4439-ACC6-1E90D16CD3C5}" type="parTrans" cxnId="{7BA414D8-C3E2-4618-9AD6-8B02A413B6E1}">
      <dgm:prSet/>
      <dgm:spPr/>
      <dgm:t>
        <a:bodyPr/>
        <a:lstStyle/>
        <a:p>
          <a:endParaRPr lang="en-US"/>
        </a:p>
      </dgm:t>
    </dgm:pt>
    <dgm:pt modelId="{F4B953C3-7378-4B49-8789-57B31A279610}" type="sibTrans" cxnId="{7BA414D8-C3E2-4618-9AD6-8B02A413B6E1}">
      <dgm:prSet/>
      <dgm:spPr/>
      <dgm:t>
        <a:bodyPr/>
        <a:lstStyle/>
        <a:p>
          <a:endParaRPr lang="en-US"/>
        </a:p>
      </dgm:t>
    </dgm:pt>
    <dgm:pt modelId="{544827E1-AE15-48A6-BD11-BC177301B0A1}" type="pres">
      <dgm:prSet presAssocID="{FFBA8335-AAB4-4451-8E9D-561C0BB31CFB}" presName="Name0" presStyleCnt="0">
        <dgm:presLayoutVars>
          <dgm:chMax val="7"/>
          <dgm:dir/>
          <dgm:resizeHandles val="exact"/>
        </dgm:presLayoutVars>
      </dgm:prSet>
      <dgm:spPr/>
      <dgm:t>
        <a:bodyPr/>
        <a:lstStyle/>
        <a:p>
          <a:endParaRPr lang="en-US"/>
        </a:p>
      </dgm:t>
    </dgm:pt>
    <dgm:pt modelId="{CC5EF890-3FDC-47E3-944B-CC804884E3B8}" type="pres">
      <dgm:prSet presAssocID="{FFBA8335-AAB4-4451-8E9D-561C0BB31CFB}" presName="ellipse1" presStyleLbl="vennNode1" presStyleIdx="0" presStyleCnt="6">
        <dgm:presLayoutVars>
          <dgm:bulletEnabled val="1"/>
        </dgm:presLayoutVars>
      </dgm:prSet>
      <dgm:spPr/>
      <dgm:t>
        <a:bodyPr/>
        <a:lstStyle/>
        <a:p>
          <a:endParaRPr lang="en-US"/>
        </a:p>
      </dgm:t>
    </dgm:pt>
    <dgm:pt modelId="{FBEE1CA6-40E3-42E1-8826-9F43BA238087}" type="pres">
      <dgm:prSet presAssocID="{FFBA8335-AAB4-4451-8E9D-561C0BB31CFB}" presName="ellipse2" presStyleLbl="vennNode1" presStyleIdx="1" presStyleCnt="6">
        <dgm:presLayoutVars>
          <dgm:bulletEnabled val="1"/>
        </dgm:presLayoutVars>
      </dgm:prSet>
      <dgm:spPr/>
      <dgm:t>
        <a:bodyPr/>
        <a:lstStyle/>
        <a:p>
          <a:endParaRPr lang="en-US"/>
        </a:p>
      </dgm:t>
    </dgm:pt>
    <dgm:pt modelId="{943B6CC9-C07E-48E5-9A33-2C26254DA6F1}" type="pres">
      <dgm:prSet presAssocID="{FFBA8335-AAB4-4451-8E9D-561C0BB31CFB}" presName="ellipse3" presStyleLbl="vennNode1" presStyleIdx="2" presStyleCnt="6" custScaleX="61300" custScaleY="60100">
        <dgm:presLayoutVars>
          <dgm:bulletEnabled val="1"/>
        </dgm:presLayoutVars>
      </dgm:prSet>
      <dgm:spPr/>
      <dgm:t>
        <a:bodyPr/>
        <a:lstStyle/>
        <a:p>
          <a:endParaRPr lang="en-US"/>
        </a:p>
      </dgm:t>
    </dgm:pt>
    <dgm:pt modelId="{15E519E0-2322-4935-89BF-E38B1D7A4D87}" type="pres">
      <dgm:prSet presAssocID="{FFBA8335-AAB4-4451-8E9D-561C0BB31CFB}" presName="ellipse4" presStyleLbl="vennNode1" presStyleIdx="3" presStyleCnt="6" custScaleX="65265" custScaleY="49112">
        <dgm:presLayoutVars>
          <dgm:bulletEnabled val="1"/>
        </dgm:presLayoutVars>
      </dgm:prSet>
      <dgm:spPr/>
      <dgm:t>
        <a:bodyPr/>
        <a:lstStyle/>
        <a:p>
          <a:endParaRPr lang="en-US"/>
        </a:p>
      </dgm:t>
    </dgm:pt>
    <dgm:pt modelId="{8119AB5C-9192-4898-ADB1-A8394336C7FB}" type="pres">
      <dgm:prSet presAssocID="{FFBA8335-AAB4-4451-8E9D-561C0BB31CFB}" presName="ellipse5" presStyleLbl="vennNode1" presStyleIdx="4" presStyleCnt="6">
        <dgm:presLayoutVars>
          <dgm:bulletEnabled val="1"/>
        </dgm:presLayoutVars>
      </dgm:prSet>
      <dgm:spPr/>
      <dgm:t>
        <a:bodyPr/>
        <a:lstStyle/>
        <a:p>
          <a:endParaRPr lang="en-US"/>
        </a:p>
      </dgm:t>
    </dgm:pt>
    <dgm:pt modelId="{40E60E9F-48A8-45D6-8065-34F702A8B8A4}" type="pres">
      <dgm:prSet presAssocID="{FFBA8335-AAB4-4451-8E9D-561C0BB31CFB}" presName="ellipse6" presStyleLbl="vennNode1" presStyleIdx="5" presStyleCnt="6">
        <dgm:presLayoutVars>
          <dgm:bulletEnabled val="1"/>
        </dgm:presLayoutVars>
      </dgm:prSet>
      <dgm:spPr/>
      <dgm:t>
        <a:bodyPr/>
        <a:lstStyle/>
        <a:p>
          <a:endParaRPr lang="en-US"/>
        </a:p>
      </dgm:t>
    </dgm:pt>
  </dgm:ptLst>
  <dgm:cxnLst>
    <dgm:cxn modelId="{CB568E9D-BFA8-445A-A6F8-4D45FC885D78}" type="presOf" srcId="{C3D725E2-66A9-42AF-9443-72ACE11A325D}" destId="{40E60E9F-48A8-45D6-8065-34F702A8B8A4}" srcOrd="0" destOrd="0" presId="urn:microsoft.com/office/officeart/2005/8/layout/rings+Icon"/>
    <dgm:cxn modelId="{9F8C1684-6B55-4F09-8ADF-2F404C826DD2}" srcId="{FFBA8335-AAB4-4451-8E9D-561C0BB31CFB}" destId="{09995905-7628-46FB-A34B-5D65EBCE6F77}" srcOrd="1" destOrd="0" parTransId="{BEBF9D53-FD41-4DC2-B4C5-9698DC8D010F}" sibTransId="{A04F40C7-8085-4BFA-BE8B-9EBE83D3C6AD}"/>
    <dgm:cxn modelId="{29309CB9-98A1-401D-83A6-26D7531766A2}" type="presOf" srcId="{8C843F9E-F46F-46D3-BEDE-BA7FCFA690F5}" destId="{8119AB5C-9192-4898-ADB1-A8394336C7FB}" srcOrd="0" destOrd="0" presId="urn:microsoft.com/office/officeart/2005/8/layout/rings+Icon"/>
    <dgm:cxn modelId="{2EF51C20-382F-416D-AC9F-E747D83F3453}" srcId="{FFBA8335-AAB4-4451-8E9D-561C0BB31CFB}" destId="{2A21FA9B-9EA0-4691-B40E-AB4E0856766D}" srcOrd="3" destOrd="0" parTransId="{2B35903E-8D9A-4B67-B3FC-F452866EC8D9}" sibTransId="{4297578C-61A3-4AED-9572-008A88CBB891}"/>
    <dgm:cxn modelId="{7BA414D8-C3E2-4618-9AD6-8B02A413B6E1}" srcId="{FFBA8335-AAB4-4451-8E9D-561C0BB31CFB}" destId="{C3D725E2-66A9-42AF-9443-72ACE11A325D}" srcOrd="5" destOrd="0" parTransId="{5570F71D-1E4B-4439-ACC6-1E90D16CD3C5}" sibTransId="{F4B953C3-7378-4B49-8789-57B31A279610}"/>
    <dgm:cxn modelId="{27DCE661-D20A-4380-BB9A-2F41626EFF3C}" srcId="{FFBA8335-AAB4-4451-8E9D-561C0BB31CFB}" destId="{A8D0C748-46A9-4F39-BBA6-50D7442A9273}" srcOrd="0" destOrd="0" parTransId="{A1381192-58D3-4FC4-9E60-570C773E70CC}" sibTransId="{D9E8E337-612E-4FA7-B0EE-CC81B2D281D9}"/>
    <dgm:cxn modelId="{CC009A95-FFC4-42E5-AC0A-3C7DCAB1852D}" srcId="{FFBA8335-AAB4-4451-8E9D-561C0BB31CFB}" destId="{8C843F9E-F46F-46D3-BEDE-BA7FCFA690F5}" srcOrd="4" destOrd="0" parTransId="{802CBF52-4818-42E3-88A2-95BD4475E13E}" sibTransId="{90024BEE-7B5B-4FD3-80AB-63464FE34773}"/>
    <dgm:cxn modelId="{04B4D215-9BCE-4E22-A1C6-53A4D970A885}" srcId="{FFBA8335-AAB4-4451-8E9D-561C0BB31CFB}" destId="{CBBD6F2E-EF87-4972-9C8D-27DB3FD733F0}" srcOrd="2" destOrd="0" parTransId="{7DAA08B6-E923-46E1-A6B8-C68411274BB2}" sibTransId="{EAC384D2-BA78-42C3-A380-A44D67384DDC}"/>
    <dgm:cxn modelId="{29B5D65D-B664-4921-A00F-DD342D6A9719}" type="presOf" srcId="{CBBD6F2E-EF87-4972-9C8D-27DB3FD733F0}" destId="{943B6CC9-C07E-48E5-9A33-2C26254DA6F1}" srcOrd="0" destOrd="0" presId="urn:microsoft.com/office/officeart/2005/8/layout/rings+Icon"/>
    <dgm:cxn modelId="{2EADF389-18BE-4B19-A920-77705A2721AE}" type="presOf" srcId="{A8D0C748-46A9-4F39-BBA6-50D7442A9273}" destId="{CC5EF890-3FDC-47E3-944B-CC804884E3B8}" srcOrd="0" destOrd="0" presId="urn:microsoft.com/office/officeart/2005/8/layout/rings+Icon"/>
    <dgm:cxn modelId="{1F655FFE-0BA7-4AC8-B8D3-678E4C679BE0}" type="presOf" srcId="{09995905-7628-46FB-A34B-5D65EBCE6F77}" destId="{FBEE1CA6-40E3-42E1-8826-9F43BA238087}" srcOrd="0" destOrd="0" presId="urn:microsoft.com/office/officeart/2005/8/layout/rings+Icon"/>
    <dgm:cxn modelId="{9BA4B58D-A232-4E0B-A881-7C029F647D99}" type="presOf" srcId="{FFBA8335-AAB4-4451-8E9D-561C0BB31CFB}" destId="{544827E1-AE15-48A6-BD11-BC177301B0A1}" srcOrd="0" destOrd="0" presId="urn:microsoft.com/office/officeart/2005/8/layout/rings+Icon"/>
    <dgm:cxn modelId="{B613F5D4-D36D-4CA2-BDFC-63EF3F626F6E}" type="presOf" srcId="{2A21FA9B-9EA0-4691-B40E-AB4E0856766D}" destId="{15E519E0-2322-4935-89BF-E38B1D7A4D87}" srcOrd="0" destOrd="0" presId="urn:microsoft.com/office/officeart/2005/8/layout/rings+Icon"/>
    <dgm:cxn modelId="{90708DFE-0DF5-493B-AFE8-B9D3051C9832}" type="presParOf" srcId="{544827E1-AE15-48A6-BD11-BC177301B0A1}" destId="{CC5EF890-3FDC-47E3-944B-CC804884E3B8}" srcOrd="0" destOrd="0" presId="urn:microsoft.com/office/officeart/2005/8/layout/rings+Icon"/>
    <dgm:cxn modelId="{6DDBE09D-A6C9-4BA4-9D1F-E57E44E90097}" type="presParOf" srcId="{544827E1-AE15-48A6-BD11-BC177301B0A1}" destId="{FBEE1CA6-40E3-42E1-8826-9F43BA238087}" srcOrd="1" destOrd="0" presId="urn:microsoft.com/office/officeart/2005/8/layout/rings+Icon"/>
    <dgm:cxn modelId="{E0511EAF-152A-40E4-889F-E188C77B8988}" type="presParOf" srcId="{544827E1-AE15-48A6-BD11-BC177301B0A1}" destId="{943B6CC9-C07E-48E5-9A33-2C26254DA6F1}" srcOrd="2" destOrd="0" presId="urn:microsoft.com/office/officeart/2005/8/layout/rings+Icon"/>
    <dgm:cxn modelId="{03CF21E2-D0D9-43B9-93A5-399BC1416A80}" type="presParOf" srcId="{544827E1-AE15-48A6-BD11-BC177301B0A1}" destId="{15E519E0-2322-4935-89BF-E38B1D7A4D87}" srcOrd="3" destOrd="0" presId="urn:microsoft.com/office/officeart/2005/8/layout/rings+Icon"/>
    <dgm:cxn modelId="{8B963AFD-365E-4696-AADB-00F1F0F6BDEF}" type="presParOf" srcId="{544827E1-AE15-48A6-BD11-BC177301B0A1}" destId="{8119AB5C-9192-4898-ADB1-A8394336C7FB}" srcOrd="4" destOrd="0" presId="urn:microsoft.com/office/officeart/2005/8/layout/rings+Icon"/>
    <dgm:cxn modelId="{6076D933-C252-41EB-8377-51DFB16701FB}" type="presParOf" srcId="{544827E1-AE15-48A6-BD11-BC177301B0A1}" destId="{40E60E9F-48A8-45D6-8065-34F702A8B8A4}"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967A7F-0741-4E6E-9BD3-2ADDB44E0063}"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17747929-F2C1-443E-8A3B-1598EA376F85}">
      <dgm:prSet phldrT="[Text]" custT="1"/>
      <dgm:spPr/>
      <dgm:t>
        <a:bodyPr/>
        <a:lstStyle/>
        <a:p>
          <a:endParaRPr lang="en-US" sz="2400" dirty="0"/>
        </a:p>
      </dgm:t>
    </dgm:pt>
    <dgm:pt modelId="{1587F7D2-DA41-4264-8514-F6E399660861}" type="parTrans" cxnId="{A8F845B7-EC3A-49D9-8914-77BE8C4C02A6}">
      <dgm:prSet/>
      <dgm:spPr/>
      <dgm:t>
        <a:bodyPr/>
        <a:lstStyle/>
        <a:p>
          <a:endParaRPr lang="en-US"/>
        </a:p>
      </dgm:t>
    </dgm:pt>
    <dgm:pt modelId="{EF5CDC9D-C977-459F-AC2A-5FF5EDCF1FBA}" type="sibTrans" cxnId="{A8F845B7-EC3A-49D9-8914-77BE8C4C02A6}">
      <dgm:prSet/>
      <dgm:spPr/>
      <dgm:t>
        <a:bodyPr/>
        <a:lstStyle/>
        <a:p>
          <a:endParaRPr lang="en-US"/>
        </a:p>
      </dgm:t>
    </dgm:pt>
    <dgm:pt modelId="{DC4651F5-37F5-4775-8300-B165C9A63B9B}">
      <dgm:prSet phldrT="[Text]" custT="1"/>
      <dgm:spPr/>
      <dgm:t>
        <a:bodyPr/>
        <a:lstStyle/>
        <a:p>
          <a:endParaRPr lang="en-US" sz="2400" dirty="0"/>
        </a:p>
      </dgm:t>
    </dgm:pt>
    <dgm:pt modelId="{3B05CD67-45FD-42D2-8E3C-8F860F26A536}" type="parTrans" cxnId="{74F7A1EF-77B3-4FC0-934A-F35C22189569}">
      <dgm:prSet/>
      <dgm:spPr/>
      <dgm:t>
        <a:bodyPr/>
        <a:lstStyle/>
        <a:p>
          <a:endParaRPr lang="en-US"/>
        </a:p>
      </dgm:t>
    </dgm:pt>
    <dgm:pt modelId="{8F5F837E-8D2D-4B55-8128-4FA029AC53DF}" type="sibTrans" cxnId="{74F7A1EF-77B3-4FC0-934A-F35C22189569}">
      <dgm:prSet/>
      <dgm:spPr/>
      <dgm:t>
        <a:bodyPr/>
        <a:lstStyle/>
        <a:p>
          <a:endParaRPr lang="en-US"/>
        </a:p>
      </dgm:t>
    </dgm:pt>
    <dgm:pt modelId="{145F201D-3020-4F2B-944B-0C14E527868A}">
      <dgm:prSet phldrT="[Text]" custT="1"/>
      <dgm:spPr/>
      <dgm:t>
        <a:bodyPr/>
        <a:lstStyle/>
        <a:p>
          <a:endParaRPr lang="en-US" sz="2400" dirty="0"/>
        </a:p>
      </dgm:t>
    </dgm:pt>
    <dgm:pt modelId="{B932A250-7D3C-4AE4-AC39-D229DFF27D2B}" type="parTrans" cxnId="{8434C7B4-EB60-4B33-A95A-143FCF08AC57}">
      <dgm:prSet/>
      <dgm:spPr/>
      <dgm:t>
        <a:bodyPr/>
        <a:lstStyle/>
        <a:p>
          <a:endParaRPr lang="en-US"/>
        </a:p>
      </dgm:t>
    </dgm:pt>
    <dgm:pt modelId="{15628524-74A8-4D4F-810B-5EAED86729F1}" type="sibTrans" cxnId="{8434C7B4-EB60-4B33-A95A-143FCF08AC57}">
      <dgm:prSet/>
      <dgm:spPr/>
      <dgm:t>
        <a:bodyPr/>
        <a:lstStyle/>
        <a:p>
          <a:endParaRPr lang="en-US"/>
        </a:p>
      </dgm:t>
    </dgm:pt>
    <dgm:pt modelId="{BD57E22B-6E5F-4823-BB7D-2B1BDB268393}">
      <dgm:prSet phldrT="[Text]" custT="1"/>
      <dgm:spPr/>
      <dgm:t>
        <a:bodyPr/>
        <a:lstStyle/>
        <a:p>
          <a:endParaRPr lang="en-US" sz="2400" dirty="0"/>
        </a:p>
      </dgm:t>
    </dgm:pt>
    <dgm:pt modelId="{CD80A1C0-CDA9-4E1E-8670-2F91F22784D2}" type="parTrans" cxnId="{28A12480-B899-4213-B6B6-532C325E9208}">
      <dgm:prSet/>
      <dgm:spPr/>
      <dgm:t>
        <a:bodyPr/>
        <a:lstStyle/>
        <a:p>
          <a:endParaRPr lang="en-US"/>
        </a:p>
      </dgm:t>
    </dgm:pt>
    <dgm:pt modelId="{95E817A8-34ED-4AF1-9B62-A6E9E2A24F4B}" type="sibTrans" cxnId="{28A12480-B899-4213-B6B6-532C325E9208}">
      <dgm:prSet/>
      <dgm:spPr/>
      <dgm:t>
        <a:bodyPr/>
        <a:lstStyle/>
        <a:p>
          <a:endParaRPr lang="en-US"/>
        </a:p>
      </dgm:t>
    </dgm:pt>
    <dgm:pt modelId="{51038952-EE72-4090-8226-356082CC875F}">
      <dgm:prSet phldrT="[Text]" custT="1"/>
      <dgm:spPr/>
      <dgm:t>
        <a:bodyPr/>
        <a:lstStyle/>
        <a:p>
          <a:r>
            <a:rPr lang="en-US" sz="2000" dirty="0" smtClean="0"/>
            <a:t>Stake-holder</a:t>
          </a:r>
          <a:endParaRPr lang="en-US" sz="2000" dirty="0"/>
        </a:p>
      </dgm:t>
    </dgm:pt>
    <dgm:pt modelId="{D3E60C02-1461-47FE-A0BB-5E903E2B758A}" type="parTrans" cxnId="{C15DC771-E63B-4D74-99EF-07544084C50E}">
      <dgm:prSet/>
      <dgm:spPr/>
      <dgm:t>
        <a:bodyPr/>
        <a:lstStyle/>
        <a:p>
          <a:endParaRPr lang="en-US"/>
        </a:p>
      </dgm:t>
    </dgm:pt>
    <dgm:pt modelId="{2BAB32AB-B363-4539-8A16-A5CBB3C51047}" type="sibTrans" cxnId="{C15DC771-E63B-4D74-99EF-07544084C50E}">
      <dgm:prSet/>
      <dgm:spPr/>
      <dgm:t>
        <a:bodyPr/>
        <a:lstStyle/>
        <a:p>
          <a:endParaRPr lang="en-US"/>
        </a:p>
      </dgm:t>
    </dgm:pt>
    <dgm:pt modelId="{98010218-3305-491B-8D14-21F0C4DFD94F}" type="pres">
      <dgm:prSet presAssocID="{55967A7F-0741-4E6E-9BD3-2ADDB44E0063}" presName="Name0" presStyleCnt="0">
        <dgm:presLayoutVars>
          <dgm:chMax val="7"/>
          <dgm:dir/>
          <dgm:animOne val="branch"/>
        </dgm:presLayoutVars>
      </dgm:prSet>
      <dgm:spPr/>
    </dgm:pt>
    <dgm:pt modelId="{8A465BD5-72FE-4132-BF67-2EEC97F7ED98}" type="pres">
      <dgm:prSet presAssocID="{17747929-F2C1-443E-8A3B-1598EA376F85}" presName="parTx1" presStyleLbl="node1" presStyleIdx="0" presStyleCnt="5"/>
      <dgm:spPr/>
      <dgm:t>
        <a:bodyPr/>
        <a:lstStyle/>
        <a:p>
          <a:endParaRPr lang="en-US"/>
        </a:p>
      </dgm:t>
    </dgm:pt>
    <dgm:pt modelId="{9C44C4E0-03D2-4399-94B7-142891F1638E}" type="pres">
      <dgm:prSet presAssocID="{DC4651F5-37F5-4775-8300-B165C9A63B9B}" presName="parTx2" presStyleLbl="node1" presStyleIdx="1" presStyleCnt="5"/>
      <dgm:spPr/>
      <dgm:t>
        <a:bodyPr/>
        <a:lstStyle/>
        <a:p>
          <a:endParaRPr lang="en-US"/>
        </a:p>
      </dgm:t>
    </dgm:pt>
    <dgm:pt modelId="{F20F9E83-DFC9-463E-8729-41714B6E071D}" type="pres">
      <dgm:prSet presAssocID="{145F201D-3020-4F2B-944B-0C14E527868A}" presName="parTx3" presStyleLbl="node1" presStyleIdx="2" presStyleCnt="5"/>
      <dgm:spPr/>
      <dgm:t>
        <a:bodyPr/>
        <a:lstStyle/>
        <a:p>
          <a:endParaRPr lang="en-US"/>
        </a:p>
      </dgm:t>
    </dgm:pt>
    <dgm:pt modelId="{EC81D000-EEAA-451A-B873-F527DCB5E114}" type="pres">
      <dgm:prSet presAssocID="{BD57E22B-6E5F-4823-BB7D-2B1BDB268393}" presName="parTx4" presStyleLbl="node1" presStyleIdx="3" presStyleCnt="5"/>
      <dgm:spPr/>
      <dgm:t>
        <a:bodyPr/>
        <a:lstStyle/>
        <a:p>
          <a:endParaRPr lang="en-US"/>
        </a:p>
      </dgm:t>
    </dgm:pt>
    <dgm:pt modelId="{48050BA8-783B-4B40-80F3-4EC40B318E99}" type="pres">
      <dgm:prSet presAssocID="{51038952-EE72-4090-8226-356082CC875F}" presName="parTx5" presStyleLbl="node1" presStyleIdx="4" presStyleCnt="5"/>
      <dgm:spPr/>
      <dgm:t>
        <a:bodyPr/>
        <a:lstStyle/>
        <a:p>
          <a:endParaRPr lang="en-US"/>
        </a:p>
      </dgm:t>
    </dgm:pt>
  </dgm:ptLst>
  <dgm:cxnLst>
    <dgm:cxn modelId="{C15DC771-E63B-4D74-99EF-07544084C50E}" srcId="{55967A7F-0741-4E6E-9BD3-2ADDB44E0063}" destId="{51038952-EE72-4090-8226-356082CC875F}" srcOrd="4" destOrd="0" parTransId="{D3E60C02-1461-47FE-A0BB-5E903E2B758A}" sibTransId="{2BAB32AB-B363-4539-8A16-A5CBB3C51047}"/>
    <dgm:cxn modelId="{8434C7B4-EB60-4B33-A95A-143FCF08AC57}" srcId="{55967A7F-0741-4E6E-9BD3-2ADDB44E0063}" destId="{145F201D-3020-4F2B-944B-0C14E527868A}" srcOrd="2" destOrd="0" parTransId="{B932A250-7D3C-4AE4-AC39-D229DFF27D2B}" sibTransId="{15628524-74A8-4D4F-810B-5EAED86729F1}"/>
    <dgm:cxn modelId="{20532A67-4E5F-4450-BC8B-F227BF1A3DCA}" type="presOf" srcId="{145F201D-3020-4F2B-944B-0C14E527868A}" destId="{F20F9E83-DFC9-463E-8729-41714B6E071D}" srcOrd="0" destOrd="0" presId="urn:microsoft.com/office/officeart/2009/3/layout/SubStepProcess"/>
    <dgm:cxn modelId="{74F7A1EF-77B3-4FC0-934A-F35C22189569}" srcId="{55967A7F-0741-4E6E-9BD3-2ADDB44E0063}" destId="{DC4651F5-37F5-4775-8300-B165C9A63B9B}" srcOrd="1" destOrd="0" parTransId="{3B05CD67-45FD-42D2-8E3C-8F860F26A536}" sibTransId="{8F5F837E-8D2D-4B55-8128-4FA029AC53DF}"/>
    <dgm:cxn modelId="{7D769EDC-F750-436A-9CB5-37F241DA117E}" type="presOf" srcId="{55967A7F-0741-4E6E-9BD3-2ADDB44E0063}" destId="{98010218-3305-491B-8D14-21F0C4DFD94F}" srcOrd="0" destOrd="0" presId="urn:microsoft.com/office/officeart/2009/3/layout/SubStepProcess"/>
    <dgm:cxn modelId="{EA76A8FD-8E52-4700-889B-0DFC41DBF67F}" type="presOf" srcId="{BD57E22B-6E5F-4823-BB7D-2B1BDB268393}" destId="{EC81D000-EEAA-451A-B873-F527DCB5E114}" srcOrd="0" destOrd="0" presId="urn:microsoft.com/office/officeart/2009/3/layout/SubStepProcess"/>
    <dgm:cxn modelId="{0F90F63C-F683-4DF6-9030-B5074DE73501}" type="presOf" srcId="{17747929-F2C1-443E-8A3B-1598EA376F85}" destId="{8A465BD5-72FE-4132-BF67-2EEC97F7ED98}" srcOrd="0" destOrd="0" presId="urn:microsoft.com/office/officeart/2009/3/layout/SubStepProcess"/>
    <dgm:cxn modelId="{B940B86F-D873-49CA-B98E-B7AD8EA6957A}" type="presOf" srcId="{DC4651F5-37F5-4775-8300-B165C9A63B9B}" destId="{9C44C4E0-03D2-4399-94B7-142891F1638E}" srcOrd="0" destOrd="0" presId="urn:microsoft.com/office/officeart/2009/3/layout/SubStepProcess"/>
    <dgm:cxn modelId="{4441DE70-DC68-4584-B81B-3D1BFEB6B238}" type="presOf" srcId="{51038952-EE72-4090-8226-356082CC875F}" destId="{48050BA8-783B-4B40-80F3-4EC40B318E99}" srcOrd="0" destOrd="0" presId="urn:microsoft.com/office/officeart/2009/3/layout/SubStepProcess"/>
    <dgm:cxn modelId="{28A12480-B899-4213-B6B6-532C325E9208}" srcId="{55967A7F-0741-4E6E-9BD3-2ADDB44E0063}" destId="{BD57E22B-6E5F-4823-BB7D-2B1BDB268393}" srcOrd="3" destOrd="0" parTransId="{CD80A1C0-CDA9-4E1E-8670-2F91F22784D2}" sibTransId="{95E817A8-34ED-4AF1-9B62-A6E9E2A24F4B}"/>
    <dgm:cxn modelId="{A8F845B7-EC3A-49D9-8914-77BE8C4C02A6}" srcId="{55967A7F-0741-4E6E-9BD3-2ADDB44E0063}" destId="{17747929-F2C1-443E-8A3B-1598EA376F85}" srcOrd="0" destOrd="0" parTransId="{1587F7D2-DA41-4264-8514-F6E399660861}" sibTransId="{EF5CDC9D-C977-459F-AC2A-5FF5EDCF1FBA}"/>
    <dgm:cxn modelId="{C6BC289A-5E68-49DE-855E-EA8E1B79AF3F}" type="presParOf" srcId="{98010218-3305-491B-8D14-21F0C4DFD94F}" destId="{8A465BD5-72FE-4132-BF67-2EEC97F7ED98}" srcOrd="0" destOrd="0" presId="urn:microsoft.com/office/officeart/2009/3/layout/SubStepProcess"/>
    <dgm:cxn modelId="{C3E7FE47-2927-45CF-A429-B301273A2CA7}" type="presParOf" srcId="{98010218-3305-491B-8D14-21F0C4DFD94F}" destId="{9C44C4E0-03D2-4399-94B7-142891F1638E}" srcOrd="1" destOrd="0" presId="urn:microsoft.com/office/officeart/2009/3/layout/SubStepProcess"/>
    <dgm:cxn modelId="{86E28CE6-09F1-4BD1-BD6F-A0EC346D5032}" type="presParOf" srcId="{98010218-3305-491B-8D14-21F0C4DFD94F}" destId="{F20F9E83-DFC9-463E-8729-41714B6E071D}" srcOrd="2" destOrd="0" presId="urn:microsoft.com/office/officeart/2009/3/layout/SubStepProcess"/>
    <dgm:cxn modelId="{075F6A66-B96D-4D7A-954C-EE1D3CC34A6B}" type="presParOf" srcId="{98010218-3305-491B-8D14-21F0C4DFD94F}" destId="{EC81D000-EEAA-451A-B873-F527DCB5E114}" srcOrd="3" destOrd="0" presId="urn:microsoft.com/office/officeart/2009/3/layout/SubStepProcess"/>
    <dgm:cxn modelId="{0F9DD25C-76B7-438D-A951-0C41D6DF5E49}" type="presParOf" srcId="{98010218-3305-491B-8D14-21F0C4DFD94F}" destId="{48050BA8-783B-4B40-80F3-4EC40B318E99}" srcOrd="4" destOrd="0" presId="urn:microsoft.com/office/officeart/2009/3/layout/SubStep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967A7F-0741-4E6E-9BD3-2ADDB44E0063}" type="doc">
      <dgm:prSet loTypeId="urn:microsoft.com/office/officeart/2009/3/layout/SubStepProcess" loCatId="process" qsTypeId="urn:microsoft.com/office/officeart/2005/8/quickstyle/simple1" qsCatId="simple" csTypeId="urn:microsoft.com/office/officeart/2005/8/colors/accent1_2" csCatId="accent1" phldr="1"/>
      <dgm:spPr/>
    </dgm:pt>
    <dgm:pt modelId="{17747929-F2C1-443E-8A3B-1598EA376F85}">
      <dgm:prSet phldrT="[Text]" custT="1"/>
      <dgm:spPr/>
      <dgm:t>
        <a:bodyPr/>
        <a:lstStyle/>
        <a:p>
          <a:endParaRPr lang="en-US" sz="2400" dirty="0"/>
        </a:p>
      </dgm:t>
    </dgm:pt>
    <dgm:pt modelId="{1587F7D2-DA41-4264-8514-F6E399660861}" type="parTrans" cxnId="{A8F845B7-EC3A-49D9-8914-77BE8C4C02A6}">
      <dgm:prSet/>
      <dgm:spPr/>
      <dgm:t>
        <a:bodyPr/>
        <a:lstStyle/>
        <a:p>
          <a:endParaRPr lang="en-US"/>
        </a:p>
      </dgm:t>
    </dgm:pt>
    <dgm:pt modelId="{EF5CDC9D-C977-459F-AC2A-5FF5EDCF1FBA}" type="sibTrans" cxnId="{A8F845B7-EC3A-49D9-8914-77BE8C4C02A6}">
      <dgm:prSet/>
      <dgm:spPr/>
      <dgm:t>
        <a:bodyPr/>
        <a:lstStyle/>
        <a:p>
          <a:endParaRPr lang="en-US"/>
        </a:p>
      </dgm:t>
    </dgm:pt>
    <dgm:pt modelId="{DC4651F5-37F5-4775-8300-B165C9A63B9B}">
      <dgm:prSet phldrT="[Text]" custT="1"/>
      <dgm:spPr/>
      <dgm:t>
        <a:bodyPr/>
        <a:lstStyle/>
        <a:p>
          <a:endParaRPr lang="en-US" sz="2400" dirty="0"/>
        </a:p>
      </dgm:t>
    </dgm:pt>
    <dgm:pt modelId="{3B05CD67-45FD-42D2-8E3C-8F860F26A536}" type="parTrans" cxnId="{74F7A1EF-77B3-4FC0-934A-F35C22189569}">
      <dgm:prSet/>
      <dgm:spPr/>
      <dgm:t>
        <a:bodyPr/>
        <a:lstStyle/>
        <a:p>
          <a:endParaRPr lang="en-US"/>
        </a:p>
      </dgm:t>
    </dgm:pt>
    <dgm:pt modelId="{8F5F837E-8D2D-4B55-8128-4FA029AC53DF}" type="sibTrans" cxnId="{74F7A1EF-77B3-4FC0-934A-F35C22189569}">
      <dgm:prSet/>
      <dgm:spPr/>
      <dgm:t>
        <a:bodyPr/>
        <a:lstStyle/>
        <a:p>
          <a:endParaRPr lang="en-US"/>
        </a:p>
      </dgm:t>
    </dgm:pt>
    <dgm:pt modelId="{145F201D-3020-4F2B-944B-0C14E527868A}">
      <dgm:prSet phldrT="[Text]" custT="1"/>
      <dgm:spPr/>
      <dgm:t>
        <a:bodyPr/>
        <a:lstStyle/>
        <a:p>
          <a:endParaRPr lang="en-US" sz="2400" dirty="0"/>
        </a:p>
      </dgm:t>
    </dgm:pt>
    <dgm:pt modelId="{B932A250-7D3C-4AE4-AC39-D229DFF27D2B}" type="parTrans" cxnId="{8434C7B4-EB60-4B33-A95A-143FCF08AC57}">
      <dgm:prSet/>
      <dgm:spPr/>
      <dgm:t>
        <a:bodyPr/>
        <a:lstStyle/>
        <a:p>
          <a:endParaRPr lang="en-US"/>
        </a:p>
      </dgm:t>
    </dgm:pt>
    <dgm:pt modelId="{15628524-74A8-4D4F-810B-5EAED86729F1}" type="sibTrans" cxnId="{8434C7B4-EB60-4B33-A95A-143FCF08AC57}">
      <dgm:prSet/>
      <dgm:spPr/>
      <dgm:t>
        <a:bodyPr/>
        <a:lstStyle/>
        <a:p>
          <a:endParaRPr lang="en-US"/>
        </a:p>
      </dgm:t>
    </dgm:pt>
    <dgm:pt modelId="{BD57E22B-6E5F-4823-BB7D-2B1BDB268393}">
      <dgm:prSet phldrT="[Text]" custT="1"/>
      <dgm:spPr/>
      <dgm:t>
        <a:bodyPr/>
        <a:lstStyle/>
        <a:p>
          <a:r>
            <a:rPr lang="en-US" sz="2400" dirty="0" smtClean="0"/>
            <a:t>End User</a:t>
          </a:r>
          <a:endParaRPr lang="en-US" sz="2400" dirty="0"/>
        </a:p>
      </dgm:t>
    </dgm:pt>
    <dgm:pt modelId="{CD80A1C0-CDA9-4E1E-8670-2F91F22784D2}" type="parTrans" cxnId="{28A12480-B899-4213-B6B6-532C325E9208}">
      <dgm:prSet/>
      <dgm:spPr/>
      <dgm:t>
        <a:bodyPr/>
        <a:lstStyle/>
        <a:p>
          <a:endParaRPr lang="en-US"/>
        </a:p>
      </dgm:t>
    </dgm:pt>
    <dgm:pt modelId="{95E817A8-34ED-4AF1-9B62-A6E9E2A24F4B}" type="sibTrans" cxnId="{28A12480-B899-4213-B6B6-532C325E9208}">
      <dgm:prSet/>
      <dgm:spPr/>
      <dgm:t>
        <a:bodyPr/>
        <a:lstStyle/>
        <a:p>
          <a:endParaRPr lang="en-US"/>
        </a:p>
      </dgm:t>
    </dgm:pt>
    <dgm:pt modelId="{51038952-EE72-4090-8226-356082CC875F}">
      <dgm:prSet phldrT="[Text]" custT="1"/>
      <dgm:spPr/>
      <dgm:t>
        <a:bodyPr/>
        <a:lstStyle/>
        <a:p>
          <a:endParaRPr lang="en-US" sz="2400" dirty="0"/>
        </a:p>
      </dgm:t>
    </dgm:pt>
    <dgm:pt modelId="{D3E60C02-1461-47FE-A0BB-5E903E2B758A}" type="parTrans" cxnId="{C15DC771-E63B-4D74-99EF-07544084C50E}">
      <dgm:prSet/>
      <dgm:spPr/>
      <dgm:t>
        <a:bodyPr/>
        <a:lstStyle/>
        <a:p>
          <a:endParaRPr lang="en-US"/>
        </a:p>
      </dgm:t>
    </dgm:pt>
    <dgm:pt modelId="{2BAB32AB-B363-4539-8A16-A5CBB3C51047}" type="sibTrans" cxnId="{C15DC771-E63B-4D74-99EF-07544084C50E}">
      <dgm:prSet/>
      <dgm:spPr/>
      <dgm:t>
        <a:bodyPr/>
        <a:lstStyle/>
        <a:p>
          <a:endParaRPr lang="en-US"/>
        </a:p>
      </dgm:t>
    </dgm:pt>
    <dgm:pt modelId="{98010218-3305-491B-8D14-21F0C4DFD94F}" type="pres">
      <dgm:prSet presAssocID="{55967A7F-0741-4E6E-9BD3-2ADDB44E0063}" presName="Name0" presStyleCnt="0">
        <dgm:presLayoutVars>
          <dgm:chMax val="7"/>
          <dgm:dir/>
          <dgm:animOne val="branch"/>
        </dgm:presLayoutVars>
      </dgm:prSet>
      <dgm:spPr/>
    </dgm:pt>
    <dgm:pt modelId="{8A465BD5-72FE-4132-BF67-2EEC97F7ED98}" type="pres">
      <dgm:prSet presAssocID="{17747929-F2C1-443E-8A3B-1598EA376F85}" presName="parTx1" presStyleLbl="node1" presStyleIdx="0" presStyleCnt="5"/>
      <dgm:spPr/>
      <dgm:t>
        <a:bodyPr/>
        <a:lstStyle/>
        <a:p>
          <a:endParaRPr lang="en-US"/>
        </a:p>
      </dgm:t>
    </dgm:pt>
    <dgm:pt modelId="{9C44C4E0-03D2-4399-94B7-142891F1638E}" type="pres">
      <dgm:prSet presAssocID="{DC4651F5-37F5-4775-8300-B165C9A63B9B}" presName="parTx2" presStyleLbl="node1" presStyleIdx="1" presStyleCnt="5"/>
      <dgm:spPr/>
      <dgm:t>
        <a:bodyPr/>
        <a:lstStyle/>
        <a:p>
          <a:endParaRPr lang="en-US"/>
        </a:p>
      </dgm:t>
    </dgm:pt>
    <dgm:pt modelId="{F20F9E83-DFC9-463E-8729-41714B6E071D}" type="pres">
      <dgm:prSet presAssocID="{145F201D-3020-4F2B-944B-0C14E527868A}" presName="parTx3" presStyleLbl="node1" presStyleIdx="2" presStyleCnt="5"/>
      <dgm:spPr/>
      <dgm:t>
        <a:bodyPr/>
        <a:lstStyle/>
        <a:p>
          <a:endParaRPr lang="en-US"/>
        </a:p>
      </dgm:t>
    </dgm:pt>
    <dgm:pt modelId="{EC81D000-EEAA-451A-B873-F527DCB5E114}" type="pres">
      <dgm:prSet presAssocID="{BD57E22B-6E5F-4823-BB7D-2B1BDB268393}" presName="parTx4" presStyleLbl="node1" presStyleIdx="3" presStyleCnt="5"/>
      <dgm:spPr/>
      <dgm:t>
        <a:bodyPr/>
        <a:lstStyle/>
        <a:p>
          <a:endParaRPr lang="en-US"/>
        </a:p>
      </dgm:t>
    </dgm:pt>
    <dgm:pt modelId="{48050BA8-783B-4B40-80F3-4EC40B318E99}" type="pres">
      <dgm:prSet presAssocID="{51038952-EE72-4090-8226-356082CC875F}" presName="parTx5" presStyleLbl="node1" presStyleIdx="4" presStyleCnt="5"/>
      <dgm:spPr/>
      <dgm:t>
        <a:bodyPr/>
        <a:lstStyle/>
        <a:p>
          <a:endParaRPr lang="en-US"/>
        </a:p>
      </dgm:t>
    </dgm:pt>
  </dgm:ptLst>
  <dgm:cxnLst>
    <dgm:cxn modelId="{A8F845B7-EC3A-49D9-8914-77BE8C4C02A6}" srcId="{55967A7F-0741-4E6E-9BD3-2ADDB44E0063}" destId="{17747929-F2C1-443E-8A3B-1598EA376F85}" srcOrd="0" destOrd="0" parTransId="{1587F7D2-DA41-4264-8514-F6E399660861}" sibTransId="{EF5CDC9D-C977-459F-AC2A-5FF5EDCF1FBA}"/>
    <dgm:cxn modelId="{64F1D954-9FD5-4CB7-820F-5D3FE7024F0C}" type="presOf" srcId="{17747929-F2C1-443E-8A3B-1598EA376F85}" destId="{8A465BD5-72FE-4132-BF67-2EEC97F7ED98}" srcOrd="0" destOrd="0" presId="urn:microsoft.com/office/officeart/2009/3/layout/SubStepProcess"/>
    <dgm:cxn modelId="{1B55B427-2C98-4392-88E6-2C94F0A1A12E}" type="presOf" srcId="{145F201D-3020-4F2B-944B-0C14E527868A}" destId="{F20F9E83-DFC9-463E-8729-41714B6E071D}" srcOrd="0" destOrd="0" presId="urn:microsoft.com/office/officeart/2009/3/layout/SubStepProcess"/>
    <dgm:cxn modelId="{19A049FE-1576-49CA-95A6-66A5E74E5457}" type="presOf" srcId="{BD57E22B-6E5F-4823-BB7D-2B1BDB268393}" destId="{EC81D000-EEAA-451A-B873-F527DCB5E114}" srcOrd="0" destOrd="0" presId="urn:microsoft.com/office/officeart/2009/3/layout/SubStepProcess"/>
    <dgm:cxn modelId="{74F7A1EF-77B3-4FC0-934A-F35C22189569}" srcId="{55967A7F-0741-4E6E-9BD3-2ADDB44E0063}" destId="{DC4651F5-37F5-4775-8300-B165C9A63B9B}" srcOrd="1" destOrd="0" parTransId="{3B05CD67-45FD-42D2-8E3C-8F860F26A536}" sibTransId="{8F5F837E-8D2D-4B55-8128-4FA029AC53DF}"/>
    <dgm:cxn modelId="{9F4AEB2C-C04A-492F-8E89-7D69BED870DA}" type="presOf" srcId="{DC4651F5-37F5-4775-8300-B165C9A63B9B}" destId="{9C44C4E0-03D2-4399-94B7-142891F1638E}" srcOrd="0" destOrd="0" presId="urn:microsoft.com/office/officeart/2009/3/layout/SubStepProcess"/>
    <dgm:cxn modelId="{28A12480-B899-4213-B6B6-532C325E9208}" srcId="{55967A7F-0741-4E6E-9BD3-2ADDB44E0063}" destId="{BD57E22B-6E5F-4823-BB7D-2B1BDB268393}" srcOrd="3" destOrd="0" parTransId="{CD80A1C0-CDA9-4E1E-8670-2F91F22784D2}" sibTransId="{95E817A8-34ED-4AF1-9B62-A6E9E2A24F4B}"/>
    <dgm:cxn modelId="{8DF17412-1B7E-4F33-B468-851BA81B5EAB}" type="presOf" srcId="{51038952-EE72-4090-8226-356082CC875F}" destId="{48050BA8-783B-4B40-80F3-4EC40B318E99}" srcOrd="0" destOrd="0" presId="urn:microsoft.com/office/officeart/2009/3/layout/SubStepProcess"/>
    <dgm:cxn modelId="{8434C7B4-EB60-4B33-A95A-143FCF08AC57}" srcId="{55967A7F-0741-4E6E-9BD3-2ADDB44E0063}" destId="{145F201D-3020-4F2B-944B-0C14E527868A}" srcOrd="2" destOrd="0" parTransId="{B932A250-7D3C-4AE4-AC39-D229DFF27D2B}" sibTransId="{15628524-74A8-4D4F-810B-5EAED86729F1}"/>
    <dgm:cxn modelId="{C15DC771-E63B-4D74-99EF-07544084C50E}" srcId="{55967A7F-0741-4E6E-9BD3-2ADDB44E0063}" destId="{51038952-EE72-4090-8226-356082CC875F}" srcOrd="4" destOrd="0" parTransId="{D3E60C02-1461-47FE-A0BB-5E903E2B758A}" sibTransId="{2BAB32AB-B363-4539-8A16-A5CBB3C51047}"/>
    <dgm:cxn modelId="{8BECEC5F-0F42-46F9-B2D8-D7D129507BC0}" type="presOf" srcId="{55967A7F-0741-4E6E-9BD3-2ADDB44E0063}" destId="{98010218-3305-491B-8D14-21F0C4DFD94F}" srcOrd="0" destOrd="0" presId="urn:microsoft.com/office/officeart/2009/3/layout/SubStepProcess"/>
    <dgm:cxn modelId="{C217F1B7-5F86-4895-A6DC-2AA3CBD7D0B3}" type="presParOf" srcId="{98010218-3305-491B-8D14-21F0C4DFD94F}" destId="{8A465BD5-72FE-4132-BF67-2EEC97F7ED98}" srcOrd="0" destOrd="0" presId="urn:microsoft.com/office/officeart/2009/3/layout/SubStepProcess"/>
    <dgm:cxn modelId="{3AC3F029-39CA-4711-9856-7C22635ECB9F}" type="presParOf" srcId="{98010218-3305-491B-8D14-21F0C4DFD94F}" destId="{9C44C4E0-03D2-4399-94B7-142891F1638E}" srcOrd="1" destOrd="0" presId="urn:microsoft.com/office/officeart/2009/3/layout/SubStepProcess"/>
    <dgm:cxn modelId="{DBFAFCA2-561F-45C3-937D-017969E3023F}" type="presParOf" srcId="{98010218-3305-491B-8D14-21F0C4DFD94F}" destId="{F20F9E83-DFC9-463E-8729-41714B6E071D}" srcOrd="2" destOrd="0" presId="urn:microsoft.com/office/officeart/2009/3/layout/SubStepProcess"/>
    <dgm:cxn modelId="{2D3CA016-6747-4770-83DD-B4EFE1A08CF4}" type="presParOf" srcId="{98010218-3305-491B-8D14-21F0C4DFD94F}" destId="{EC81D000-EEAA-451A-B873-F527DCB5E114}" srcOrd="3" destOrd="0" presId="urn:microsoft.com/office/officeart/2009/3/layout/SubStepProcess"/>
    <dgm:cxn modelId="{097B8714-36F3-4B92-9BFF-1E27A3E9B82E}" type="presParOf" srcId="{98010218-3305-491B-8D14-21F0C4DFD94F}" destId="{48050BA8-783B-4B40-80F3-4EC40B318E99}" srcOrd="4"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BA8335-AAB4-4451-8E9D-561C0BB31CFB}" type="doc">
      <dgm:prSet loTypeId="urn:microsoft.com/office/officeart/2005/8/layout/rings+Icon" loCatId="relationship" qsTypeId="urn:microsoft.com/office/officeart/2005/8/quickstyle/simple4" qsCatId="simple" csTypeId="urn:microsoft.com/office/officeart/2005/8/colors/colorful3" csCatId="colorful" phldr="1"/>
      <dgm:spPr/>
      <dgm:t>
        <a:bodyPr/>
        <a:lstStyle/>
        <a:p>
          <a:endParaRPr lang="en-US"/>
        </a:p>
      </dgm:t>
    </dgm:pt>
    <dgm:pt modelId="{A8D0C748-46A9-4F39-BBA6-50D7442A9273}">
      <dgm:prSet phldrT="[Text]"/>
      <dgm:spPr>
        <a:noFill/>
      </dgm:spPr>
      <dgm:t>
        <a:bodyPr/>
        <a:lstStyle/>
        <a:p>
          <a:r>
            <a:rPr lang="en-US" dirty="0" smtClean="0"/>
            <a:t>Hardware</a:t>
          </a:r>
          <a:endParaRPr lang="en-US" dirty="0"/>
        </a:p>
      </dgm:t>
    </dgm:pt>
    <dgm:pt modelId="{A1381192-58D3-4FC4-9E60-570C773E70CC}" type="parTrans" cxnId="{27DCE661-D20A-4380-BB9A-2F41626EFF3C}">
      <dgm:prSet/>
      <dgm:spPr/>
      <dgm:t>
        <a:bodyPr/>
        <a:lstStyle/>
        <a:p>
          <a:endParaRPr lang="en-US"/>
        </a:p>
      </dgm:t>
    </dgm:pt>
    <dgm:pt modelId="{D9E8E337-612E-4FA7-B0EE-CC81B2D281D9}" type="sibTrans" cxnId="{27DCE661-D20A-4380-BB9A-2F41626EFF3C}">
      <dgm:prSet/>
      <dgm:spPr/>
      <dgm:t>
        <a:bodyPr/>
        <a:lstStyle/>
        <a:p>
          <a:endParaRPr lang="en-US"/>
        </a:p>
      </dgm:t>
    </dgm:pt>
    <dgm:pt modelId="{09995905-7628-46FB-A34B-5D65EBCE6F77}">
      <dgm:prSet/>
      <dgm:spPr>
        <a:noFill/>
      </dgm:spPr>
      <dgm:t>
        <a:bodyPr/>
        <a:lstStyle/>
        <a:p>
          <a:r>
            <a:rPr lang="en-US" dirty="0" smtClean="0"/>
            <a:t>Software</a:t>
          </a:r>
          <a:endParaRPr lang="en-US" dirty="0"/>
        </a:p>
      </dgm:t>
    </dgm:pt>
    <dgm:pt modelId="{BEBF9D53-FD41-4DC2-B4C5-9698DC8D010F}" type="parTrans" cxnId="{9F8C1684-6B55-4F09-8ADF-2F404C826DD2}">
      <dgm:prSet/>
      <dgm:spPr/>
      <dgm:t>
        <a:bodyPr/>
        <a:lstStyle/>
        <a:p>
          <a:endParaRPr lang="en-US"/>
        </a:p>
      </dgm:t>
    </dgm:pt>
    <dgm:pt modelId="{A04F40C7-8085-4BFA-BE8B-9EBE83D3C6AD}" type="sibTrans" cxnId="{9F8C1684-6B55-4F09-8ADF-2F404C826DD2}">
      <dgm:prSet/>
      <dgm:spPr/>
      <dgm:t>
        <a:bodyPr/>
        <a:lstStyle/>
        <a:p>
          <a:endParaRPr lang="en-US"/>
        </a:p>
      </dgm:t>
    </dgm:pt>
    <dgm:pt modelId="{CBBD6F2E-EF87-4972-9C8D-27DB3FD733F0}">
      <dgm:prSet/>
      <dgm:spPr>
        <a:solidFill>
          <a:srgbClr val="AE78D6"/>
        </a:solidFill>
      </dgm:spPr>
      <dgm:t>
        <a:bodyPr/>
        <a:lstStyle/>
        <a:p>
          <a:r>
            <a:rPr lang="en-US" dirty="0" smtClean="0"/>
            <a:t>Content</a:t>
          </a:r>
          <a:endParaRPr lang="en-US" dirty="0"/>
        </a:p>
      </dgm:t>
    </dgm:pt>
    <dgm:pt modelId="{7DAA08B6-E923-46E1-A6B8-C68411274BB2}" type="parTrans" cxnId="{04B4D215-9BCE-4E22-A1C6-53A4D970A885}">
      <dgm:prSet/>
      <dgm:spPr/>
      <dgm:t>
        <a:bodyPr/>
        <a:lstStyle/>
        <a:p>
          <a:endParaRPr lang="en-US"/>
        </a:p>
      </dgm:t>
    </dgm:pt>
    <dgm:pt modelId="{EAC384D2-BA78-42C3-A380-A44D67384DDC}" type="sibTrans" cxnId="{04B4D215-9BCE-4E22-A1C6-53A4D970A885}">
      <dgm:prSet/>
      <dgm:spPr/>
      <dgm:t>
        <a:bodyPr/>
        <a:lstStyle/>
        <a:p>
          <a:endParaRPr lang="en-US"/>
        </a:p>
      </dgm:t>
    </dgm:pt>
    <dgm:pt modelId="{2A21FA9B-9EA0-4691-B40E-AB4E0856766D}">
      <dgm:prSet/>
      <dgm:spPr>
        <a:solidFill>
          <a:schemeClr val="bg2">
            <a:lumMod val="60000"/>
            <a:lumOff val="40000"/>
          </a:schemeClr>
        </a:solidFill>
      </dgm:spPr>
      <dgm:t>
        <a:bodyPr/>
        <a:lstStyle/>
        <a:p>
          <a:r>
            <a:rPr lang="en-US" dirty="0" smtClean="0"/>
            <a:t>Controls	</a:t>
          </a:r>
          <a:endParaRPr lang="en-US" dirty="0"/>
        </a:p>
      </dgm:t>
    </dgm:pt>
    <dgm:pt modelId="{2B35903E-8D9A-4B67-B3FC-F452866EC8D9}" type="parTrans" cxnId="{2EF51C20-382F-416D-AC9F-E747D83F3453}">
      <dgm:prSet/>
      <dgm:spPr/>
      <dgm:t>
        <a:bodyPr/>
        <a:lstStyle/>
        <a:p>
          <a:endParaRPr lang="en-US"/>
        </a:p>
      </dgm:t>
    </dgm:pt>
    <dgm:pt modelId="{4297578C-61A3-4AED-9572-008A88CBB891}" type="sibTrans" cxnId="{2EF51C20-382F-416D-AC9F-E747D83F3453}">
      <dgm:prSet/>
      <dgm:spPr/>
      <dgm:t>
        <a:bodyPr/>
        <a:lstStyle/>
        <a:p>
          <a:endParaRPr lang="en-US"/>
        </a:p>
      </dgm:t>
    </dgm:pt>
    <dgm:pt modelId="{8C843F9E-F46F-46D3-BEDE-BA7FCFA690F5}">
      <dgm:prSet/>
      <dgm:spPr>
        <a:solidFill>
          <a:srgbClr val="92D050"/>
        </a:solidFill>
      </dgm:spPr>
      <dgm:t>
        <a:bodyPr/>
        <a:lstStyle/>
        <a:p>
          <a:r>
            <a:rPr lang="en-US" dirty="0" smtClean="0"/>
            <a:t>Trust</a:t>
          </a:r>
          <a:endParaRPr lang="en-US" dirty="0"/>
        </a:p>
      </dgm:t>
    </dgm:pt>
    <dgm:pt modelId="{802CBF52-4818-42E3-88A2-95BD4475E13E}" type="parTrans" cxnId="{CC009A95-FFC4-42E5-AC0A-3C7DCAB1852D}">
      <dgm:prSet/>
      <dgm:spPr/>
      <dgm:t>
        <a:bodyPr/>
        <a:lstStyle/>
        <a:p>
          <a:endParaRPr lang="en-US"/>
        </a:p>
      </dgm:t>
    </dgm:pt>
    <dgm:pt modelId="{90024BEE-7B5B-4FD3-80AB-63464FE34773}" type="sibTrans" cxnId="{CC009A95-FFC4-42E5-AC0A-3C7DCAB1852D}">
      <dgm:prSet/>
      <dgm:spPr/>
      <dgm:t>
        <a:bodyPr/>
        <a:lstStyle/>
        <a:p>
          <a:endParaRPr lang="en-US"/>
        </a:p>
      </dgm:t>
    </dgm:pt>
    <dgm:pt modelId="{C3D725E2-66A9-42AF-9443-72ACE11A325D}">
      <dgm:prSet/>
      <dgm:spPr>
        <a:noFill/>
      </dgm:spPr>
      <dgm:t>
        <a:bodyPr/>
        <a:lstStyle/>
        <a:p>
          <a:r>
            <a:rPr lang="en-US" dirty="0" smtClean="0"/>
            <a:t>Relationships</a:t>
          </a:r>
          <a:endParaRPr lang="en-US" dirty="0"/>
        </a:p>
      </dgm:t>
    </dgm:pt>
    <dgm:pt modelId="{5570F71D-1E4B-4439-ACC6-1E90D16CD3C5}" type="parTrans" cxnId="{7BA414D8-C3E2-4618-9AD6-8B02A413B6E1}">
      <dgm:prSet/>
      <dgm:spPr/>
      <dgm:t>
        <a:bodyPr/>
        <a:lstStyle/>
        <a:p>
          <a:endParaRPr lang="en-US"/>
        </a:p>
      </dgm:t>
    </dgm:pt>
    <dgm:pt modelId="{F4B953C3-7378-4B49-8789-57B31A279610}" type="sibTrans" cxnId="{7BA414D8-C3E2-4618-9AD6-8B02A413B6E1}">
      <dgm:prSet/>
      <dgm:spPr/>
      <dgm:t>
        <a:bodyPr/>
        <a:lstStyle/>
        <a:p>
          <a:endParaRPr lang="en-US"/>
        </a:p>
      </dgm:t>
    </dgm:pt>
    <dgm:pt modelId="{544827E1-AE15-48A6-BD11-BC177301B0A1}" type="pres">
      <dgm:prSet presAssocID="{FFBA8335-AAB4-4451-8E9D-561C0BB31CFB}" presName="Name0" presStyleCnt="0">
        <dgm:presLayoutVars>
          <dgm:chMax val="7"/>
          <dgm:dir/>
          <dgm:resizeHandles val="exact"/>
        </dgm:presLayoutVars>
      </dgm:prSet>
      <dgm:spPr/>
      <dgm:t>
        <a:bodyPr/>
        <a:lstStyle/>
        <a:p>
          <a:endParaRPr lang="en-US"/>
        </a:p>
      </dgm:t>
    </dgm:pt>
    <dgm:pt modelId="{CC5EF890-3FDC-47E3-944B-CC804884E3B8}" type="pres">
      <dgm:prSet presAssocID="{FFBA8335-AAB4-4451-8E9D-561C0BB31CFB}" presName="ellipse1" presStyleLbl="vennNode1" presStyleIdx="0" presStyleCnt="6">
        <dgm:presLayoutVars>
          <dgm:bulletEnabled val="1"/>
        </dgm:presLayoutVars>
      </dgm:prSet>
      <dgm:spPr/>
      <dgm:t>
        <a:bodyPr/>
        <a:lstStyle/>
        <a:p>
          <a:endParaRPr lang="en-US"/>
        </a:p>
      </dgm:t>
    </dgm:pt>
    <dgm:pt modelId="{FBEE1CA6-40E3-42E1-8826-9F43BA238087}" type="pres">
      <dgm:prSet presAssocID="{FFBA8335-AAB4-4451-8E9D-561C0BB31CFB}" presName="ellipse2" presStyleLbl="vennNode1" presStyleIdx="1" presStyleCnt="6">
        <dgm:presLayoutVars>
          <dgm:bulletEnabled val="1"/>
        </dgm:presLayoutVars>
      </dgm:prSet>
      <dgm:spPr/>
      <dgm:t>
        <a:bodyPr/>
        <a:lstStyle/>
        <a:p>
          <a:endParaRPr lang="en-US"/>
        </a:p>
      </dgm:t>
    </dgm:pt>
    <dgm:pt modelId="{943B6CC9-C07E-48E5-9A33-2C26254DA6F1}" type="pres">
      <dgm:prSet presAssocID="{FFBA8335-AAB4-4451-8E9D-561C0BB31CFB}" presName="ellipse3" presStyleLbl="vennNode1" presStyleIdx="2" presStyleCnt="6">
        <dgm:presLayoutVars>
          <dgm:bulletEnabled val="1"/>
        </dgm:presLayoutVars>
      </dgm:prSet>
      <dgm:spPr/>
      <dgm:t>
        <a:bodyPr/>
        <a:lstStyle/>
        <a:p>
          <a:endParaRPr lang="en-US"/>
        </a:p>
      </dgm:t>
    </dgm:pt>
    <dgm:pt modelId="{15E519E0-2322-4935-89BF-E38B1D7A4D87}" type="pres">
      <dgm:prSet presAssocID="{FFBA8335-AAB4-4451-8E9D-561C0BB31CFB}" presName="ellipse4" presStyleLbl="vennNode1" presStyleIdx="3" presStyleCnt="6" custScaleX="71926" custScaleY="49112">
        <dgm:presLayoutVars>
          <dgm:bulletEnabled val="1"/>
        </dgm:presLayoutVars>
      </dgm:prSet>
      <dgm:spPr/>
      <dgm:t>
        <a:bodyPr/>
        <a:lstStyle/>
        <a:p>
          <a:endParaRPr lang="en-US"/>
        </a:p>
      </dgm:t>
    </dgm:pt>
    <dgm:pt modelId="{8119AB5C-9192-4898-ADB1-A8394336C7FB}" type="pres">
      <dgm:prSet presAssocID="{FFBA8335-AAB4-4451-8E9D-561C0BB31CFB}" presName="ellipse5" presStyleLbl="vennNode1" presStyleIdx="4" presStyleCnt="6" custScaleX="49246" custScaleY="53439">
        <dgm:presLayoutVars>
          <dgm:bulletEnabled val="1"/>
        </dgm:presLayoutVars>
      </dgm:prSet>
      <dgm:spPr/>
      <dgm:t>
        <a:bodyPr/>
        <a:lstStyle/>
        <a:p>
          <a:endParaRPr lang="en-US"/>
        </a:p>
      </dgm:t>
    </dgm:pt>
    <dgm:pt modelId="{40E60E9F-48A8-45D6-8065-34F702A8B8A4}" type="pres">
      <dgm:prSet presAssocID="{FFBA8335-AAB4-4451-8E9D-561C0BB31CFB}" presName="ellipse6" presStyleLbl="vennNode1" presStyleIdx="5" presStyleCnt="6">
        <dgm:presLayoutVars>
          <dgm:bulletEnabled val="1"/>
        </dgm:presLayoutVars>
      </dgm:prSet>
      <dgm:spPr/>
      <dgm:t>
        <a:bodyPr/>
        <a:lstStyle/>
        <a:p>
          <a:endParaRPr lang="en-US"/>
        </a:p>
      </dgm:t>
    </dgm:pt>
  </dgm:ptLst>
  <dgm:cxnLst>
    <dgm:cxn modelId="{D305111C-C44E-417D-91BC-A2C4AEF42FCB}" type="presOf" srcId="{09995905-7628-46FB-A34B-5D65EBCE6F77}" destId="{FBEE1CA6-40E3-42E1-8826-9F43BA238087}" srcOrd="0" destOrd="0" presId="urn:microsoft.com/office/officeart/2005/8/layout/rings+Icon"/>
    <dgm:cxn modelId="{CC009A95-FFC4-42E5-AC0A-3C7DCAB1852D}" srcId="{FFBA8335-AAB4-4451-8E9D-561C0BB31CFB}" destId="{8C843F9E-F46F-46D3-BEDE-BA7FCFA690F5}" srcOrd="4" destOrd="0" parTransId="{802CBF52-4818-42E3-88A2-95BD4475E13E}" sibTransId="{90024BEE-7B5B-4FD3-80AB-63464FE34773}"/>
    <dgm:cxn modelId="{5095DF21-1A00-4BD1-9431-6E34CC69CBDD}" type="presOf" srcId="{C3D725E2-66A9-42AF-9443-72ACE11A325D}" destId="{40E60E9F-48A8-45D6-8065-34F702A8B8A4}" srcOrd="0" destOrd="0" presId="urn:microsoft.com/office/officeart/2005/8/layout/rings+Icon"/>
    <dgm:cxn modelId="{F171BA91-5159-400B-8ADE-C2C5E0EED0E2}" type="presOf" srcId="{CBBD6F2E-EF87-4972-9C8D-27DB3FD733F0}" destId="{943B6CC9-C07E-48E5-9A33-2C26254DA6F1}" srcOrd="0" destOrd="0" presId="urn:microsoft.com/office/officeart/2005/8/layout/rings+Icon"/>
    <dgm:cxn modelId="{CE171BA7-BCE1-4D94-B8E7-45A76CF23BF8}" type="presOf" srcId="{8C843F9E-F46F-46D3-BEDE-BA7FCFA690F5}" destId="{8119AB5C-9192-4898-ADB1-A8394336C7FB}" srcOrd="0" destOrd="0" presId="urn:microsoft.com/office/officeart/2005/8/layout/rings+Icon"/>
    <dgm:cxn modelId="{7BA414D8-C3E2-4618-9AD6-8B02A413B6E1}" srcId="{FFBA8335-AAB4-4451-8E9D-561C0BB31CFB}" destId="{C3D725E2-66A9-42AF-9443-72ACE11A325D}" srcOrd="5" destOrd="0" parTransId="{5570F71D-1E4B-4439-ACC6-1E90D16CD3C5}" sibTransId="{F4B953C3-7378-4B49-8789-57B31A279610}"/>
    <dgm:cxn modelId="{9F8C1684-6B55-4F09-8ADF-2F404C826DD2}" srcId="{FFBA8335-AAB4-4451-8E9D-561C0BB31CFB}" destId="{09995905-7628-46FB-A34B-5D65EBCE6F77}" srcOrd="1" destOrd="0" parTransId="{BEBF9D53-FD41-4DC2-B4C5-9698DC8D010F}" sibTransId="{A04F40C7-8085-4BFA-BE8B-9EBE83D3C6AD}"/>
    <dgm:cxn modelId="{1A36EC8F-7C01-44BA-A2C2-D10A4AE09BD9}" type="presOf" srcId="{FFBA8335-AAB4-4451-8E9D-561C0BB31CFB}" destId="{544827E1-AE15-48A6-BD11-BC177301B0A1}" srcOrd="0" destOrd="0" presId="urn:microsoft.com/office/officeart/2005/8/layout/rings+Icon"/>
    <dgm:cxn modelId="{2EF51C20-382F-416D-AC9F-E747D83F3453}" srcId="{FFBA8335-AAB4-4451-8E9D-561C0BB31CFB}" destId="{2A21FA9B-9EA0-4691-B40E-AB4E0856766D}" srcOrd="3" destOrd="0" parTransId="{2B35903E-8D9A-4B67-B3FC-F452866EC8D9}" sibTransId="{4297578C-61A3-4AED-9572-008A88CBB891}"/>
    <dgm:cxn modelId="{04B4D215-9BCE-4E22-A1C6-53A4D970A885}" srcId="{FFBA8335-AAB4-4451-8E9D-561C0BB31CFB}" destId="{CBBD6F2E-EF87-4972-9C8D-27DB3FD733F0}" srcOrd="2" destOrd="0" parTransId="{7DAA08B6-E923-46E1-A6B8-C68411274BB2}" sibTransId="{EAC384D2-BA78-42C3-A380-A44D67384DDC}"/>
    <dgm:cxn modelId="{27DCE661-D20A-4380-BB9A-2F41626EFF3C}" srcId="{FFBA8335-AAB4-4451-8E9D-561C0BB31CFB}" destId="{A8D0C748-46A9-4F39-BBA6-50D7442A9273}" srcOrd="0" destOrd="0" parTransId="{A1381192-58D3-4FC4-9E60-570C773E70CC}" sibTransId="{D9E8E337-612E-4FA7-B0EE-CC81B2D281D9}"/>
    <dgm:cxn modelId="{DC7C7D81-E52B-41E7-AC56-A6FD74DB1125}" type="presOf" srcId="{2A21FA9B-9EA0-4691-B40E-AB4E0856766D}" destId="{15E519E0-2322-4935-89BF-E38B1D7A4D87}" srcOrd="0" destOrd="0" presId="urn:microsoft.com/office/officeart/2005/8/layout/rings+Icon"/>
    <dgm:cxn modelId="{5CC7A07E-B793-4AD9-9154-B18B3734B538}" type="presOf" srcId="{A8D0C748-46A9-4F39-BBA6-50D7442A9273}" destId="{CC5EF890-3FDC-47E3-944B-CC804884E3B8}" srcOrd="0" destOrd="0" presId="urn:microsoft.com/office/officeart/2005/8/layout/rings+Icon"/>
    <dgm:cxn modelId="{A90BBA77-4161-4BA3-B121-C9D641677D86}" type="presParOf" srcId="{544827E1-AE15-48A6-BD11-BC177301B0A1}" destId="{CC5EF890-3FDC-47E3-944B-CC804884E3B8}" srcOrd="0" destOrd="0" presId="urn:microsoft.com/office/officeart/2005/8/layout/rings+Icon"/>
    <dgm:cxn modelId="{203A51D8-00F2-4942-9950-F40269FC2064}" type="presParOf" srcId="{544827E1-AE15-48A6-BD11-BC177301B0A1}" destId="{FBEE1CA6-40E3-42E1-8826-9F43BA238087}" srcOrd="1" destOrd="0" presId="urn:microsoft.com/office/officeart/2005/8/layout/rings+Icon"/>
    <dgm:cxn modelId="{53F69C40-D16D-48A5-93FF-C3FE7B2D3263}" type="presParOf" srcId="{544827E1-AE15-48A6-BD11-BC177301B0A1}" destId="{943B6CC9-C07E-48E5-9A33-2C26254DA6F1}" srcOrd="2" destOrd="0" presId="urn:microsoft.com/office/officeart/2005/8/layout/rings+Icon"/>
    <dgm:cxn modelId="{EC766189-D46A-4F63-B783-CF95CBC4D8E8}" type="presParOf" srcId="{544827E1-AE15-48A6-BD11-BC177301B0A1}" destId="{15E519E0-2322-4935-89BF-E38B1D7A4D87}" srcOrd="3" destOrd="0" presId="urn:microsoft.com/office/officeart/2005/8/layout/rings+Icon"/>
    <dgm:cxn modelId="{166E36E3-C219-40AA-8CCF-F17BDACAF60F}" type="presParOf" srcId="{544827E1-AE15-48A6-BD11-BC177301B0A1}" destId="{8119AB5C-9192-4898-ADB1-A8394336C7FB}" srcOrd="4" destOrd="0" presId="urn:microsoft.com/office/officeart/2005/8/layout/rings+Icon"/>
    <dgm:cxn modelId="{06226CF0-D406-4387-897C-DA385D391C9A}" type="presParOf" srcId="{544827E1-AE15-48A6-BD11-BC177301B0A1}" destId="{40E60E9F-48A8-45D6-8065-34F702A8B8A4}" srcOrd="5" destOrd="0" presId="urn:microsoft.com/office/officeart/2005/8/layout/rings+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890-3FDC-47E3-944B-CC804884E3B8}">
      <dsp:nvSpPr>
        <dsp:cNvPr id="0" name=""/>
        <dsp:cNvSpPr/>
      </dsp:nvSpPr>
      <dsp:spPr>
        <a:xfrm>
          <a:off x="0" y="61876"/>
          <a:ext cx="2287828" cy="2287943"/>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Hardware</a:t>
          </a:r>
          <a:endParaRPr lang="en-US" sz="2200" kern="1200" dirty="0"/>
        </a:p>
      </dsp:txBody>
      <dsp:txXfrm>
        <a:off x="335045" y="396937"/>
        <a:ext cx="1617738" cy="1617821"/>
      </dsp:txXfrm>
    </dsp:sp>
    <dsp:sp modelId="{FBEE1CA6-40E3-42E1-8826-9F43BA238087}">
      <dsp:nvSpPr>
        <dsp:cNvPr id="0" name=""/>
        <dsp:cNvSpPr/>
      </dsp:nvSpPr>
      <dsp:spPr>
        <a:xfrm>
          <a:off x="1188354" y="1536379"/>
          <a:ext cx="2287828" cy="2287943"/>
        </a:xfrm>
        <a:prstGeom prst="ellipse">
          <a:avLst/>
        </a:prstGeom>
        <a:gradFill rotWithShape="0">
          <a:gsLst>
            <a:gs pos="0">
              <a:schemeClr val="accent3">
                <a:alpha val="50000"/>
                <a:hueOff val="0"/>
                <a:satOff val="0"/>
                <a:lumOff val="-20000"/>
                <a:alphaOff val="0"/>
                <a:shade val="51000"/>
                <a:satMod val="130000"/>
              </a:schemeClr>
            </a:gs>
            <a:gs pos="80000">
              <a:schemeClr val="accent3">
                <a:alpha val="50000"/>
                <a:hueOff val="0"/>
                <a:satOff val="0"/>
                <a:lumOff val="-20000"/>
                <a:alphaOff val="0"/>
                <a:shade val="93000"/>
                <a:satMod val="130000"/>
              </a:schemeClr>
            </a:gs>
            <a:gs pos="100000">
              <a:schemeClr val="accent3">
                <a:alpha val="50000"/>
                <a:hueOff val="0"/>
                <a:satOff val="0"/>
                <a:lumOff val="-2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Software</a:t>
          </a:r>
          <a:endParaRPr lang="en-US" sz="2200" kern="1200" dirty="0"/>
        </a:p>
      </dsp:txBody>
      <dsp:txXfrm>
        <a:off x="1523399" y="1871440"/>
        <a:ext cx="1617738" cy="1617821"/>
      </dsp:txXfrm>
    </dsp:sp>
    <dsp:sp modelId="{943B6CC9-C07E-48E5-9A33-2C26254DA6F1}">
      <dsp:nvSpPr>
        <dsp:cNvPr id="0" name=""/>
        <dsp:cNvSpPr/>
      </dsp:nvSpPr>
      <dsp:spPr>
        <a:xfrm>
          <a:off x="2376708" y="61876"/>
          <a:ext cx="2287828" cy="2287943"/>
        </a:xfrm>
        <a:prstGeom prst="ellipse">
          <a:avLst/>
        </a:prstGeom>
        <a:gradFill rotWithShape="0">
          <a:gsLst>
            <a:gs pos="0">
              <a:schemeClr val="accent3">
                <a:alpha val="50000"/>
                <a:hueOff val="0"/>
                <a:satOff val="0"/>
                <a:lumOff val="-40000"/>
                <a:alphaOff val="0"/>
                <a:shade val="51000"/>
                <a:satMod val="130000"/>
              </a:schemeClr>
            </a:gs>
            <a:gs pos="80000">
              <a:schemeClr val="accent3">
                <a:alpha val="50000"/>
                <a:hueOff val="0"/>
                <a:satOff val="0"/>
                <a:lumOff val="-40000"/>
                <a:alphaOff val="0"/>
                <a:shade val="93000"/>
                <a:satMod val="130000"/>
              </a:schemeClr>
            </a:gs>
            <a:gs pos="100000">
              <a:schemeClr val="accent3">
                <a:alpha val="50000"/>
                <a:hueOff val="0"/>
                <a:satOff val="0"/>
                <a:lumOff val="-4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Content</a:t>
          </a:r>
          <a:endParaRPr lang="en-US" sz="2200" kern="1200" dirty="0"/>
        </a:p>
      </dsp:txBody>
      <dsp:txXfrm>
        <a:off x="2711753" y="396937"/>
        <a:ext cx="1617738" cy="1617821"/>
      </dsp:txXfrm>
    </dsp:sp>
    <dsp:sp modelId="{15E519E0-2322-4935-89BF-E38B1D7A4D87}">
      <dsp:nvSpPr>
        <dsp:cNvPr id="0" name=""/>
        <dsp:cNvSpPr/>
      </dsp:nvSpPr>
      <dsp:spPr>
        <a:xfrm>
          <a:off x="3565062" y="1536379"/>
          <a:ext cx="2287828" cy="2287943"/>
        </a:xfrm>
        <a:prstGeom prst="ellipse">
          <a:avLst/>
        </a:prstGeom>
        <a:gradFill rotWithShape="0">
          <a:gsLst>
            <a:gs pos="0">
              <a:schemeClr val="accent3">
                <a:alpha val="50000"/>
                <a:hueOff val="0"/>
                <a:satOff val="0"/>
                <a:lumOff val="-60000"/>
                <a:alphaOff val="0"/>
                <a:shade val="51000"/>
                <a:satMod val="130000"/>
              </a:schemeClr>
            </a:gs>
            <a:gs pos="80000">
              <a:schemeClr val="accent3">
                <a:alpha val="50000"/>
                <a:hueOff val="0"/>
                <a:satOff val="0"/>
                <a:lumOff val="-60000"/>
                <a:alphaOff val="0"/>
                <a:shade val="93000"/>
                <a:satMod val="130000"/>
              </a:schemeClr>
            </a:gs>
            <a:gs pos="100000">
              <a:schemeClr val="accent3">
                <a:alpha val="50000"/>
                <a:hueOff val="0"/>
                <a:satOff val="0"/>
                <a:lumOff val="-6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Controls	</a:t>
          </a:r>
          <a:endParaRPr lang="en-US" sz="2200" kern="1200" dirty="0"/>
        </a:p>
      </dsp:txBody>
      <dsp:txXfrm>
        <a:off x="3900107" y="1871440"/>
        <a:ext cx="1617738" cy="1617821"/>
      </dsp:txXfrm>
    </dsp:sp>
    <dsp:sp modelId="{8119AB5C-9192-4898-ADB1-A8394336C7FB}">
      <dsp:nvSpPr>
        <dsp:cNvPr id="0" name=""/>
        <dsp:cNvSpPr/>
      </dsp:nvSpPr>
      <dsp:spPr>
        <a:xfrm>
          <a:off x="4753416" y="61876"/>
          <a:ext cx="2287828" cy="2287943"/>
        </a:xfrm>
        <a:prstGeom prst="ellipse">
          <a:avLst/>
        </a:prstGeom>
        <a:gradFill rotWithShape="0">
          <a:gsLst>
            <a:gs pos="0">
              <a:schemeClr val="accent3">
                <a:alpha val="50000"/>
                <a:hueOff val="0"/>
                <a:satOff val="0"/>
                <a:lumOff val="-80000"/>
                <a:alphaOff val="0"/>
                <a:shade val="51000"/>
                <a:satMod val="130000"/>
              </a:schemeClr>
            </a:gs>
            <a:gs pos="80000">
              <a:schemeClr val="accent3">
                <a:alpha val="50000"/>
                <a:hueOff val="0"/>
                <a:satOff val="0"/>
                <a:lumOff val="-80000"/>
                <a:alphaOff val="0"/>
                <a:shade val="93000"/>
                <a:satMod val="130000"/>
              </a:schemeClr>
            </a:gs>
            <a:gs pos="100000">
              <a:schemeClr val="accent3">
                <a:alpha val="50000"/>
                <a:hueOff val="0"/>
                <a:satOff val="0"/>
                <a:lumOff val="-8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Trust</a:t>
          </a:r>
          <a:endParaRPr lang="en-US" sz="2200" kern="1200" dirty="0"/>
        </a:p>
      </dsp:txBody>
      <dsp:txXfrm>
        <a:off x="5088461" y="396937"/>
        <a:ext cx="1617738" cy="1617821"/>
      </dsp:txXfrm>
    </dsp:sp>
    <dsp:sp modelId="{40E60E9F-48A8-45D6-8065-34F702A8B8A4}">
      <dsp:nvSpPr>
        <dsp:cNvPr id="0" name=""/>
        <dsp:cNvSpPr/>
      </dsp:nvSpPr>
      <dsp:spPr>
        <a:xfrm>
          <a:off x="5941771" y="1536379"/>
          <a:ext cx="2287828" cy="2287943"/>
        </a:xfrm>
        <a:prstGeom prst="ellipse">
          <a:avLst/>
        </a:prstGeom>
        <a:gradFill rotWithShape="0">
          <a:gsLst>
            <a:gs pos="0">
              <a:schemeClr val="accent3">
                <a:alpha val="50000"/>
                <a:hueOff val="0"/>
                <a:satOff val="0"/>
                <a:lumOff val="-100000"/>
                <a:alphaOff val="0"/>
                <a:shade val="51000"/>
                <a:satMod val="130000"/>
              </a:schemeClr>
            </a:gs>
            <a:gs pos="80000">
              <a:schemeClr val="accent3">
                <a:alpha val="50000"/>
                <a:hueOff val="0"/>
                <a:satOff val="0"/>
                <a:lumOff val="-100000"/>
                <a:alphaOff val="0"/>
                <a:shade val="93000"/>
                <a:satMod val="130000"/>
              </a:schemeClr>
            </a:gs>
            <a:gs pos="100000">
              <a:schemeClr val="accent3">
                <a:alpha val="50000"/>
                <a:hueOff val="0"/>
                <a:satOff val="0"/>
                <a:lumOff val="-10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Community</a:t>
          </a:r>
          <a:endParaRPr lang="en-US" sz="2200" kern="1200" dirty="0"/>
        </a:p>
      </dsp:txBody>
      <dsp:txXfrm>
        <a:off x="6276816" y="1871440"/>
        <a:ext cx="1617738" cy="16178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65BD5-72FE-4132-BF67-2EEC97F7ED98}">
      <dsp:nvSpPr>
        <dsp:cNvPr id="0" name=""/>
        <dsp:cNvSpPr/>
      </dsp:nvSpPr>
      <dsp:spPr>
        <a:xfrm>
          <a:off x="0"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238749" y="1938208"/>
        <a:ext cx="1152783" cy="1152783"/>
      </dsp:txXfrm>
    </dsp:sp>
    <dsp:sp modelId="{9C44C4E0-03D2-4399-94B7-142891F1638E}">
      <dsp:nvSpPr>
        <dsp:cNvPr id="0" name=""/>
        <dsp:cNvSpPr/>
      </dsp:nvSpPr>
      <dsp:spPr>
        <a:xfrm>
          <a:off x="1631277"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1870026" y="1938208"/>
        <a:ext cx="1152783" cy="1152783"/>
      </dsp:txXfrm>
    </dsp:sp>
    <dsp:sp modelId="{F20F9E83-DFC9-463E-8729-41714B6E071D}">
      <dsp:nvSpPr>
        <dsp:cNvPr id="0" name=""/>
        <dsp:cNvSpPr/>
      </dsp:nvSpPr>
      <dsp:spPr>
        <a:xfrm>
          <a:off x="3261559"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Creator</a:t>
          </a:r>
          <a:endParaRPr lang="en-US" sz="2400" kern="1200" dirty="0"/>
        </a:p>
      </dsp:txBody>
      <dsp:txXfrm>
        <a:off x="3500308" y="1938208"/>
        <a:ext cx="1152783" cy="1152783"/>
      </dsp:txXfrm>
    </dsp:sp>
    <dsp:sp modelId="{EC81D000-EEAA-451A-B873-F527DCB5E114}">
      <dsp:nvSpPr>
        <dsp:cNvPr id="0" name=""/>
        <dsp:cNvSpPr/>
      </dsp:nvSpPr>
      <dsp:spPr>
        <a:xfrm>
          <a:off x="4891840"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5130589" y="1938208"/>
        <a:ext cx="1152783" cy="1152783"/>
      </dsp:txXfrm>
    </dsp:sp>
    <dsp:sp modelId="{48050BA8-783B-4B40-80F3-4EC40B318E99}">
      <dsp:nvSpPr>
        <dsp:cNvPr id="0" name=""/>
        <dsp:cNvSpPr/>
      </dsp:nvSpPr>
      <dsp:spPr>
        <a:xfrm>
          <a:off x="6522122"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6760871" y="1938208"/>
        <a:ext cx="1152783" cy="11527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890-3FDC-47E3-944B-CC804884E3B8}">
      <dsp:nvSpPr>
        <dsp:cNvPr id="0" name=""/>
        <dsp:cNvSpPr/>
      </dsp:nvSpPr>
      <dsp:spPr>
        <a:xfrm>
          <a:off x="0" y="381758"/>
          <a:ext cx="2287828" cy="2287943"/>
        </a:xfrm>
        <a:prstGeom prst="ellipse">
          <a:avLst/>
        </a:prstGeom>
        <a:no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Hardware</a:t>
          </a:r>
          <a:endParaRPr lang="en-US" sz="1900" kern="1200" dirty="0"/>
        </a:p>
      </dsp:txBody>
      <dsp:txXfrm>
        <a:off x="335045" y="716819"/>
        <a:ext cx="1617738" cy="1617821"/>
      </dsp:txXfrm>
    </dsp:sp>
    <dsp:sp modelId="{FBEE1CA6-40E3-42E1-8826-9F43BA238087}">
      <dsp:nvSpPr>
        <dsp:cNvPr id="0" name=""/>
        <dsp:cNvSpPr/>
      </dsp:nvSpPr>
      <dsp:spPr>
        <a:xfrm>
          <a:off x="1188354" y="1856260"/>
          <a:ext cx="2287828" cy="2287943"/>
        </a:xfrm>
        <a:prstGeom prst="ellipse">
          <a:avLst/>
        </a:prstGeom>
        <a:no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Software</a:t>
          </a:r>
          <a:endParaRPr lang="en-US" sz="1900" kern="1200" dirty="0"/>
        </a:p>
      </dsp:txBody>
      <dsp:txXfrm>
        <a:off x="1523399" y="2191321"/>
        <a:ext cx="1617738" cy="1617821"/>
      </dsp:txXfrm>
    </dsp:sp>
    <dsp:sp modelId="{943B6CC9-C07E-48E5-9A33-2C26254DA6F1}">
      <dsp:nvSpPr>
        <dsp:cNvPr id="0" name=""/>
        <dsp:cNvSpPr/>
      </dsp:nvSpPr>
      <dsp:spPr>
        <a:xfrm>
          <a:off x="2376708" y="381758"/>
          <a:ext cx="2287828" cy="2287943"/>
        </a:xfrm>
        <a:prstGeom prst="ellipse">
          <a:avLst/>
        </a:prstGeom>
        <a:solidFill>
          <a:srgbClr val="AE78D6"/>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Content</a:t>
          </a:r>
          <a:endParaRPr lang="en-US" sz="1900" kern="1200" dirty="0"/>
        </a:p>
      </dsp:txBody>
      <dsp:txXfrm>
        <a:off x="2711753" y="716819"/>
        <a:ext cx="1617738" cy="1617821"/>
      </dsp:txXfrm>
    </dsp:sp>
    <dsp:sp modelId="{15E519E0-2322-4935-89BF-E38B1D7A4D87}">
      <dsp:nvSpPr>
        <dsp:cNvPr id="0" name=""/>
        <dsp:cNvSpPr/>
      </dsp:nvSpPr>
      <dsp:spPr>
        <a:xfrm>
          <a:off x="3565062" y="1856260"/>
          <a:ext cx="2287828" cy="2287943"/>
        </a:xfrm>
        <a:prstGeom prst="ellipse">
          <a:avLst/>
        </a:prstGeom>
        <a:solidFill>
          <a:schemeClr val="bg2">
            <a:lumMod val="40000"/>
            <a:lumOff val="6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Controls	</a:t>
          </a:r>
          <a:endParaRPr lang="en-US" sz="1900" kern="1200" dirty="0"/>
        </a:p>
      </dsp:txBody>
      <dsp:txXfrm>
        <a:off x="3900107" y="2191321"/>
        <a:ext cx="1617738" cy="1617821"/>
      </dsp:txXfrm>
    </dsp:sp>
    <dsp:sp modelId="{8119AB5C-9192-4898-ADB1-A8394336C7FB}">
      <dsp:nvSpPr>
        <dsp:cNvPr id="0" name=""/>
        <dsp:cNvSpPr/>
      </dsp:nvSpPr>
      <dsp:spPr>
        <a:xfrm>
          <a:off x="4753416" y="381758"/>
          <a:ext cx="2287828" cy="2287943"/>
        </a:xfrm>
        <a:prstGeom prst="ellipse">
          <a:avLst/>
        </a:prstGeom>
        <a:solidFill>
          <a:srgbClr val="92D05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Trust</a:t>
          </a:r>
          <a:endParaRPr lang="en-US" sz="1900" kern="1200" dirty="0"/>
        </a:p>
      </dsp:txBody>
      <dsp:txXfrm>
        <a:off x="5088461" y="716819"/>
        <a:ext cx="1617738" cy="1617821"/>
      </dsp:txXfrm>
    </dsp:sp>
    <dsp:sp modelId="{40E60E9F-48A8-45D6-8065-34F702A8B8A4}">
      <dsp:nvSpPr>
        <dsp:cNvPr id="0" name=""/>
        <dsp:cNvSpPr/>
      </dsp:nvSpPr>
      <dsp:spPr>
        <a:xfrm>
          <a:off x="5941771" y="1856260"/>
          <a:ext cx="2287828" cy="2287943"/>
        </a:xfrm>
        <a:prstGeom prst="ellipse">
          <a:avLst/>
        </a:prstGeom>
        <a:solidFill>
          <a:srgbClr val="CCFF66"/>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Relationships</a:t>
          </a:r>
          <a:endParaRPr lang="en-US" sz="1900" kern="1200" dirty="0"/>
        </a:p>
      </dsp:txBody>
      <dsp:txXfrm>
        <a:off x="6276816" y="2191321"/>
        <a:ext cx="1617738" cy="16178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65BD5-72FE-4132-BF67-2EEC97F7ED98}">
      <dsp:nvSpPr>
        <dsp:cNvPr id="0" name=""/>
        <dsp:cNvSpPr/>
      </dsp:nvSpPr>
      <dsp:spPr>
        <a:xfrm>
          <a:off x="61152" y="1752606"/>
          <a:ext cx="1630281" cy="1630281"/>
        </a:xfrm>
        <a:prstGeom prst="ellipse">
          <a:avLst/>
        </a:prstGeom>
        <a:solidFill>
          <a:srgbClr val="00B0F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299901" y="1991355"/>
        <a:ext cx="1152783" cy="1152783"/>
      </dsp:txXfrm>
    </dsp:sp>
    <dsp:sp modelId="{9C44C4E0-03D2-4399-94B7-142891F1638E}">
      <dsp:nvSpPr>
        <dsp:cNvPr id="0" name=""/>
        <dsp:cNvSpPr/>
      </dsp:nvSpPr>
      <dsp:spPr>
        <a:xfrm>
          <a:off x="1692429" y="1752606"/>
          <a:ext cx="1630281" cy="163028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4"/>
              </a:solidFill>
            </a:rPr>
            <a:t>Systems</a:t>
          </a:r>
        </a:p>
        <a:p>
          <a:pPr lvl="0" algn="ctr" defTabSz="889000">
            <a:lnSpc>
              <a:spcPct val="90000"/>
            </a:lnSpc>
            <a:spcBef>
              <a:spcPct val="0"/>
            </a:spcBef>
            <a:spcAft>
              <a:spcPct val="35000"/>
            </a:spcAft>
          </a:pPr>
          <a:r>
            <a:rPr lang="en-US" sz="2000" kern="1200" dirty="0" smtClean="0">
              <a:solidFill>
                <a:schemeClr val="accent4"/>
              </a:solidFill>
            </a:rPr>
            <a:t>Admin</a:t>
          </a:r>
          <a:endParaRPr lang="en-US" sz="2000" kern="1200" dirty="0">
            <a:solidFill>
              <a:schemeClr val="accent4"/>
            </a:solidFill>
          </a:endParaRPr>
        </a:p>
      </dsp:txBody>
      <dsp:txXfrm>
        <a:off x="1931178" y="1991355"/>
        <a:ext cx="1152783" cy="1152783"/>
      </dsp:txXfrm>
    </dsp:sp>
    <dsp:sp modelId="{F20F9E83-DFC9-463E-8729-41714B6E071D}">
      <dsp:nvSpPr>
        <dsp:cNvPr id="0" name=""/>
        <dsp:cNvSpPr/>
      </dsp:nvSpPr>
      <dsp:spPr>
        <a:xfrm>
          <a:off x="3322710" y="1752606"/>
          <a:ext cx="1630281" cy="163028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561459" y="1991355"/>
        <a:ext cx="1152783" cy="1152783"/>
      </dsp:txXfrm>
    </dsp:sp>
    <dsp:sp modelId="{EC81D000-EEAA-451A-B873-F527DCB5E114}">
      <dsp:nvSpPr>
        <dsp:cNvPr id="0" name=""/>
        <dsp:cNvSpPr/>
      </dsp:nvSpPr>
      <dsp:spPr>
        <a:xfrm>
          <a:off x="4952992" y="1752606"/>
          <a:ext cx="1630281" cy="163028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5191741" y="1991355"/>
        <a:ext cx="1152783" cy="1152783"/>
      </dsp:txXfrm>
    </dsp:sp>
    <dsp:sp modelId="{48050BA8-783B-4B40-80F3-4EC40B318E99}">
      <dsp:nvSpPr>
        <dsp:cNvPr id="0" name=""/>
        <dsp:cNvSpPr/>
      </dsp:nvSpPr>
      <dsp:spPr>
        <a:xfrm>
          <a:off x="6522122" y="1737559"/>
          <a:ext cx="1630281" cy="1630281"/>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6760871" y="1976308"/>
        <a:ext cx="1152783" cy="11527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890-3FDC-47E3-944B-CC804884E3B8}">
      <dsp:nvSpPr>
        <dsp:cNvPr id="0" name=""/>
        <dsp:cNvSpPr/>
      </dsp:nvSpPr>
      <dsp:spPr>
        <a:xfrm>
          <a:off x="114299" y="381758"/>
          <a:ext cx="2287828" cy="2287943"/>
        </a:xfrm>
        <a:prstGeom prst="ellipse">
          <a:avLst/>
        </a:prstGeom>
        <a:solidFill>
          <a:srgbClr val="E88780">
            <a:alpha val="62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Hardware</a:t>
          </a:r>
          <a:endParaRPr lang="en-US" sz="1800" kern="1200" dirty="0"/>
        </a:p>
      </dsp:txBody>
      <dsp:txXfrm>
        <a:off x="449344" y="716819"/>
        <a:ext cx="1617738" cy="1617821"/>
      </dsp:txXfrm>
    </dsp:sp>
    <dsp:sp modelId="{FBEE1CA6-40E3-42E1-8826-9F43BA238087}">
      <dsp:nvSpPr>
        <dsp:cNvPr id="0" name=""/>
        <dsp:cNvSpPr/>
      </dsp:nvSpPr>
      <dsp:spPr>
        <a:xfrm>
          <a:off x="1302654" y="1856260"/>
          <a:ext cx="2287828" cy="2287943"/>
        </a:xfrm>
        <a:prstGeom prst="ellipse">
          <a:avLst/>
        </a:prstGeom>
        <a:solidFill>
          <a:srgbClr val="FF81DE">
            <a:alpha val="64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Software</a:t>
          </a:r>
          <a:endParaRPr lang="en-US" sz="1800" kern="1200" dirty="0"/>
        </a:p>
      </dsp:txBody>
      <dsp:txXfrm>
        <a:off x="1637699" y="2191321"/>
        <a:ext cx="1617738" cy="1617821"/>
      </dsp:txXfrm>
    </dsp:sp>
    <dsp:sp modelId="{943B6CC9-C07E-48E5-9A33-2C26254DA6F1}">
      <dsp:nvSpPr>
        <dsp:cNvPr id="0" name=""/>
        <dsp:cNvSpPr/>
      </dsp:nvSpPr>
      <dsp:spPr>
        <a:xfrm>
          <a:off x="2888347" y="838202"/>
          <a:ext cx="1493151" cy="1375054"/>
        </a:xfrm>
        <a:prstGeom prst="ellipse">
          <a:avLst/>
        </a:prstGeom>
        <a:solidFill>
          <a:srgbClr val="AE78D6"/>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Content</a:t>
          </a:r>
          <a:endParaRPr lang="en-US" sz="1800" kern="1200" dirty="0"/>
        </a:p>
      </dsp:txBody>
      <dsp:txXfrm>
        <a:off x="3107014" y="1039574"/>
        <a:ext cx="1055817" cy="972310"/>
      </dsp:txXfrm>
    </dsp:sp>
    <dsp:sp modelId="{15E519E0-2322-4935-89BF-E38B1D7A4D87}">
      <dsp:nvSpPr>
        <dsp:cNvPr id="0" name=""/>
        <dsp:cNvSpPr/>
      </dsp:nvSpPr>
      <dsp:spPr>
        <a:xfrm>
          <a:off x="3679362" y="1856260"/>
          <a:ext cx="2287828" cy="2287943"/>
        </a:xfrm>
        <a:prstGeom prst="ellipse">
          <a:avLst/>
        </a:prstGeom>
        <a:solidFill>
          <a:schemeClr val="bg2">
            <a:lumMod val="40000"/>
            <a:lumOff val="60000"/>
            <a:alpha val="71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Controls	</a:t>
          </a:r>
          <a:endParaRPr lang="en-US" sz="1800" kern="1200" dirty="0"/>
        </a:p>
      </dsp:txBody>
      <dsp:txXfrm>
        <a:off x="4014407" y="2191321"/>
        <a:ext cx="1617738" cy="1617821"/>
      </dsp:txXfrm>
    </dsp:sp>
    <dsp:sp modelId="{8119AB5C-9192-4898-ADB1-A8394336C7FB}">
      <dsp:nvSpPr>
        <dsp:cNvPr id="0" name=""/>
        <dsp:cNvSpPr/>
      </dsp:nvSpPr>
      <dsp:spPr>
        <a:xfrm>
          <a:off x="4867716" y="381758"/>
          <a:ext cx="2287828" cy="2287943"/>
        </a:xfrm>
        <a:prstGeom prst="ellipse">
          <a:avLst/>
        </a:prstGeom>
        <a:solidFill>
          <a:srgbClr val="92D050">
            <a:alpha val="66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Trust</a:t>
          </a:r>
          <a:endParaRPr lang="en-US" sz="1800" kern="1200" dirty="0"/>
        </a:p>
      </dsp:txBody>
      <dsp:txXfrm>
        <a:off x="5202761" y="716819"/>
        <a:ext cx="1617738" cy="1617821"/>
      </dsp:txXfrm>
    </dsp:sp>
    <dsp:sp modelId="{40E60E9F-48A8-45D6-8065-34F702A8B8A4}">
      <dsp:nvSpPr>
        <dsp:cNvPr id="0" name=""/>
        <dsp:cNvSpPr/>
      </dsp:nvSpPr>
      <dsp:spPr>
        <a:xfrm>
          <a:off x="6284670" y="2362205"/>
          <a:ext cx="1830629" cy="1276054"/>
        </a:xfrm>
        <a:prstGeom prst="ellipse">
          <a:avLst/>
        </a:prstGeom>
        <a:solidFill>
          <a:srgbClr val="CCFF66"/>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Community</a:t>
          </a:r>
          <a:endParaRPr lang="en-US" sz="1800" kern="1200" dirty="0"/>
        </a:p>
      </dsp:txBody>
      <dsp:txXfrm>
        <a:off x="6552759" y="2549079"/>
        <a:ext cx="1294451" cy="9023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65BD5-72FE-4132-BF67-2EEC97F7ED98}">
      <dsp:nvSpPr>
        <dsp:cNvPr id="0" name=""/>
        <dsp:cNvSpPr/>
      </dsp:nvSpPr>
      <dsp:spPr>
        <a:xfrm>
          <a:off x="47325" y="1774236"/>
          <a:ext cx="1645518" cy="1602238"/>
        </a:xfrm>
        <a:prstGeom prst="ellipse">
          <a:avLst/>
        </a:prstGeom>
        <a:solidFill>
          <a:srgbClr val="00B0F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Manager</a:t>
          </a:r>
          <a:endParaRPr lang="en-US" sz="2000" kern="1200" dirty="0"/>
        </a:p>
      </dsp:txBody>
      <dsp:txXfrm>
        <a:off x="288306" y="2008878"/>
        <a:ext cx="1163556" cy="1132954"/>
      </dsp:txXfrm>
    </dsp:sp>
    <dsp:sp modelId="{9C44C4E0-03D2-4399-94B7-142891F1638E}">
      <dsp:nvSpPr>
        <dsp:cNvPr id="0" name=""/>
        <dsp:cNvSpPr/>
      </dsp:nvSpPr>
      <dsp:spPr>
        <a:xfrm>
          <a:off x="1692844" y="1752599"/>
          <a:ext cx="1645518" cy="1645518"/>
        </a:xfrm>
        <a:prstGeom prst="ellipse">
          <a:avLst/>
        </a:prstGeom>
        <a:solidFill>
          <a:srgbClr val="00B0F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1933825" y="1993580"/>
        <a:ext cx="1163556" cy="1163556"/>
      </dsp:txXfrm>
    </dsp:sp>
    <dsp:sp modelId="{F20F9E83-DFC9-463E-8729-41714B6E071D}">
      <dsp:nvSpPr>
        <dsp:cNvPr id="0" name=""/>
        <dsp:cNvSpPr/>
      </dsp:nvSpPr>
      <dsp:spPr>
        <a:xfrm>
          <a:off x="3338362" y="1752599"/>
          <a:ext cx="1645518" cy="1645518"/>
        </a:xfrm>
        <a:prstGeom prst="ellipse">
          <a:avLst/>
        </a:prstGeom>
        <a:solidFill>
          <a:srgbClr val="00B0F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579343" y="1993580"/>
        <a:ext cx="1163556" cy="1163556"/>
      </dsp:txXfrm>
    </dsp:sp>
    <dsp:sp modelId="{EC81D000-EEAA-451A-B873-F527DCB5E114}">
      <dsp:nvSpPr>
        <dsp:cNvPr id="0" name=""/>
        <dsp:cNvSpPr/>
      </dsp:nvSpPr>
      <dsp:spPr>
        <a:xfrm>
          <a:off x="4983880" y="1752599"/>
          <a:ext cx="1645518" cy="1645518"/>
        </a:xfrm>
        <a:prstGeom prst="ellipse">
          <a:avLst/>
        </a:prstGeom>
        <a:solidFill>
          <a:srgbClr val="00B0F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5224861" y="1993580"/>
        <a:ext cx="1163556" cy="1163556"/>
      </dsp:txXfrm>
    </dsp:sp>
    <dsp:sp modelId="{48050BA8-783B-4B40-80F3-4EC40B318E99}">
      <dsp:nvSpPr>
        <dsp:cNvPr id="0" name=""/>
        <dsp:cNvSpPr/>
      </dsp:nvSpPr>
      <dsp:spPr>
        <a:xfrm>
          <a:off x="6584081" y="1752599"/>
          <a:ext cx="1645518" cy="1645518"/>
        </a:xfrm>
        <a:prstGeom prst="ellipse">
          <a:avLst/>
        </a:prstGeom>
        <a:solidFill>
          <a:srgbClr val="00B0F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6825062" y="1993580"/>
        <a:ext cx="1163556" cy="11635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890-3FDC-47E3-944B-CC804884E3B8}">
      <dsp:nvSpPr>
        <dsp:cNvPr id="0" name=""/>
        <dsp:cNvSpPr/>
      </dsp:nvSpPr>
      <dsp:spPr>
        <a:xfrm>
          <a:off x="209553" y="914402"/>
          <a:ext cx="1449614" cy="1222654"/>
        </a:xfrm>
        <a:prstGeom prst="ellipse">
          <a:avLst/>
        </a:prstGeom>
        <a:solidFill>
          <a:srgbClr val="FF33CC">
            <a:alpha val="62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Hardware</a:t>
          </a:r>
          <a:endParaRPr lang="en-US" sz="1600" kern="1200" dirty="0"/>
        </a:p>
      </dsp:txBody>
      <dsp:txXfrm>
        <a:off x="421844" y="1093456"/>
        <a:ext cx="1025032" cy="864546"/>
      </dsp:txXfrm>
    </dsp:sp>
    <dsp:sp modelId="{FBEE1CA6-40E3-42E1-8826-9F43BA238087}">
      <dsp:nvSpPr>
        <dsp:cNvPr id="0" name=""/>
        <dsp:cNvSpPr/>
      </dsp:nvSpPr>
      <dsp:spPr>
        <a:xfrm>
          <a:off x="990605" y="1885661"/>
          <a:ext cx="2264218" cy="2229143"/>
        </a:xfrm>
        <a:prstGeom prst="ellipse">
          <a:avLst/>
        </a:prstGeom>
        <a:solidFill>
          <a:srgbClr val="FF0000">
            <a:alpha val="62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Software</a:t>
          </a:r>
          <a:endParaRPr lang="en-US" sz="1600" kern="1200" dirty="0"/>
        </a:p>
      </dsp:txBody>
      <dsp:txXfrm>
        <a:off x="1322192" y="2212111"/>
        <a:ext cx="1601044" cy="1576243"/>
      </dsp:txXfrm>
    </dsp:sp>
    <dsp:sp modelId="{943B6CC9-C07E-48E5-9A33-2C26254DA6F1}">
      <dsp:nvSpPr>
        <dsp:cNvPr id="0" name=""/>
        <dsp:cNvSpPr/>
      </dsp:nvSpPr>
      <dsp:spPr>
        <a:xfrm>
          <a:off x="2167154" y="381758"/>
          <a:ext cx="2287828" cy="2287943"/>
        </a:xfrm>
        <a:prstGeom prst="ellipse">
          <a:avLst/>
        </a:prstGeom>
        <a:solidFill>
          <a:schemeClr val="bg2">
            <a:lumMod val="60000"/>
            <a:lumOff val="40000"/>
            <a:alpha val="62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Content</a:t>
          </a:r>
          <a:endParaRPr lang="en-US" sz="1600" kern="1200" dirty="0"/>
        </a:p>
      </dsp:txBody>
      <dsp:txXfrm>
        <a:off x="2502199" y="716819"/>
        <a:ext cx="1617738" cy="1617821"/>
      </dsp:txXfrm>
    </dsp:sp>
    <dsp:sp modelId="{15E519E0-2322-4935-89BF-E38B1D7A4D87}">
      <dsp:nvSpPr>
        <dsp:cNvPr id="0" name=""/>
        <dsp:cNvSpPr/>
      </dsp:nvSpPr>
      <dsp:spPr>
        <a:xfrm>
          <a:off x="3355509" y="1856260"/>
          <a:ext cx="2287828" cy="2287943"/>
        </a:xfrm>
        <a:prstGeom prst="ellipse">
          <a:avLst/>
        </a:prstGeom>
        <a:solidFill>
          <a:srgbClr val="AE78D6">
            <a:alpha val="62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Controls	</a:t>
          </a:r>
          <a:endParaRPr lang="en-US" sz="1600" kern="1200" dirty="0"/>
        </a:p>
      </dsp:txBody>
      <dsp:txXfrm>
        <a:off x="3690554" y="2191321"/>
        <a:ext cx="1617738" cy="1617821"/>
      </dsp:txXfrm>
    </dsp:sp>
    <dsp:sp modelId="{8119AB5C-9192-4898-ADB1-A8394336C7FB}">
      <dsp:nvSpPr>
        <dsp:cNvPr id="0" name=""/>
        <dsp:cNvSpPr/>
      </dsp:nvSpPr>
      <dsp:spPr>
        <a:xfrm>
          <a:off x="4535718" y="381003"/>
          <a:ext cx="2322283" cy="2287943"/>
        </a:xfrm>
        <a:prstGeom prst="ellipse">
          <a:avLst/>
        </a:prstGeom>
        <a:solidFill>
          <a:srgbClr val="00B050">
            <a:alpha val="62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Trust</a:t>
          </a:r>
          <a:endParaRPr lang="en-US" sz="1600" kern="1200" dirty="0"/>
        </a:p>
      </dsp:txBody>
      <dsp:txXfrm>
        <a:off x="4875808" y="716064"/>
        <a:ext cx="1642103" cy="1617821"/>
      </dsp:txXfrm>
    </dsp:sp>
    <dsp:sp modelId="{40E60E9F-48A8-45D6-8065-34F702A8B8A4}">
      <dsp:nvSpPr>
        <dsp:cNvPr id="0" name=""/>
        <dsp:cNvSpPr/>
      </dsp:nvSpPr>
      <dsp:spPr>
        <a:xfrm>
          <a:off x="5732217" y="1856260"/>
          <a:ext cx="2287828" cy="2287943"/>
        </a:xfrm>
        <a:prstGeom prst="ellipse">
          <a:avLst/>
        </a:prstGeom>
        <a:solidFill>
          <a:srgbClr val="92D050">
            <a:alpha val="62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Community</a:t>
          </a:r>
          <a:endParaRPr lang="en-US" sz="1600" kern="1200" dirty="0"/>
        </a:p>
      </dsp:txBody>
      <dsp:txXfrm>
        <a:off x="6067262" y="2191321"/>
        <a:ext cx="1617738" cy="1617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890-3FDC-47E3-944B-CC804884E3B8}">
      <dsp:nvSpPr>
        <dsp:cNvPr id="0" name=""/>
        <dsp:cNvSpPr/>
      </dsp:nvSpPr>
      <dsp:spPr>
        <a:xfrm>
          <a:off x="0" y="61876"/>
          <a:ext cx="2287828" cy="2287943"/>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Hardware</a:t>
          </a:r>
          <a:endParaRPr lang="en-US" sz="2200" kern="1200" dirty="0"/>
        </a:p>
      </dsp:txBody>
      <dsp:txXfrm>
        <a:off x="335045" y="396937"/>
        <a:ext cx="1617738" cy="1617821"/>
      </dsp:txXfrm>
    </dsp:sp>
    <dsp:sp modelId="{FBEE1CA6-40E3-42E1-8826-9F43BA238087}">
      <dsp:nvSpPr>
        <dsp:cNvPr id="0" name=""/>
        <dsp:cNvSpPr/>
      </dsp:nvSpPr>
      <dsp:spPr>
        <a:xfrm>
          <a:off x="1188354" y="1536379"/>
          <a:ext cx="2287828" cy="2287943"/>
        </a:xfrm>
        <a:prstGeom prst="ellipse">
          <a:avLst/>
        </a:prstGeom>
        <a:gradFill rotWithShape="0">
          <a:gsLst>
            <a:gs pos="0">
              <a:schemeClr val="accent3">
                <a:alpha val="50000"/>
                <a:hueOff val="0"/>
                <a:satOff val="0"/>
                <a:lumOff val="-20000"/>
                <a:alphaOff val="0"/>
                <a:shade val="51000"/>
                <a:satMod val="130000"/>
              </a:schemeClr>
            </a:gs>
            <a:gs pos="80000">
              <a:schemeClr val="accent3">
                <a:alpha val="50000"/>
                <a:hueOff val="0"/>
                <a:satOff val="0"/>
                <a:lumOff val="-20000"/>
                <a:alphaOff val="0"/>
                <a:shade val="93000"/>
                <a:satMod val="130000"/>
              </a:schemeClr>
            </a:gs>
            <a:gs pos="100000">
              <a:schemeClr val="accent3">
                <a:alpha val="50000"/>
                <a:hueOff val="0"/>
                <a:satOff val="0"/>
                <a:lumOff val="-2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Software</a:t>
          </a:r>
          <a:endParaRPr lang="en-US" sz="2200" kern="1200" dirty="0"/>
        </a:p>
      </dsp:txBody>
      <dsp:txXfrm>
        <a:off x="1523399" y="1871440"/>
        <a:ext cx="1617738" cy="1617821"/>
      </dsp:txXfrm>
    </dsp:sp>
    <dsp:sp modelId="{943B6CC9-C07E-48E5-9A33-2C26254DA6F1}">
      <dsp:nvSpPr>
        <dsp:cNvPr id="0" name=""/>
        <dsp:cNvSpPr/>
      </dsp:nvSpPr>
      <dsp:spPr>
        <a:xfrm>
          <a:off x="2376708" y="61876"/>
          <a:ext cx="2287828" cy="2287943"/>
        </a:xfrm>
        <a:prstGeom prst="ellipse">
          <a:avLst/>
        </a:prstGeom>
        <a:gradFill rotWithShape="0">
          <a:gsLst>
            <a:gs pos="0">
              <a:schemeClr val="accent3">
                <a:alpha val="50000"/>
                <a:hueOff val="0"/>
                <a:satOff val="0"/>
                <a:lumOff val="-40000"/>
                <a:alphaOff val="0"/>
                <a:shade val="51000"/>
                <a:satMod val="130000"/>
              </a:schemeClr>
            </a:gs>
            <a:gs pos="80000">
              <a:schemeClr val="accent3">
                <a:alpha val="50000"/>
                <a:hueOff val="0"/>
                <a:satOff val="0"/>
                <a:lumOff val="-40000"/>
                <a:alphaOff val="0"/>
                <a:shade val="93000"/>
                <a:satMod val="130000"/>
              </a:schemeClr>
            </a:gs>
            <a:gs pos="100000">
              <a:schemeClr val="accent3">
                <a:alpha val="50000"/>
                <a:hueOff val="0"/>
                <a:satOff val="0"/>
                <a:lumOff val="-4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Content</a:t>
          </a:r>
          <a:endParaRPr lang="en-US" sz="2200" kern="1200" dirty="0"/>
        </a:p>
      </dsp:txBody>
      <dsp:txXfrm>
        <a:off x="2711753" y="396937"/>
        <a:ext cx="1617738" cy="1617821"/>
      </dsp:txXfrm>
    </dsp:sp>
    <dsp:sp modelId="{15E519E0-2322-4935-89BF-E38B1D7A4D87}">
      <dsp:nvSpPr>
        <dsp:cNvPr id="0" name=""/>
        <dsp:cNvSpPr/>
      </dsp:nvSpPr>
      <dsp:spPr>
        <a:xfrm>
          <a:off x="3565062" y="1536379"/>
          <a:ext cx="2287828" cy="2287943"/>
        </a:xfrm>
        <a:prstGeom prst="ellipse">
          <a:avLst/>
        </a:prstGeom>
        <a:gradFill rotWithShape="0">
          <a:gsLst>
            <a:gs pos="0">
              <a:schemeClr val="accent3">
                <a:alpha val="50000"/>
                <a:hueOff val="0"/>
                <a:satOff val="0"/>
                <a:lumOff val="-60000"/>
                <a:alphaOff val="0"/>
                <a:shade val="51000"/>
                <a:satMod val="130000"/>
              </a:schemeClr>
            </a:gs>
            <a:gs pos="80000">
              <a:schemeClr val="accent3">
                <a:alpha val="50000"/>
                <a:hueOff val="0"/>
                <a:satOff val="0"/>
                <a:lumOff val="-60000"/>
                <a:alphaOff val="0"/>
                <a:shade val="93000"/>
                <a:satMod val="130000"/>
              </a:schemeClr>
            </a:gs>
            <a:gs pos="100000">
              <a:schemeClr val="accent3">
                <a:alpha val="50000"/>
                <a:hueOff val="0"/>
                <a:satOff val="0"/>
                <a:lumOff val="-6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Controls	</a:t>
          </a:r>
          <a:endParaRPr lang="en-US" sz="2200" kern="1200" dirty="0"/>
        </a:p>
      </dsp:txBody>
      <dsp:txXfrm>
        <a:off x="3900107" y="1871440"/>
        <a:ext cx="1617738" cy="1617821"/>
      </dsp:txXfrm>
    </dsp:sp>
    <dsp:sp modelId="{8119AB5C-9192-4898-ADB1-A8394336C7FB}">
      <dsp:nvSpPr>
        <dsp:cNvPr id="0" name=""/>
        <dsp:cNvSpPr/>
      </dsp:nvSpPr>
      <dsp:spPr>
        <a:xfrm>
          <a:off x="4753416" y="61876"/>
          <a:ext cx="2287828" cy="2287943"/>
        </a:xfrm>
        <a:prstGeom prst="ellipse">
          <a:avLst/>
        </a:prstGeom>
        <a:gradFill rotWithShape="0">
          <a:gsLst>
            <a:gs pos="0">
              <a:schemeClr val="accent3">
                <a:alpha val="50000"/>
                <a:hueOff val="0"/>
                <a:satOff val="0"/>
                <a:lumOff val="-80000"/>
                <a:alphaOff val="0"/>
                <a:shade val="51000"/>
                <a:satMod val="130000"/>
              </a:schemeClr>
            </a:gs>
            <a:gs pos="80000">
              <a:schemeClr val="accent3">
                <a:alpha val="50000"/>
                <a:hueOff val="0"/>
                <a:satOff val="0"/>
                <a:lumOff val="-80000"/>
                <a:alphaOff val="0"/>
                <a:shade val="93000"/>
                <a:satMod val="130000"/>
              </a:schemeClr>
            </a:gs>
            <a:gs pos="100000">
              <a:schemeClr val="accent3">
                <a:alpha val="50000"/>
                <a:hueOff val="0"/>
                <a:satOff val="0"/>
                <a:lumOff val="-8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Trust</a:t>
          </a:r>
          <a:endParaRPr lang="en-US" sz="2200" kern="1200" dirty="0"/>
        </a:p>
      </dsp:txBody>
      <dsp:txXfrm>
        <a:off x="5088461" y="396937"/>
        <a:ext cx="1617738" cy="1617821"/>
      </dsp:txXfrm>
    </dsp:sp>
    <dsp:sp modelId="{40E60E9F-48A8-45D6-8065-34F702A8B8A4}">
      <dsp:nvSpPr>
        <dsp:cNvPr id="0" name=""/>
        <dsp:cNvSpPr/>
      </dsp:nvSpPr>
      <dsp:spPr>
        <a:xfrm>
          <a:off x="5941771" y="1536379"/>
          <a:ext cx="2287828" cy="2287943"/>
        </a:xfrm>
        <a:prstGeom prst="ellipse">
          <a:avLst/>
        </a:prstGeom>
        <a:gradFill rotWithShape="0">
          <a:gsLst>
            <a:gs pos="0">
              <a:schemeClr val="accent3">
                <a:alpha val="50000"/>
                <a:hueOff val="0"/>
                <a:satOff val="0"/>
                <a:lumOff val="-100000"/>
                <a:alphaOff val="0"/>
                <a:shade val="51000"/>
                <a:satMod val="130000"/>
              </a:schemeClr>
            </a:gs>
            <a:gs pos="80000">
              <a:schemeClr val="accent3">
                <a:alpha val="50000"/>
                <a:hueOff val="0"/>
                <a:satOff val="0"/>
                <a:lumOff val="-100000"/>
                <a:alphaOff val="0"/>
                <a:shade val="93000"/>
                <a:satMod val="130000"/>
              </a:schemeClr>
            </a:gs>
            <a:gs pos="100000">
              <a:schemeClr val="accent3">
                <a:alpha val="50000"/>
                <a:hueOff val="0"/>
                <a:satOff val="0"/>
                <a:lumOff val="-10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Community</a:t>
          </a:r>
          <a:endParaRPr lang="en-US" sz="2200" kern="1200" dirty="0"/>
        </a:p>
      </dsp:txBody>
      <dsp:txXfrm>
        <a:off x="6276816" y="1871440"/>
        <a:ext cx="1617738" cy="16178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890-3FDC-47E3-944B-CC804884E3B8}">
      <dsp:nvSpPr>
        <dsp:cNvPr id="0" name=""/>
        <dsp:cNvSpPr/>
      </dsp:nvSpPr>
      <dsp:spPr>
        <a:xfrm>
          <a:off x="0" y="61876"/>
          <a:ext cx="2287828" cy="2287943"/>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Hardware</a:t>
          </a:r>
          <a:endParaRPr lang="en-US" sz="2200" kern="1200" dirty="0"/>
        </a:p>
      </dsp:txBody>
      <dsp:txXfrm>
        <a:off x="335045" y="396937"/>
        <a:ext cx="1617738" cy="1617821"/>
      </dsp:txXfrm>
    </dsp:sp>
    <dsp:sp modelId="{FBEE1CA6-40E3-42E1-8826-9F43BA238087}">
      <dsp:nvSpPr>
        <dsp:cNvPr id="0" name=""/>
        <dsp:cNvSpPr/>
      </dsp:nvSpPr>
      <dsp:spPr>
        <a:xfrm>
          <a:off x="1188354" y="1536379"/>
          <a:ext cx="2287828" cy="2287943"/>
        </a:xfrm>
        <a:prstGeom prst="ellipse">
          <a:avLst/>
        </a:prstGeom>
        <a:gradFill rotWithShape="0">
          <a:gsLst>
            <a:gs pos="0">
              <a:schemeClr val="accent3">
                <a:alpha val="50000"/>
                <a:hueOff val="0"/>
                <a:satOff val="0"/>
                <a:lumOff val="-20000"/>
                <a:alphaOff val="0"/>
                <a:shade val="51000"/>
                <a:satMod val="130000"/>
              </a:schemeClr>
            </a:gs>
            <a:gs pos="80000">
              <a:schemeClr val="accent3">
                <a:alpha val="50000"/>
                <a:hueOff val="0"/>
                <a:satOff val="0"/>
                <a:lumOff val="-20000"/>
                <a:alphaOff val="0"/>
                <a:shade val="93000"/>
                <a:satMod val="130000"/>
              </a:schemeClr>
            </a:gs>
            <a:gs pos="100000">
              <a:schemeClr val="accent3">
                <a:alpha val="50000"/>
                <a:hueOff val="0"/>
                <a:satOff val="0"/>
                <a:lumOff val="-2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Software</a:t>
          </a:r>
          <a:endParaRPr lang="en-US" sz="2200" kern="1200" dirty="0"/>
        </a:p>
      </dsp:txBody>
      <dsp:txXfrm>
        <a:off x="1523399" y="1871440"/>
        <a:ext cx="1617738" cy="1617821"/>
      </dsp:txXfrm>
    </dsp:sp>
    <dsp:sp modelId="{943B6CC9-C07E-48E5-9A33-2C26254DA6F1}">
      <dsp:nvSpPr>
        <dsp:cNvPr id="0" name=""/>
        <dsp:cNvSpPr/>
      </dsp:nvSpPr>
      <dsp:spPr>
        <a:xfrm>
          <a:off x="2376708" y="61876"/>
          <a:ext cx="2287828" cy="2287943"/>
        </a:xfrm>
        <a:prstGeom prst="ellipse">
          <a:avLst/>
        </a:prstGeom>
        <a:gradFill rotWithShape="0">
          <a:gsLst>
            <a:gs pos="0">
              <a:schemeClr val="accent3">
                <a:alpha val="50000"/>
                <a:hueOff val="0"/>
                <a:satOff val="0"/>
                <a:lumOff val="-40000"/>
                <a:alphaOff val="0"/>
                <a:shade val="51000"/>
                <a:satMod val="130000"/>
              </a:schemeClr>
            </a:gs>
            <a:gs pos="80000">
              <a:schemeClr val="accent3">
                <a:alpha val="50000"/>
                <a:hueOff val="0"/>
                <a:satOff val="0"/>
                <a:lumOff val="-40000"/>
                <a:alphaOff val="0"/>
                <a:shade val="93000"/>
                <a:satMod val="130000"/>
              </a:schemeClr>
            </a:gs>
            <a:gs pos="100000">
              <a:schemeClr val="accent3">
                <a:alpha val="50000"/>
                <a:hueOff val="0"/>
                <a:satOff val="0"/>
                <a:lumOff val="-4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Content</a:t>
          </a:r>
          <a:endParaRPr lang="en-US" sz="2200" kern="1200" dirty="0"/>
        </a:p>
      </dsp:txBody>
      <dsp:txXfrm>
        <a:off x="2711753" y="396937"/>
        <a:ext cx="1617738" cy="1617821"/>
      </dsp:txXfrm>
    </dsp:sp>
    <dsp:sp modelId="{15E519E0-2322-4935-89BF-E38B1D7A4D87}">
      <dsp:nvSpPr>
        <dsp:cNvPr id="0" name=""/>
        <dsp:cNvSpPr/>
      </dsp:nvSpPr>
      <dsp:spPr>
        <a:xfrm>
          <a:off x="3565062" y="1536379"/>
          <a:ext cx="2287828" cy="2287943"/>
        </a:xfrm>
        <a:prstGeom prst="ellipse">
          <a:avLst/>
        </a:prstGeom>
        <a:gradFill rotWithShape="0">
          <a:gsLst>
            <a:gs pos="0">
              <a:schemeClr val="accent3">
                <a:alpha val="50000"/>
                <a:hueOff val="0"/>
                <a:satOff val="0"/>
                <a:lumOff val="-60000"/>
                <a:alphaOff val="0"/>
                <a:shade val="51000"/>
                <a:satMod val="130000"/>
              </a:schemeClr>
            </a:gs>
            <a:gs pos="80000">
              <a:schemeClr val="accent3">
                <a:alpha val="50000"/>
                <a:hueOff val="0"/>
                <a:satOff val="0"/>
                <a:lumOff val="-60000"/>
                <a:alphaOff val="0"/>
                <a:shade val="93000"/>
                <a:satMod val="130000"/>
              </a:schemeClr>
            </a:gs>
            <a:gs pos="100000">
              <a:schemeClr val="accent3">
                <a:alpha val="50000"/>
                <a:hueOff val="0"/>
                <a:satOff val="0"/>
                <a:lumOff val="-6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Controls	</a:t>
          </a:r>
          <a:endParaRPr lang="en-US" sz="2200" kern="1200" dirty="0"/>
        </a:p>
      </dsp:txBody>
      <dsp:txXfrm>
        <a:off x="3900107" y="1871440"/>
        <a:ext cx="1617738" cy="1617821"/>
      </dsp:txXfrm>
    </dsp:sp>
    <dsp:sp modelId="{8119AB5C-9192-4898-ADB1-A8394336C7FB}">
      <dsp:nvSpPr>
        <dsp:cNvPr id="0" name=""/>
        <dsp:cNvSpPr/>
      </dsp:nvSpPr>
      <dsp:spPr>
        <a:xfrm>
          <a:off x="4753416" y="61876"/>
          <a:ext cx="2287828" cy="2287943"/>
        </a:xfrm>
        <a:prstGeom prst="ellipse">
          <a:avLst/>
        </a:prstGeom>
        <a:gradFill rotWithShape="0">
          <a:gsLst>
            <a:gs pos="0">
              <a:schemeClr val="accent3">
                <a:alpha val="50000"/>
                <a:hueOff val="0"/>
                <a:satOff val="0"/>
                <a:lumOff val="-80000"/>
                <a:alphaOff val="0"/>
                <a:shade val="51000"/>
                <a:satMod val="130000"/>
              </a:schemeClr>
            </a:gs>
            <a:gs pos="80000">
              <a:schemeClr val="accent3">
                <a:alpha val="50000"/>
                <a:hueOff val="0"/>
                <a:satOff val="0"/>
                <a:lumOff val="-80000"/>
                <a:alphaOff val="0"/>
                <a:shade val="93000"/>
                <a:satMod val="130000"/>
              </a:schemeClr>
            </a:gs>
            <a:gs pos="100000">
              <a:schemeClr val="accent3">
                <a:alpha val="50000"/>
                <a:hueOff val="0"/>
                <a:satOff val="0"/>
                <a:lumOff val="-8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Trust</a:t>
          </a:r>
          <a:endParaRPr lang="en-US" sz="2200" kern="1200" dirty="0"/>
        </a:p>
      </dsp:txBody>
      <dsp:txXfrm>
        <a:off x="5088461" y="396937"/>
        <a:ext cx="1617738" cy="1617821"/>
      </dsp:txXfrm>
    </dsp:sp>
    <dsp:sp modelId="{40E60E9F-48A8-45D6-8065-34F702A8B8A4}">
      <dsp:nvSpPr>
        <dsp:cNvPr id="0" name=""/>
        <dsp:cNvSpPr/>
      </dsp:nvSpPr>
      <dsp:spPr>
        <a:xfrm>
          <a:off x="5941771" y="1536379"/>
          <a:ext cx="2287828" cy="2287943"/>
        </a:xfrm>
        <a:prstGeom prst="ellipse">
          <a:avLst/>
        </a:prstGeom>
        <a:gradFill rotWithShape="0">
          <a:gsLst>
            <a:gs pos="0">
              <a:schemeClr val="accent3">
                <a:alpha val="50000"/>
                <a:hueOff val="0"/>
                <a:satOff val="0"/>
                <a:lumOff val="-100000"/>
                <a:alphaOff val="0"/>
                <a:shade val="51000"/>
                <a:satMod val="130000"/>
              </a:schemeClr>
            </a:gs>
            <a:gs pos="80000">
              <a:schemeClr val="accent3">
                <a:alpha val="50000"/>
                <a:hueOff val="0"/>
                <a:satOff val="0"/>
                <a:lumOff val="-100000"/>
                <a:alphaOff val="0"/>
                <a:shade val="93000"/>
                <a:satMod val="130000"/>
              </a:schemeClr>
            </a:gs>
            <a:gs pos="100000">
              <a:schemeClr val="accent3">
                <a:alpha val="50000"/>
                <a:hueOff val="0"/>
                <a:satOff val="0"/>
                <a:lumOff val="-10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Community</a:t>
          </a:r>
          <a:endParaRPr lang="en-US" sz="2200" kern="1200" dirty="0"/>
        </a:p>
      </dsp:txBody>
      <dsp:txXfrm>
        <a:off x="6276816" y="1871440"/>
        <a:ext cx="1617738" cy="16178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890-3FDC-47E3-944B-CC804884E3B8}">
      <dsp:nvSpPr>
        <dsp:cNvPr id="0" name=""/>
        <dsp:cNvSpPr/>
      </dsp:nvSpPr>
      <dsp:spPr>
        <a:xfrm>
          <a:off x="0" y="61876"/>
          <a:ext cx="2287828" cy="2287943"/>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Hardware</a:t>
          </a:r>
          <a:endParaRPr lang="en-US" sz="2200" kern="1200" dirty="0"/>
        </a:p>
      </dsp:txBody>
      <dsp:txXfrm>
        <a:off x="335045" y="396937"/>
        <a:ext cx="1617738" cy="1617821"/>
      </dsp:txXfrm>
    </dsp:sp>
    <dsp:sp modelId="{FBEE1CA6-40E3-42E1-8826-9F43BA238087}">
      <dsp:nvSpPr>
        <dsp:cNvPr id="0" name=""/>
        <dsp:cNvSpPr/>
      </dsp:nvSpPr>
      <dsp:spPr>
        <a:xfrm>
          <a:off x="1188354" y="1536379"/>
          <a:ext cx="2287828" cy="2287943"/>
        </a:xfrm>
        <a:prstGeom prst="ellipse">
          <a:avLst/>
        </a:prstGeom>
        <a:gradFill rotWithShape="0">
          <a:gsLst>
            <a:gs pos="0">
              <a:schemeClr val="accent3">
                <a:alpha val="50000"/>
                <a:hueOff val="0"/>
                <a:satOff val="0"/>
                <a:lumOff val="-20000"/>
                <a:alphaOff val="0"/>
                <a:shade val="51000"/>
                <a:satMod val="130000"/>
              </a:schemeClr>
            </a:gs>
            <a:gs pos="80000">
              <a:schemeClr val="accent3">
                <a:alpha val="50000"/>
                <a:hueOff val="0"/>
                <a:satOff val="0"/>
                <a:lumOff val="-20000"/>
                <a:alphaOff val="0"/>
                <a:shade val="93000"/>
                <a:satMod val="130000"/>
              </a:schemeClr>
            </a:gs>
            <a:gs pos="100000">
              <a:schemeClr val="accent3">
                <a:alpha val="50000"/>
                <a:hueOff val="0"/>
                <a:satOff val="0"/>
                <a:lumOff val="-2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Software</a:t>
          </a:r>
          <a:endParaRPr lang="en-US" sz="2200" kern="1200" dirty="0"/>
        </a:p>
      </dsp:txBody>
      <dsp:txXfrm>
        <a:off x="1523399" y="1871440"/>
        <a:ext cx="1617738" cy="1617821"/>
      </dsp:txXfrm>
    </dsp:sp>
    <dsp:sp modelId="{943B6CC9-C07E-48E5-9A33-2C26254DA6F1}">
      <dsp:nvSpPr>
        <dsp:cNvPr id="0" name=""/>
        <dsp:cNvSpPr/>
      </dsp:nvSpPr>
      <dsp:spPr>
        <a:xfrm>
          <a:off x="2376708" y="61876"/>
          <a:ext cx="2287828" cy="2287943"/>
        </a:xfrm>
        <a:prstGeom prst="ellipse">
          <a:avLst/>
        </a:prstGeom>
        <a:gradFill rotWithShape="0">
          <a:gsLst>
            <a:gs pos="0">
              <a:schemeClr val="accent3">
                <a:alpha val="50000"/>
                <a:hueOff val="0"/>
                <a:satOff val="0"/>
                <a:lumOff val="-40000"/>
                <a:alphaOff val="0"/>
                <a:shade val="51000"/>
                <a:satMod val="130000"/>
              </a:schemeClr>
            </a:gs>
            <a:gs pos="80000">
              <a:schemeClr val="accent3">
                <a:alpha val="50000"/>
                <a:hueOff val="0"/>
                <a:satOff val="0"/>
                <a:lumOff val="-40000"/>
                <a:alphaOff val="0"/>
                <a:shade val="93000"/>
                <a:satMod val="130000"/>
              </a:schemeClr>
            </a:gs>
            <a:gs pos="100000">
              <a:schemeClr val="accent3">
                <a:alpha val="50000"/>
                <a:hueOff val="0"/>
                <a:satOff val="0"/>
                <a:lumOff val="-4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Content</a:t>
          </a:r>
          <a:endParaRPr lang="en-US" sz="2200" kern="1200" dirty="0"/>
        </a:p>
      </dsp:txBody>
      <dsp:txXfrm>
        <a:off x="2711753" y="396937"/>
        <a:ext cx="1617738" cy="1617821"/>
      </dsp:txXfrm>
    </dsp:sp>
    <dsp:sp modelId="{15E519E0-2322-4935-89BF-E38B1D7A4D87}">
      <dsp:nvSpPr>
        <dsp:cNvPr id="0" name=""/>
        <dsp:cNvSpPr/>
      </dsp:nvSpPr>
      <dsp:spPr>
        <a:xfrm>
          <a:off x="3565062" y="1536379"/>
          <a:ext cx="2287828" cy="2287943"/>
        </a:xfrm>
        <a:prstGeom prst="ellipse">
          <a:avLst/>
        </a:prstGeom>
        <a:gradFill rotWithShape="0">
          <a:gsLst>
            <a:gs pos="0">
              <a:schemeClr val="accent3">
                <a:alpha val="50000"/>
                <a:hueOff val="0"/>
                <a:satOff val="0"/>
                <a:lumOff val="-60000"/>
                <a:alphaOff val="0"/>
                <a:shade val="51000"/>
                <a:satMod val="130000"/>
              </a:schemeClr>
            </a:gs>
            <a:gs pos="80000">
              <a:schemeClr val="accent3">
                <a:alpha val="50000"/>
                <a:hueOff val="0"/>
                <a:satOff val="0"/>
                <a:lumOff val="-60000"/>
                <a:alphaOff val="0"/>
                <a:shade val="93000"/>
                <a:satMod val="130000"/>
              </a:schemeClr>
            </a:gs>
            <a:gs pos="100000">
              <a:schemeClr val="accent3">
                <a:alpha val="50000"/>
                <a:hueOff val="0"/>
                <a:satOff val="0"/>
                <a:lumOff val="-6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Controls	</a:t>
          </a:r>
          <a:endParaRPr lang="en-US" sz="2200" kern="1200" dirty="0"/>
        </a:p>
      </dsp:txBody>
      <dsp:txXfrm>
        <a:off x="3900107" y="1871440"/>
        <a:ext cx="1617738" cy="1617821"/>
      </dsp:txXfrm>
    </dsp:sp>
    <dsp:sp modelId="{8119AB5C-9192-4898-ADB1-A8394336C7FB}">
      <dsp:nvSpPr>
        <dsp:cNvPr id="0" name=""/>
        <dsp:cNvSpPr/>
      </dsp:nvSpPr>
      <dsp:spPr>
        <a:xfrm>
          <a:off x="4753416" y="61876"/>
          <a:ext cx="2287828" cy="2287943"/>
        </a:xfrm>
        <a:prstGeom prst="ellipse">
          <a:avLst/>
        </a:prstGeom>
        <a:gradFill rotWithShape="0">
          <a:gsLst>
            <a:gs pos="0">
              <a:schemeClr val="accent3">
                <a:alpha val="50000"/>
                <a:hueOff val="0"/>
                <a:satOff val="0"/>
                <a:lumOff val="-80000"/>
                <a:alphaOff val="0"/>
                <a:shade val="51000"/>
                <a:satMod val="130000"/>
              </a:schemeClr>
            </a:gs>
            <a:gs pos="80000">
              <a:schemeClr val="accent3">
                <a:alpha val="50000"/>
                <a:hueOff val="0"/>
                <a:satOff val="0"/>
                <a:lumOff val="-80000"/>
                <a:alphaOff val="0"/>
                <a:shade val="93000"/>
                <a:satMod val="130000"/>
              </a:schemeClr>
            </a:gs>
            <a:gs pos="100000">
              <a:schemeClr val="accent3">
                <a:alpha val="50000"/>
                <a:hueOff val="0"/>
                <a:satOff val="0"/>
                <a:lumOff val="-8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Trust</a:t>
          </a:r>
          <a:endParaRPr lang="en-US" sz="2200" kern="1200" dirty="0"/>
        </a:p>
      </dsp:txBody>
      <dsp:txXfrm>
        <a:off x="5088461" y="396937"/>
        <a:ext cx="1617738" cy="1617821"/>
      </dsp:txXfrm>
    </dsp:sp>
    <dsp:sp modelId="{40E60E9F-48A8-45D6-8065-34F702A8B8A4}">
      <dsp:nvSpPr>
        <dsp:cNvPr id="0" name=""/>
        <dsp:cNvSpPr/>
      </dsp:nvSpPr>
      <dsp:spPr>
        <a:xfrm>
          <a:off x="5941771" y="1536379"/>
          <a:ext cx="2287828" cy="2287943"/>
        </a:xfrm>
        <a:prstGeom prst="ellipse">
          <a:avLst/>
        </a:prstGeom>
        <a:gradFill rotWithShape="0">
          <a:gsLst>
            <a:gs pos="0">
              <a:schemeClr val="accent3">
                <a:alpha val="50000"/>
                <a:hueOff val="0"/>
                <a:satOff val="0"/>
                <a:lumOff val="-100000"/>
                <a:alphaOff val="0"/>
                <a:shade val="51000"/>
                <a:satMod val="130000"/>
              </a:schemeClr>
            </a:gs>
            <a:gs pos="80000">
              <a:schemeClr val="accent3">
                <a:alpha val="50000"/>
                <a:hueOff val="0"/>
                <a:satOff val="0"/>
                <a:lumOff val="-100000"/>
                <a:alphaOff val="0"/>
                <a:shade val="93000"/>
                <a:satMod val="130000"/>
              </a:schemeClr>
            </a:gs>
            <a:gs pos="100000">
              <a:schemeClr val="accent3">
                <a:alpha val="50000"/>
                <a:hueOff val="0"/>
                <a:satOff val="0"/>
                <a:lumOff val="-10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Community</a:t>
          </a:r>
          <a:endParaRPr lang="en-US" sz="2200" kern="1200" dirty="0"/>
        </a:p>
      </dsp:txBody>
      <dsp:txXfrm>
        <a:off x="6276816" y="1871440"/>
        <a:ext cx="1617738" cy="16178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65BD5-72FE-4132-BF67-2EEC97F7ED98}">
      <dsp:nvSpPr>
        <dsp:cNvPr id="0" name=""/>
        <dsp:cNvSpPr/>
      </dsp:nvSpPr>
      <dsp:spPr>
        <a:xfrm>
          <a:off x="995" y="1677420"/>
          <a:ext cx="1630281" cy="16743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Manager</a:t>
          </a:r>
          <a:endParaRPr lang="en-US" sz="2000" kern="1200" dirty="0"/>
        </a:p>
      </dsp:txBody>
      <dsp:txXfrm>
        <a:off x="239744" y="1922624"/>
        <a:ext cx="1152783" cy="1183951"/>
      </dsp:txXfrm>
    </dsp:sp>
    <dsp:sp modelId="{9C44C4E0-03D2-4399-94B7-142891F1638E}">
      <dsp:nvSpPr>
        <dsp:cNvPr id="0" name=""/>
        <dsp:cNvSpPr/>
      </dsp:nvSpPr>
      <dsp:spPr>
        <a:xfrm>
          <a:off x="1631277" y="1677420"/>
          <a:ext cx="1630281" cy="16743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Systems Admin</a:t>
          </a:r>
          <a:endParaRPr lang="en-US" sz="2000" kern="1200" dirty="0"/>
        </a:p>
      </dsp:txBody>
      <dsp:txXfrm>
        <a:off x="1870026" y="1922624"/>
        <a:ext cx="1152783" cy="1183951"/>
      </dsp:txXfrm>
    </dsp:sp>
    <dsp:sp modelId="{F20F9E83-DFC9-463E-8729-41714B6E071D}">
      <dsp:nvSpPr>
        <dsp:cNvPr id="0" name=""/>
        <dsp:cNvSpPr/>
      </dsp:nvSpPr>
      <dsp:spPr>
        <a:xfrm>
          <a:off x="3261559" y="1677420"/>
          <a:ext cx="1630281" cy="16743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Creator</a:t>
          </a:r>
          <a:endParaRPr lang="en-US" sz="2000" kern="1200" dirty="0"/>
        </a:p>
      </dsp:txBody>
      <dsp:txXfrm>
        <a:off x="3500308" y="1922624"/>
        <a:ext cx="1152783" cy="1183951"/>
      </dsp:txXfrm>
    </dsp:sp>
    <dsp:sp modelId="{EC81D000-EEAA-451A-B873-F527DCB5E114}">
      <dsp:nvSpPr>
        <dsp:cNvPr id="0" name=""/>
        <dsp:cNvSpPr/>
      </dsp:nvSpPr>
      <dsp:spPr>
        <a:xfrm>
          <a:off x="4891840" y="1677420"/>
          <a:ext cx="1630281" cy="16743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End User</a:t>
          </a:r>
          <a:endParaRPr lang="en-US" sz="2000" kern="1200" dirty="0"/>
        </a:p>
      </dsp:txBody>
      <dsp:txXfrm>
        <a:off x="5130589" y="1922624"/>
        <a:ext cx="1152783" cy="1183951"/>
      </dsp:txXfrm>
    </dsp:sp>
    <dsp:sp modelId="{48050BA8-783B-4B40-80F3-4EC40B318E99}">
      <dsp:nvSpPr>
        <dsp:cNvPr id="0" name=""/>
        <dsp:cNvSpPr/>
      </dsp:nvSpPr>
      <dsp:spPr>
        <a:xfrm>
          <a:off x="6522122" y="1677420"/>
          <a:ext cx="1630281" cy="16743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Stake-holder</a:t>
          </a:r>
          <a:endParaRPr lang="en-US" sz="2000" kern="1200" dirty="0"/>
        </a:p>
      </dsp:txBody>
      <dsp:txXfrm>
        <a:off x="6760871" y="1922624"/>
        <a:ext cx="1152783" cy="1183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890-3FDC-47E3-944B-CC804884E3B8}">
      <dsp:nvSpPr>
        <dsp:cNvPr id="0" name=""/>
        <dsp:cNvSpPr/>
      </dsp:nvSpPr>
      <dsp:spPr>
        <a:xfrm>
          <a:off x="0" y="61876"/>
          <a:ext cx="2287828" cy="2287943"/>
        </a:xfrm>
        <a:prstGeom prst="ellipse">
          <a:avLst/>
        </a:prstGeom>
        <a:no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Hardware</a:t>
          </a:r>
          <a:endParaRPr lang="en-US" sz="1900" kern="1200" dirty="0"/>
        </a:p>
      </dsp:txBody>
      <dsp:txXfrm>
        <a:off x="335045" y="396937"/>
        <a:ext cx="1617738" cy="1617821"/>
      </dsp:txXfrm>
    </dsp:sp>
    <dsp:sp modelId="{FBEE1CA6-40E3-42E1-8826-9F43BA238087}">
      <dsp:nvSpPr>
        <dsp:cNvPr id="0" name=""/>
        <dsp:cNvSpPr/>
      </dsp:nvSpPr>
      <dsp:spPr>
        <a:xfrm>
          <a:off x="1188354" y="1536379"/>
          <a:ext cx="2287828" cy="2287943"/>
        </a:xfrm>
        <a:prstGeom prst="ellipse">
          <a:avLst/>
        </a:prstGeom>
        <a:no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Software</a:t>
          </a:r>
          <a:endParaRPr lang="en-US" sz="1900" kern="1200" dirty="0"/>
        </a:p>
      </dsp:txBody>
      <dsp:txXfrm>
        <a:off x="1523399" y="1871440"/>
        <a:ext cx="1617738" cy="1617821"/>
      </dsp:txXfrm>
    </dsp:sp>
    <dsp:sp modelId="{943B6CC9-C07E-48E5-9A33-2C26254DA6F1}">
      <dsp:nvSpPr>
        <dsp:cNvPr id="0" name=""/>
        <dsp:cNvSpPr/>
      </dsp:nvSpPr>
      <dsp:spPr>
        <a:xfrm>
          <a:off x="2819403" y="518321"/>
          <a:ext cx="1402439" cy="1375054"/>
        </a:xfrm>
        <a:prstGeom prst="ellipse">
          <a:avLst/>
        </a:prstGeom>
        <a:gradFill rotWithShape="0">
          <a:gsLst>
            <a:gs pos="0">
              <a:schemeClr val="accent3">
                <a:alpha val="50000"/>
                <a:hueOff val="0"/>
                <a:satOff val="0"/>
                <a:lumOff val="-40000"/>
                <a:alphaOff val="0"/>
                <a:shade val="51000"/>
                <a:satMod val="130000"/>
              </a:schemeClr>
            </a:gs>
            <a:gs pos="80000">
              <a:schemeClr val="accent3">
                <a:alpha val="50000"/>
                <a:hueOff val="0"/>
                <a:satOff val="0"/>
                <a:lumOff val="-40000"/>
                <a:alphaOff val="0"/>
                <a:shade val="93000"/>
                <a:satMod val="130000"/>
              </a:schemeClr>
            </a:gs>
            <a:gs pos="100000">
              <a:schemeClr val="accent3">
                <a:alpha val="50000"/>
                <a:hueOff val="0"/>
                <a:satOff val="0"/>
                <a:lumOff val="-4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Content</a:t>
          </a:r>
          <a:endParaRPr lang="en-US" sz="1900" kern="1200" dirty="0"/>
        </a:p>
      </dsp:txBody>
      <dsp:txXfrm>
        <a:off x="3024785" y="719693"/>
        <a:ext cx="991675" cy="972310"/>
      </dsp:txXfrm>
    </dsp:sp>
    <dsp:sp modelId="{15E519E0-2322-4935-89BF-E38B1D7A4D87}">
      <dsp:nvSpPr>
        <dsp:cNvPr id="0" name=""/>
        <dsp:cNvSpPr/>
      </dsp:nvSpPr>
      <dsp:spPr>
        <a:xfrm>
          <a:off x="3962401" y="2118523"/>
          <a:ext cx="1493151" cy="1123655"/>
        </a:xfrm>
        <a:prstGeom prst="ellipse">
          <a:avLst/>
        </a:prstGeom>
        <a:gradFill rotWithShape="0">
          <a:gsLst>
            <a:gs pos="0">
              <a:schemeClr val="accent3">
                <a:alpha val="50000"/>
                <a:hueOff val="0"/>
                <a:satOff val="0"/>
                <a:lumOff val="-60000"/>
                <a:alphaOff val="0"/>
                <a:shade val="51000"/>
                <a:satMod val="130000"/>
              </a:schemeClr>
            </a:gs>
            <a:gs pos="80000">
              <a:schemeClr val="accent3">
                <a:alpha val="50000"/>
                <a:hueOff val="0"/>
                <a:satOff val="0"/>
                <a:lumOff val="-60000"/>
                <a:alphaOff val="0"/>
                <a:shade val="93000"/>
                <a:satMod val="130000"/>
              </a:schemeClr>
            </a:gs>
            <a:gs pos="100000">
              <a:schemeClr val="accent3">
                <a:alpha val="50000"/>
                <a:hueOff val="0"/>
                <a:satOff val="0"/>
                <a:lumOff val="-6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Controls	</a:t>
          </a:r>
          <a:endParaRPr lang="en-US" sz="1900" kern="1200" dirty="0"/>
        </a:p>
      </dsp:txBody>
      <dsp:txXfrm>
        <a:off x="4181068" y="2283078"/>
        <a:ext cx="1055817" cy="794545"/>
      </dsp:txXfrm>
    </dsp:sp>
    <dsp:sp modelId="{8119AB5C-9192-4898-ADB1-A8394336C7FB}">
      <dsp:nvSpPr>
        <dsp:cNvPr id="0" name=""/>
        <dsp:cNvSpPr/>
      </dsp:nvSpPr>
      <dsp:spPr>
        <a:xfrm>
          <a:off x="4753416" y="61876"/>
          <a:ext cx="2287828" cy="2287943"/>
        </a:xfrm>
        <a:prstGeom prst="ellipse">
          <a:avLst/>
        </a:prstGeom>
        <a:gradFill rotWithShape="0">
          <a:gsLst>
            <a:gs pos="0">
              <a:schemeClr val="accent3">
                <a:alpha val="50000"/>
                <a:hueOff val="0"/>
                <a:satOff val="0"/>
                <a:lumOff val="-80000"/>
                <a:alphaOff val="0"/>
                <a:shade val="51000"/>
                <a:satMod val="130000"/>
              </a:schemeClr>
            </a:gs>
            <a:gs pos="80000">
              <a:schemeClr val="accent3">
                <a:alpha val="50000"/>
                <a:hueOff val="0"/>
                <a:satOff val="0"/>
                <a:lumOff val="-80000"/>
                <a:alphaOff val="0"/>
                <a:shade val="93000"/>
                <a:satMod val="130000"/>
              </a:schemeClr>
            </a:gs>
            <a:gs pos="100000">
              <a:schemeClr val="accent3">
                <a:alpha val="50000"/>
                <a:hueOff val="0"/>
                <a:satOff val="0"/>
                <a:lumOff val="-8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Trust</a:t>
          </a:r>
          <a:endParaRPr lang="en-US" sz="1900" kern="1200" dirty="0"/>
        </a:p>
      </dsp:txBody>
      <dsp:txXfrm>
        <a:off x="5088461" y="396937"/>
        <a:ext cx="1617738" cy="1617821"/>
      </dsp:txXfrm>
    </dsp:sp>
    <dsp:sp modelId="{40E60E9F-48A8-45D6-8065-34F702A8B8A4}">
      <dsp:nvSpPr>
        <dsp:cNvPr id="0" name=""/>
        <dsp:cNvSpPr/>
      </dsp:nvSpPr>
      <dsp:spPr>
        <a:xfrm>
          <a:off x="5941771" y="1536379"/>
          <a:ext cx="2287828" cy="2287943"/>
        </a:xfrm>
        <a:prstGeom prst="ellipse">
          <a:avLst/>
        </a:prstGeom>
        <a:gradFill rotWithShape="0">
          <a:gsLst>
            <a:gs pos="0">
              <a:schemeClr val="accent3">
                <a:alpha val="50000"/>
                <a:hueOff val="0"/>
                <a:satOff val="0"/>
                <a:lumOff val="-100000"/>
                <a:alphaOff val="0"/>
                <a:shade val="51000"/>
                <a:satMod val="130000"/>
              </a:schemeClr>
            </a:gs>
            <a:gs pos="80000">
              <a:schemeClr val="accent3">
                <a:alpha val="50000"/>
                <a:hueOff val="0"/>
                <a:satOff val="0"/>
                <a:lumOff val="-100000"/>
                <a:alphaOff val="0"/>
                <a:shade val="93000"/>
                <a:satMod val="130000"/>
              </a:schemeClr>
            </a:gs>
            <a:gs pos="100000">
              <a:schemeClr val="accent3">
                <a:alpha val="50000"/>
                <a:hueOff val="0"/>
                <a:satOff val="0"/>
                <a:lumOff val="-10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Relationships</a:t>
          </a:r>
          <a:endParaRPr lang="en-US" sz="1900" kern="1200" dirty="0"/>
        </a:p>
      </dsp:txBody>
      <dsp:txXfrm>
        <a:off x="6276816" y="1871440"/>
        <a:ext cx="1617738" cy="16178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65BD5-72FE-4132-BF67-2EEC97F7ED98}">
      <dsp:nvSpPr>
        <dsp:cNvPr id="0" name=""/>
        <dsp:cNvSpPr/>
      </dsp:nvSpPr>
      <dsp:spPr>
        <a:xfrm>
          <a:off x="995"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239744" y="1938208"/>
        <a:ext cx="1152783" cy="1152783"/>
      </dsp:txXfrm>
    </dsp:sp>
    <dsp:sp modelId="{9C44C4E0-03D2-4399-94B7-142891F1638E}">
      <dsp:nvSpPr>
        <dsp:cNvPr id="0" name=""/>
        <dsp:cNvSpPr/>
      </dsp:nvSpPr>
      <dsp:spPr>
        <a:xfrm>
          <a:off x="1631277"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1870026" y="1938208"/>
        <a:ext cx="1152783" cy="1152783"/>
      </dsp:txXfrm>
    </dsp:sp>
    <dsp:sp modelId="{F20F9E83-DFC9-463E-8729-41714B6E071D}">
      <dsp:nvSpPr>
        <dsp:cNvPr id="0" name=""/>
        <dsp:cNvSpPr/>
      </dsp:nvSpPr>
      <dsp:spPr>
        <a:xfrm>
          <a:off x="3261559"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500308" y="1938208"/>
        <a:ext cx="1152783" cy="1152783"/>
      </dsp:txXfrm>
    </dsp:sp>
    <dsp:sp modelId="{EC81D000-EEAA-451A-B873-F527DCB5E114}">
      <dsp:nvSpPr>
        <dsp:cNvPr id="0" name=""/>
        <dsp:cNvSpPr/>
      </dsp:nvSpPr>
      <dsp:spPr>
        <a:xfrm>
          <a:off x="4891840"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5130589" y="1938208"/>
        <a:ext cx="1152783" cy="1152783"/>
      </dsp:txXfrm>
    </dsp:sp>
    <dsp:sp modelId="{48050BA8-783B-4B40-80F3-4EC40B318E99}">
      <dsp:nvSpPr>
        <dsp:cNvPr id="0" name=""/>
        <dsp:cNvSpPr/>
      </dsp:nvSpPr>
      <dsp:spPr>
        <a:xfrm>
          <a:off x="6522122"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Stake-holder</a:t>
          </a:r>
          <a:endParaRPr lang="en-US" sz="2000" kern="1200" dirty="0"/>
        </a:p>
      </dsp:txBody>
      <dsp:txXfrm>
        <a:off x="6760871" y="1938208"/>
        <a:ext cx="1152783" cy="11527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65BD5-72FE-4132-BF67-2EEC97F7ED98}">
      <dsp:nvSpPr>
        <dsp:cNvPr id="0" name=""/>
        <dsp:cNvSpPr/>
      </dsp:nvSpPr>
      <dsp:spPr>
        <a:xfrm>
          <a:off x="995"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239744" y="1938208"/>
        <a:ext cx="1152783" cy="1152783"/>
      </dsp:txXfrm>
    </dsp:sp>
    <dsp:sp modelId="{9C44C4E0-03D2-4399-94B7-142891F1638E}">
      <dsp:nvSpPr>
        <dsp:cNvPr id="0" name=""/>
        <dsp:cNvSpPr/>
      </dsp:nvSpPr>
      <dsp:spPr>
        <a:xfrm>
          <a:off x="1631277"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1870026" y="1938208"/>
        <a:ext cx="1152783" cy="1152783"/>
      </dsp:txXfrm>
    </dsp:sp>
    <dsp:sp modelId="{F20F9E83-DFC9-463E-8729-41714B6E071D}">
      <dsp:nvSpPr>
        <dsp:cNvPr id="0" name=""/>
        <dsp:cNvSpPr/>
      </dsp:nvSpPr>
      <dsp:spPr>
        <a:xfrm>
          <a:off x="3261559"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500308" y="1938208"/>
        <a:ext cx="1152783" cy="1152783"/>
      </dsp:txXfrm>
    </dsp:sp>
    <dsp:sp modelId="{EC81D000-EEAA-451A-B873-F527DCB5E114}">
      <dsp:nvSpPr>
        <dsp:cNvPr id="0" name=""/>
        <dsp:cNvSpPr/>
      </dsp:nvSpPr>
      <dsp:spPr>
        <a:xfrm>
          <a:off x="4891840"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End User</a:t>
          </a:r>
          <a:endParaRPr lang="en-US" sz="2400" kern="1200" dirty="0"/>
        </a:p>
      </dsp:txBody>
      <dsp:txXfrm>
        <a:off x="5130589" y="1938208"/>
        <a:ext cx="1152783" cy="1152783"/>
      </dsp:txXfrm>
    </dsp:sp>
    <dsp:sp modelId="{48050BA8-783B-4B40-80F3-4EC40B318E99}">
      <dsp:nvSpPr>
        <dsp:cNvPr id="0" name=""/>
        <dsp:cNvSpPr/>
      </dsp:nvSpPr>
      <dsp:spPr>
        <a:xfrm>
          <a:off x="6522122" y="1699459"/>
          <a:ext cx="1630281" cy="1630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6760871" y="1938208"/>
        <a:ext cx="1152783" cy="11527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F890-3FDC-47E3-944B-CC804884E3B8}">
      <dsp:nvSpPr>
        <dsp:cNvPr id="0" name=""/>
        <dsp:cNvSpPr/>
      </dsp:nvSpPr>
      <dsp:spPr>
        <a:xfrm>
          <a:off x="0" y="381758"/>
          <a:ext cx="2287828" cy="2287943"/>
        </a:xfrm>
        <a:prstGeom prst="ellipse">
          <a:avLst/>
        </a:prstGeom>
        <a:no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Hardware</a:t>
          </a:r>
          <a:endParaRPr lang="en-US" sz="1900" kern="1200" dirty="0"/>
        </a:p>
      </dsp:txBody>
      <dsp:txXfrm>
        <a:off x="335045" y="716819"/>
        <a:ext cx="1617738" cy="1617821"/>
      </dsp:txXfrm>
    </dsp:sp>
    <dsp:sp modelId="{FBEE1CA6-40E3-42E1-8826-9F43BA238087}">
      <dsp:nvSpPr>
        <dsp:cNvPr id="0" name=""/>
        <dsp:cNvSpPr/>
      </dsp:nvSpPr>
      <dsp:spPr>
        <a:xfrm>
          <a:off x="1188354" y="1856260"/>
          <a:ext cx="2287828" cy="2287943"/>
        </a:xfrm>
        <a:prstGeom prst="ellipse">
          <a:avLst/>
        </a:prstGeom>
        <a:no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Software</a:t>
          </a:r>
          <a:endParaRPr lang="en-US" sz="1900" kern="1200" dirty="0"/>
        </a:p>
      </dsp:txBody>
      <dsp:txXfrm>
        <a:off x="1523399" y="2191321"/>
        <a:ext cx="1617738" cy="1617821"/>
      </dsp:txXfrm>
    </dsp:sp>
    <dsp:sp modelId="{943B6CC9-C07E-48E5-9A33-2C26254DA6F1}">
      <dsp:nvSpPr>
        <dsp:cNvPr id="0" name=""/>
        <dsp:cNvSpPr/>
      </dsp:nvSpPr>
      <dsp:spPr>
        <a:xfrm>
          <a:off x="2376708" y="381758"/>
          <a:ext cx="2287828" cy="2287943"/>
        </a:xfrm>
        <a:prstGeom prst="ellipse">
          <a:avLst/>
        </a:prstGeom>
        <a:solidFill>
          <a:srgbClr val="AE78D6"/>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Content</a:t>
          </a:r>
          <a:endParaRPr lang="en-US" sz="1900" kern="1200" dirty="0"/>
        </a:p>
      </dsp:txBody>
      <dsp:txXfrm>
        <a:off x="2711753" y="716819"/>
        <a:ext cx="1617738" cy="1617821"/>
      </dsp:txXfrm>
    </dsp:sp>
    <dsp:sp modelId="{15E519E0-2322-4935-89BF-E38B1D7A4D87}">
      <dsp:nvSpPr>
        <dsp:cNvPr id="0" name=""/>
        <dsp:cNvSpPr/>
      </dsp:nvSpPr>
      <dsp:spPr>
        <a:xfrm>
          <a:off x="3886205" y="2438405"/>
          <a:ext cx="1645543" cy="1123655"/>
        </a:xfrm>
        <a:prstGeom prst="ellipse">
          <a:avLst/>
        </a:prstGeom>
        <a:solidFill>
          <a:schemeClr val="bg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Controls	</a:t>
          </a:r>
          <a:endParaRPr lang="en-US" sz="1900" kern="1200" dirty="0"/>
        </a:p>
      </dsp:txBody>
      <dsp:txXfrm>
        <a:off x="4127189" y="2602960"/>
        <a:ext cx="1163575" cy="794545"/>
      </dsp:txXfrm>
    </dsp:sp>
    <dsp:sp modelId="{8119AB5C-9192-4898-ADB1-A8394336C7FB}">
      <dsp:nvSpPr>
        <dsp:cNvPr id="0" name=""/>
        <dsp:cNvSpPr/>
      </dsp:nvSpPr>
      <dsp:spPr>
        <a:xfrm>
          <a:off x="5333999" y="914402"/>
          <a:ext cx="1126664" cy="1222654"/>
        </a:xfrm>
        <a:prstGeom prst="ellipse">
          <a:avLst/>
        </a:prstGeom>
        <a:solidFill>
          <a:srgbClr val="92D05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Trust</a:t>
          </a:r>
          <a:endParaRPr lang="en-US" sz="1900" kern="1200" dirty="0"/>
        </a:p>
      </dsp:txBody>
      <dsp:txXfrm>
        <a:off x="5498995" y="1093456"/>
        <a:ext cx="796672" cy="864546"/>
      </dsp:txXfrm>
    </dsp:sp>
    <dsp:sp modelId="{40E60E9F-48A8-45D6-8065-34F702A8B8A4}">
      <dsp:nvSpPr>
        <dsp:cNvPr id="0" name=""/>
        <dsp:cNvSpPr/>
      </dsp:nvSpPr>
      <dsp:spPr>
        <a:xfrm>
          <a:off x="5941771" y="1856260"/>
          <a:ext cx="2287828" cy="2287943"/>
        </a:xfrm>
        <a:prstGeom prst="ellipse">
          <a:avLst/>
        </a:prstGeom>
        <a:no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Relationships</a:t>
          </a:r>
          <a:endParaRPr lang="en-US" sz="1900" kern="1200" dirty="0"/>
        </a:p>
      </dsp:txBody>
      <dsp:txXfrm>
        <a:off x="6276816" y="2191321"/>
        <a:ext cx="1617738" cy="1617821"/>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0.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4.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68455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5531A7DC-ABFA-4974-A010-686C09AA1CA8}" type="datetimeFigureOut">
              <a:rPr lang="en-US" smtClean="0"/>
              <a:t>9/14/2016</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1677DFD7-4AE9-46EF-B45B-A1E021837E05}" type="slidenum">
              <a:rPr lang="en-US" smtClean="0"/>
              <a:t>‹#›</a:t>
            </a:fld>
            <a:endParaRPr lang="en-US"/>
          </a:p>
        </p:txBody>
      </p:sp>
    </p:spTree>
    <p:extLst>
      <p:ext uri="{BB962C8B-B14F-4D97-AF65-F5344CB8AC3E}">
        <p14:creationId xmlns:p14="http://schemas.microsoft.com/office/powerpoint/2010/main" val="147526747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nedcc.org/resources/digitalhandbook/dman.pdf"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257300"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sm" len="sm"/>
            <a:tailEnd type="none" w="sm" len="sm"/>
          </a:ln>
        </p:spPr>
      </p:sp>
      <p:sp>
        <p:nvSpPr>
          <p:cNvPr id="258" name="Shape 258"/>
          <p:cNvSpPr txBox="1">
            <a:spLocks noGrp="1"/>
          </p:cNvSpPr>
          <p:nvPr>
            <p:ph type="body" idx="1"/>
          </p:nvPr>
        </p:nvSpPr>
        <p:spPr>
          <a:xfrm>
            <a:off x="731840" y="4560887"/>
            <a:ext cx="5851525" cy="287575"/>
          </a:xfrm>
          <a:prstGeom prst="rect">
            <a:avLst/>
          </a:prstGeom>
          <a:noFill/>
          <a:ln>
            <a:noFill/>
          </a:ln>
        </p:spPr>
        <p:txBody>
          <a:bodyPr lIns="94823" tIns="47411" rIns="94823" bIns="47411" anchor="t" anchorCtr="0">
            <a:spAutoFit/>
          </a:bodyPr>
          <a:lstStyle/>
          <a:p>
            <a:endParaRPr dirty="0"/>
          </a:p>
        </p:txBody>
      </p:sp>
      <p:sp>
        <p:nvSpPr>
          <p:cNvPr id="259" name="Shape 259"/>
          <p:cNvSpPr/>
          <p:nvPr/>
        </p:nvSpPr>
        <p:spPr>
          <a:xfrm>
            <a:off x="4143375" y="9312037"/>
            <a:ext cx="3170236" cy="287575"/>
          </a:xfrm>
          <a:prstGeom prst="rect">
            <a:avLst/>
          </a:prstGeom>
          <a:noFill/>
          <a:ln>
            <a:noFill/>
          </a:ln>
        </p:spPr>
        <p:txBody>
          <a:bodyPr lIns="94823" tIns="47411" rIns="94823" bIns="47411" anchor="b" anchorCtr="0">
            <a:spAutoFit/>
          </a:bodyPr>
          <a:lstStyle/>
          <a:p>
            <a:pPr algn="r">
              <a:buSzPct val="25000"/>
            </a:pPr>
            <a:r>
              <a:rPr lang="x-none" sz="1200"/>
              <a:t>*</a:t>
            </a:r>
          </a:p>
        </p:txBody>
      </p:sp>
    </p:spTree>
    <p:extLst>
      <p:ext uri="{BB962C8B-B14F-4D97-AF65-F5344CB8AC3E}">
        <p14:creationId xmlns:p14="http://schemas.microsoft.com/office/powerpoint/2010/main" val="196938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 basic characteristics of digital preservation </a:t>
            </a:r>
            <a:r>
              <a:rPr lang="en-US" dirty="0" err="1" smtClean="0"/>
              <a:t>repositorie</a:t>
            </a:r>
            <a:endParaRPr lang="en-US" dirty="0" smtClean="0"/>
          </a:p>
          <a:p>
            <a:endParaRPr lang="en-US" dirty="0" smtClean="0"/>
          </a:p>
          <a:p>
            <a:pPr defTabSz="966364"/>
            <a:r>
              <a:rPr lang="en-US" sz="1300" dirty="0"/>
              <a:t>The key premise underlying the core requirements is that for repositories of all types and sizes preservation activities must be scaled to the needs and means of the defined community or set of communities.</a:t>
            </a:r>
          </a:p>
          <a:p>
            <a:r>
              <a:rPr lang="en-US" dirty="0" smtClean="0"/>
              <a:t>s:</a:t>
            </a:r>
            <a:endParaRPr lang="en-US" dirty="0"/>
          </a:p>
        </p:txBody>
      </p:sp>
    </p:spTree>
    <p:extLst>
      <p:ext uri="{BB962C8B-B14F-4D97-AF65-F5344CB8AC3E}">
        <p14:creationId xmlns:p14="http://schemas.microsoft.com/office/powerpoint/2010/main" val="4259871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 basic characteristics of digital preservation </a:t>
            </a:r>
            <a:r>
              <a:rPr lang="en-US" dirty="0" err="1" smtClean="0"/>
              <a:t>repositorie</a:t>
            </a:r>
            <a:endParaRPr lang="en-US" dirty="0" smtClean="0"/>
          </a:p>
          <a:p>
            <a:endParaRPr lang="en-US" dirty="0" smtClean="0"/>
          </a:p>
          <a:p>
            <a:pPr defTabSz="966364"/>
            <a:r>
              <a:rPr lang="en-US" sz="1300" dirty="0"/>
              <a:t>The key premise underlying the core requirements is that for repositories of all types and sizes preservation activities must be scaled to the needs and means of the defined community or set of communities.</a:t>
            </a:r>
          </a:p>
          <a:p>
            <a:r>
              <a:rPr lang="en-US" dirty="0" smtClean="0"/>
              <a:t>s:</a:t>
            </a:r>
            <a:endParaRPr lang="en-US" dirty="0"/>
          </a:p>
        </p:txBody>
      </p:sp>
    </p:spTree>
    <p:extLst>
      <p:ext uri="{BB962C8B-B14F-4D97-AF65-F5344CB8AC3E}">
        <p14:creationId xmlns:p14="http://schemas.microsoft.com/office/powerpoint/2010/main" val="4259871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a:t>
            </a:r>
            <a:r>
              <a:rPr lang="en-US" baseline="0" dirty="0" smtClean="0"/>
              <a:t> at the third circle there – CONTENT. A bit to go over here.</a:t>
            </a:r>
            <a:endParaRPr lang="en-US" dirty="0"/>
          </a:p>
        </p:txBody>
      </p:sp>
    </p:spTree>
    <p:extLst>
      <p:ext uri="{BB962C8B-B14F-4D97-AF65-F5344CB8AC3E}">
        <p14:creationId xmlns:p14="http://schemas.microsoft.com/office/powerpoint/2010/main" val="1313958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a:t>
            </a:r>
            <a:r>
              <a:rPr lang="en-US" baseline="0" dirty="0" smtClean="0"/>
              <a:t> let’s review our slide with our components of a digital repository again – We’ve just gone over the first three: Hardware, software and content. Now let’s go over the last three: controls, trust and community.</a:t>
            </a:r>
            <a:endParaRPr lang="en-US" dirty="0"/>
          </a:p>
        </p:txBody>
      </p:sp>
    </p:spTree>
    <p:extLst>
      <p:ext uri="{BB962C8B-B14F-4D97-AF65-F5344CB8AC3E}">
        <p14:creationId xmlns:p14="http://schemas.microsoft.com/office/powerpoint/2010/main" val="1343540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start</a:t>
            </a:r>
            <a:r>
              <a:rPr lang="en-US" baseline="0" dirty="0" smtClean="0"/>
              <a:t> on the right and work our way left.</a:t>
            </a:r>
            <a:endParaRPr lang="en-US" dirty="0"/>
          </a:p>
        </p:txBody>
      </p:sp>
    </p:spTree>
    <p:extLst>
      <p:ext uri="{BB962C8B-B14F-4D97-AF65-F5344CB8AC3E}">
        <p14:creationId xmlns:p14="http://schemas.microsoft.com/office/powerpoint/2010/main" val="76185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p:cNvSpPr>
            <a:spLocks noGrp="1" noRot="1" noChangeAspect="1" noChangeArrowheads="1"/>
          </p:cNvSpPr>
          <p:nvPr>
            <p:ph type="sldImg"/>
          </p:nvPr>
        </p:nvSpPr>
        <p:spPr/>
      </p:sp>
      <p:sp>
        <p:nvSpPr>
          <p:cNvPr id="160770" name="Rectangle 2"/>
          <p:cNvSpPr>
            <a:spLocks noGrp="1" noChangeArrowheads="1"/>
          </p:cNvSpPr>
          <p:nvPr>
            <p:ph type="body" idx="1"/>
          </p:nvPr>
        </p:nvSpPr>
        <p:spPr/>
        <p:txBody>
          <a:bodyPr/>
          <a:lstStyle/>
          <a:p>
            <a:r>
              <a:rPr lang="en-US"/>
              <a:t>Through analysis of the interviews, we developed a list of individual needs centered mainly on authoring and co-authoring, archiving and disseminating their own work, and finding and reading relevant work by other authors. The people we interviewed want most to be able to... </a:t>
            </a:r>
          </a:p>
          <a:p>
            <a:endParaRPr lang="en-US"/>
          </a:p>
          <a:p>
            <a:r>
              <a:rPr lang="en-US"/>
              <a:t>[slide contents]</a:t>
            </a:r>
          </a:p>
          <a:p>
            <a:endParaRPr lang="en-US"/>
          </a:p>
          <a:p>
            <a:r>
              <a:rPr lang="en-US"/>
              <a:t>It is essential that anything in an IR be absolutely safe and secure. Beyond that, the single most important criterion of an IR's value to our faculty members is that other people find, use, and cite the work that they put into it. Even the most enthusiastic supporters of IRs will soon lose interest if this criterion is not met. </a:t>
            </a:r>
          </a:p>
        </p:txBody>
      </p:sp>
    </p:spTree>
    <p:extLst>
      <p:ext uri="{BB962C8B-B14F-4D97-AF65-F5344CB8AC3E}">
        <p14:creationId xmlns:p14="http://schemas.microsoft.com/office/powerpoint/2010/main" val="301846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425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Grp="1" noRot="1" noChangeAspect="1" noChangeArrowheads="1"/>
          </p:cNvSpPr>
          <p:nvPr>
            <p:ph type="sldImg"/>
          </p:nvPr>
        </p:nvSpPr>
        <p:spPr/>
      </p:sp>
      <p:sp>
        <p:nvSpPr>
          <p:cNvPr id="111618" name="Rectangle 2"/>
          <p:cNvSpPr>
            <a:spLocks noGrp="1" noChangeArrowheads="1"/>
          </p:cNvSpPr>
          <p:nvPr>
            <p:ph type="body" idx="1"/>
          </p:nvPr>
        </p:nvSpPr>
        <p:spPr/>
        <p:txBody>
          <a:bodyPr/>
          <a:lstStyle/>
          <a:p>
            <a:r>
              <a:rPr lang="en-US"/>
              <a:t>Hardware-wise, we maintain dedicated production and development servers, disk storage, disk- and tape-based back-up systems in a climate controlled facility, </a:t>
            </a:r>
          </a:p>
        </p:txBody>
      </p:sp>
    </p:spTree>
    <p:extLst>
      <p:ext uri="{BB962C8B-B14F-4D97-AF65-F5344CB8AC3E}">
        <p14:creationId xmlns:p14="http://schemas.microsoft.com/office/powerpoint/2010/main" val="1379453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Grp="1" noRot="1" noChangeAspect="1" noChangeArrowheads="1"/>
          </p:cNvSpPr>
          <p:nvPr>
            <p:ph type="sldImg"/>
          </p:nvPr>
        </p:nvSpPr>
        <p:spPr/>
      </p:sp>
      <p:sp>
        <p:nvSpPr>
          <p:cNvPr id="113666" name="Rectangle 2"/>
          <p:cNvSpPr>
            <a:spLocks noGrp="1" noChangeArrowheads="1"/>
          </p:cNvSpPr>
          <p:nvPr>
            <p:ph type="body" idx="1"/>
          </p:nvPr>
        </p:nvSpPr>
        <p:spPr/>
        <p:txBody>
          <a:bodyPr/>
          <a:lstStyle/>
          <a:p>
            <a:r>
              <a:rPr lang="en-US"/>
              <a:t>with connectivity via Qwest and the Front Range Giga Pop’s uPop service. Before the end of the calendar year, we will relocate or primary hardware to one of our member institution’s to take advantage of redundant power (generators) and cooling, as well as increased building security.</a:t>
            </a:r>
          </a:p>
        </p:txBody>
      </p:sp>
    </p:spTree>
    <p:extLst>
      <p:ext uri="{BB962C8B-B14F-4D97-AF65-F5344CB8AC3E}">
        <p14:creationId xmlns:p14="http://schemas.microsoft.com/office/powerpoint/2010/main" val="2552559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noGrp="1" noRot="1" noChangeAspect="1" noChangeArrowheads="1"/>
          </p:cNvSpPr>
          <p:nvPr>
            <p:ph type="sldImg"/>
          </p:nvPr>
        </p:nvSpPr>
        <p:spPr/>
      </p:sp>
      <p:sp>
        <p:nvSpPr>
          <p:cNvPr id="121858" name="Rectangle 2"/>
          <p:cNvSpPr>
            <a:spLocks noGrp="1" noChangeArrowheads="1"/>
          </p:cNvSpPr>
          <p:nvPr>
            <p:ph type="body" idx="1"/>
          </p:nvPr>
        </p:nvSpPr>
        <p:spPr/>
        <p:txBody>
          <a:bodyPr/>
          <a:lstStyle/>
          <a:p>
            <a:r>
              <a:rPr lang="en-US"/>
              <a:t>Myth and reality</a:t>
            </a:r>
          </a:p>
          <a:p>
            <a:r>
              <a:rPr lang="en-US"/>
              <a:t>1 or 3</a:t>
            </a:r>
          </a:p>
        </p:txBody>
      </p:sp>
    </p:spTree>
    <p:extLst>
      <p:ext uri="{BB962C8B-B14F-4D97-AF65-F5344CB8AC3E}">
        <p14:creationId xmlns:p14="http://schemas.microsoft.com/office/powerpoint/2010/main" val="113599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a:spLocks noGrp="1" noRot="1" noChangeAspect="1"/>
          </p:cNvSpPr>
          <p:nvPr>
            <p:ph type="sldImg" idx="2"/>
          </p:nvPr>
        </p:nvSpPr>
        <p:spPr>
          <a:xfrm>
            <a:off x="1257300" y="719138"/>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sm" len="sm"/>
            <a:tailEnd type="none" w="sm" len="sm"/>
          </a:ln>
        </p:spPr>
      </p:sp>
      <p:sp>
        <p:nvSpPr>
          <p:cNvPr id="1952" name="Shape 1952"/>
          <p:cNvSpPr txBox="1">
            <a:spLocks noGrp="1"/>
          </p:cNvSpPr>
          <p:nvPr>
            <p:ph type="body" idx="1"/>
          </p:nvPr>
        </p:nvSpPr>
        <p:spPr>
          <a:xfrm>
            <a:off x="731840" y="4560887"/>
            <a:ext cx="5851525" cy="287575"/>
          </a:xfrm>
          <a:prstGeom prst="rect">
            <a:avLst/>
          </a:prstGeom>
          <a:noFill/>
          <a:ln>
            <a:noFill/>
          </a:ln>
        </p:spPr>
        <p:txBody>
          <a:bodyPr lIns="94823" tIns="47411" rIns="94823" bIns="47411" anchor="t" anchorCtr="0">
            <a:spAutoFit/>
          </a:bodyPr>
          <a:lstStyle/>
          <a:p>
            <a:endParaRPr dirty="0"/>
          </a:p>
        </p:txBody>
      </p:sp>
      <p:sp>
        <p:nvSpPr>
          <p:cNvPr id="1953" name="Shape 1953"/>
          <p:cNvSpPr/>
          <p:nvPr/>
        </p:nvSpPr>
        <p:spPr>
          <a:xfrm>
            <a:off x="4143375" y="9312037"/>
            <a:ext cx="3170236" cy="287575"/>
          </a:xfrm>
          <a:prstGeom prst="rect">
            <a:avLst/>
          </a:prstGeom>
          <a:noFill/>
          <a:ln>
            <a:noFill/>
          </a:ln>
        </p:spPr>
        <p:txBody>
          <a:bodyPr lIns="94823" tIns="47411" rIns="94823" bIns="47411" anchor="b" anchorCtr="0">
            <a:spAutoFit/>
          </a:bodyPr>
          <a:lstStyle/>
          <a:p>
            <a:pPr algn="r">
              <a:buSzPct val="25000"/>
            </a:pPr>
            <a:r>
              <a:rPr lang="x-none" sz="1200"/>
              <a:t>*</a:t>
            </a:r>
          </a:p>
        </p:txBody>
      </p:sp>
    </p:spTree>
    <p:extLst>
      <p:ext uri="{BB962C8B-B14F-4D97-AF65-F5344CB8AC3E}">
        <p14:creationId xmlns:p14="http://schemas.microsoft.com/office/powerpoint/2010/main" val="1709566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Rot="1" noChangeAspect="1" noChangeArrowheads="1"/>
          </p:cNvSpPr>
          <p:nvPr>
            <p:ph type="sldImg"/>
          </p:nvPr>
        </p:nvSpPr>
        <p:spPr/>
      </p:sp>
      <p:sp>
        <p:nvSpPr>
          <p:cNvPr id="100354" name="Rectangle 2"/>
          <p:cNvSpPr>
            <a:spLocks noGrp="1" noChangeArrowheads="1"/>
          </p:cNvSpPr>
          <p:nvPr>
            <p:ph type="body" idx="1"/>
          </p:nvPr>
        </p:nvSpPr>
        <p:spPr/>
        <p:txBody>
          <a:bodyPr/>
          <a:lstStyle/>
          <a:p>
            <a:r>
              <a:rPr lang="en-US"/>
              <a:t>Managers trust</a:t>
            </a:r>
          </a:p>
          <a:p>
            <a:pPr lvl="1"/>
            <a:r>
              <a:rPr lang="en-US"/>
              <a:t>Content Creators/ Depositors </a:t>
            </a:r>
          </a:p>
          <a:p>
            <a:pPr lvl="2"/>
            <a:r>
              <a:rPr lang="en-US"/>
              <a:t>To adopt best practices in content creation and description, and ensure they do have the right to deposit</a:t>
            </a:r>
          </a:p>
          <a:p>
            <a:pPr lvl="1"/>
            <a:r>
              <a:rPr lang="en-US"/>
              <a:t>Stakeholders</a:t>
            </a:r>
          </a:p>
          <a:p>
            <a:pPr lvl="2"/>
            <a:r>
              <a:rPr lang="en-US"/>
              <a:t>To continue to support current and future repository services</a:t>
            </a:r>
          </a:p>
          <a:p>
            <a:pPr lvl="1"/>
            <a:r>
              <a:rPr lang="en-US"/>
              <a:t>Systems Administrators</a:t>
            </a:r>
          </a:p>
          <a:p>
            <a:pPr lvl="2"/>
            <a:r>
              <a:rPr lang="en-US"/>
              <a:t>To build and maintain viable systems and infrastructures</a:t>
            </a:r>
          </a:p>
          <a:p>
            <a:pPr lvl="1"/>
            <a:r>
              <a:rPr lang="en-US"/>
              <a:t>End Users </a:t>
            </a:r>
          </a:p>
          <a:p>
            <a:pPr lvl="2"/>
            <a:r>
              <a:rPr lang="en-US"/>
              <a:t>To respect conditions of use, copyright</a:t>
            </a:r>
          </a:p>
          <a:p>
            <a:pPr lvl="2"/>
            <a:r>
              <a:rPr lang="en-US"/>
              <a:t>To provide feedback</a:t>
            </a:r>
          </a:p>
        </p:txBody>
      </p:sp>
    </p:spTree>
    <p:extLst>
      <p:ext uri="{BB962C8B-B14F-4D97-AF65-F5344CB8AC3E}">
        <p14:creationId xmlns:p14="http://schemas.microsoft.com/office/powerpoint/2010/main" val="3060020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Rot="1" noChangeAspect="1" noChangeArrowheads="1"/>
          </p:cNvSpPr>
          <p:nvPr>
            <p:ph type="sldImg"/>
          </p:nvPr>
        </p:nvSpPr>
        <p:spPr/>
      </p:sp>
      <p:sp>
        <p:nvSpPr>
          <p:cNvPr id="102402" name="Rectangle 2"/>
          <p:cNvSpPr>
            <a:spLocks noGrp="1" noChangeArrowheads="1"/>
          </p:cNvSpPr>
          <p:nvPr>
            <p:ph type="body" idx="1"/>
          </p:nvPr>
        </p:nvSpPr>
        <p:spPr/>
        <p:txBody>
          <a:bodyPr/>
          <a:lstStyle/>
          <a:p>
            <a:r>
              <a:rPr lang="en-US"/>
              <a:t>Fedora, DSpace, etc. Videos</a:t>
            </a:r>
          </a:p>
        </p:txBody>
      </p:sp>
    </p:spTree>
    <p:extLst>
      <p:ext uri="{BB962C8B-B14F-4D97-AF65-F5344CB8AC3E}">
        <p14:creationId xmlns:p14="http://schemas.microsoft.com/office/powerpoint/2010/main" val="3883085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Sustainability</a:t>
            </a:r>
          </a:p>
          <a:p>
            <a:pPr lvl="1"/>
            <a:r>
              <a:rPr lang="en-US" dirty="0" smtClean="0"/>
              <a:t>Sustaining efforts at every level</a:t>
            </a:r>
          </a:p>
          <a:p>
            <a:pPr lvl="2"/>
            <a:r>
              <a:rPr lang="en-US" dirty="0" smtClean="0"/>
              <a:t>Laws</a:t>
            </a:r>
            <a:r>
              <a:rPr lang="en-US" baseline="0" dirty="0" smtClean="0"/>
              <a:t> of conservation</a:t>
            </a:r>
            <a:endParaRPr lang="en-US" dirty="0" smtClean="0"/>
          </a:p>
          <a:p>
            <a:pPr lvl="2"/>
            <a:r>
              <a:rPr lang="en-US" dirty="0" smtClean="0"/>
              <a:t>Review of the NISO framework</a:t>
            </a:r>
          </a:p>
          <a:p>
            <a:pPr lvl="2"/>
            <a:r>
              <a:rPr lang="en-US" dirty="0" smtClean="0"/>
              <a:t>Initiatives , Collections, and Objects</a:t>
            </a:r>
          </a:p>
          <a:p>
            <a:pPr lvl="2"/>
            <a:r>
              <a:rPr lang="en-US" dirty="0" smtClean="0"/>
              <a:t>Five Stages (Anne Kenny)</a:t>
            </a:r>
          </a:p>
          <a:p>
            <a:endParaRPr lang="en-US" dirty="0"/>
          </a:p>
        </p:txBody>
      </p:sp>
    </p:spTree>
    <p:extLst>
      <p:ext uri="{BB962C8B-B14F-4D97-AF65-F5344CB8AC3E}">
        <p14:creationId xmlns:p14="http://schemas.microsoft.com/office/powerpoint/2010/main" val="269008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216199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Property is property, no matter what it is and where it is stored.</a:t>
            </a:r>
          </a:p>
          <a:p>
            <a:pPr lvl="1"/>
            <a:r>
              <a:rPr lang="en-US" dirty="0" smtClean="0"/>
              <a:t>Determining replacement value of born analog AND born digital files</a:t>
            </a:r>
          </a:p>
          <a:p>
            <a:pPr lvl="1"/>
            <a:r>
              <a:rPr lang="en-US" dirty="0" smtClean="0"/>
              <a:t>Obtaining coverage</a:t>
            </a:r>
          </a:p>
          <a:p>
            <a:endParaRPr lang="en-US" dirty="0" smtClean="0"/>
          </a:p>
          <a:p>
            <a:pPr marL="0" lvl="1" defTabSz="966364"/>
            <a:r>
              <a:rPr lang="en-US" sz="2400" dirty="0"/>
              <a:t>Puglia, Lowry &amp; Troll; Marcum in Vogt. Handbook for Digital Projects: </a:t>
            </a:r>
          </a:p>
          <a:p>
            <a:pPr marL="0" lvl="1" defTabSz="966364"/>
            <a:r>
              <a:rPr lang="en-US" sz="2400" dirty="0"/>
              <a:t>A Management Tool for Preservation and Access. URL: </a:t>
            </a:r>
            <a:r>
              <a:rPr lang="en-US" sz="2500" dirty="0">
                <a:hlinkClick r:id="rId3"/>
              </a:rPr>
              <a:t>http://www.nedcc.org/resources/digitalhandbook/dman.pdf</a:t>
            </a:r>
            <a:r>
              <a:rPr lang="en-US" sz="2400" dirty="0"/>
              <a:t> </a:t>
            </a:r>
          </a:p>
          <a:p>
            <a:pPr marL="910998" lvl="2"/>
            <a:r>
              <a:rPr lang="en-US" sz="2100" dirty="0"/>
              <a:t>Self-insurance</a:t>
            </a:r>
          </a:p>
          <a:p>
            <a:pPr marL="1394182" lvl="3"/>
            <a:endParaRPr lang="en-US" sz="1700" dirty="0"/>
          </a:p>
          <a:p>
            <a:pPr marL="1394182" lvl="3"/>
            <a:r>
              <a:rPr lang="en-US" sz="1700" dirty="0"/>
              <a:t>Property is property</a:t>
            </a:r>
          </a:p>
          <a:p>
            <a:pPr marL="1394182" lvl="3"/>
            <a:r>
              <a:rPr lang="en-US" sz="1700" dirty="0"/>
              <a:t>Durable Data, Sustainable Preservation Practices</a:t>
            </a:r>
          </a:p>
          <a:p>
            <a:endParaRPr lang="en-US" dirty="0"/>
          </a:p>
        </p:txBody>
      </p:sp>
    </p:spTree>
    <p:extLst>
      <p:ext uri="{BB962C8B-B14F-4D97-AF65-F5344CB8AC3E}">
        <p14:creationId xmlns:p14="http://schemas.microsoft.com/office/powerpoint/2010/main" val="996101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digital repository audit method based on risk assessment</a:t>
            </a:r>
            <a:r>
              <a:rPr lang="en-US" dirty="0"/>
              <a:t> (</a:t>
            </a:r>
            <a:r>
              <a:rPr lang="en-US" b="1" dirty="0"/>
              <a:t>DRAMBORA</a:t>
            </a:r>
            <a:r>
              <a:rPr lang="en-US" dirty="0"/>
              <a:t>) is a methodology and associated software-based toolkit developed by the Digital </a:t>
            </a:r>
            <a:r>
              <a:rPr lang="en-US" dirty="0" err="1"/>
              <a:t>Curation</a:t>
            </a:r>
            <a:r>
              <a:rPr lang="en-US" dirty="0"/>
              <a:t> Centre and Digital Preservation Europe to support the assessment of digital repositories. </a:t>
            </a:r>
            <a:endParaRPr lang="en-US" dirty="0"/>
          </a:p>
        </p:txBody>
      </p:sp>
    </p:spTree>
    <p:extLst>
      <p:ext uri="{BB962C8B-B14F-4D97-AF65-F5344CB8AC3E}">
        <p14:creationId xmlns:p14="http://schemas.microsoft.com/office/powerpoint/2010/main" val="4031283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DRAMBORA toolkit is intended to facilitate internal audit of digital preservation repositories by providing repository administrators with a means to assess their capabilities, identify their weaknesses, and recognize their strengths.</a:t>
            </a:r>
            <a:endParaRPr lang="en-US" dirty="0"/>
          </a:p>
        </p:txBody>
      </p:sp>
    </p:spTree>
    <p:extLst>
      <p:ext uri="{BB962C8B-B14F-4D97-AF65-F5344CB8AC3E}">
        <p14:creationId xmlns:p14="http://schemas.microsoft.com/office/powerpoint/2010/main" val="3866843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3" pitchFamily="18" charset="2"/>
              <a:buNone/>
            </a:pPr>
            <a:endParaRPr lang="en-US" sz="1300" b="1" dirty="0">
              <a:ea typeface="ヒラギノ角ゴ ProN W6" charset="-128"/>
            </a:endParaRPr>
          </a:p>
          <a:p>
            <a:pPr eaLnBrk="1" hangingPunct="1">
              <a:buFont typeface="Wingdings 3" pitchFamily="18" charset="2"/>
              <a:buNone/>
            </a:pPr>
            <a:r>
              <a:rPr lang="en-US" sz="1300" b="1" dirty="0"/>
              <a:t>Medium Definition</a:t>
            </a:r>
            <a:endParaRPr lang="en-US" sz="1300" b="1" dirty="0">
              <a:ea typeface="ヒラギノ角ゴ ProN W6" charset="-128"/>
            </a:endParaRPr>
          </a:p>
          <a:p>
            <a:pPr eaLnBrk="1" hangingPunct="1"/>
            <a:r>
              <a:rPr lang="en-US" sz="1300" dirty="0"/>
              <a:t>Digital preservation combines policies, strategies and actions to ensure access to content that is born digital or converted to digital form regardless of the challenges of file corruption, media failure and technological change. </a:t>
            </a:r>
          </a:p>
          <a:p>
            <a:pPr eaLnBrk="1" hangingPunct="1"/>
            <a:r>
              <a:rPr lang="en-US" sz="1300" dirty="0"/>
              <a:t>The goal of digital preservation is the most accurate rendering possible of authenticated content over time.</a:t>
            </a:r>
          </a:p>
          <a:p>
            <a:pPr eaLnBrk="1" hangingPunct="1">
              <a:lnSpc>
                <a:spcPct val="60000"/>
              </a:lnSpc>
              <a:buFont typeface="Wingdings 3" pitchFamily="18" charset="2"/>
              <a:buNone/>
            </a:pPr>
            <a:r>
              <a:rPr lang="en-US" sz="1500" b="1" dirty="0"/>
              <a:t>Long Definition</a:t>
            </a:r>
            <a:endParaRPr lang="en-US" sz="1500" b="1" dirty="0">
              <a:ea typeface="ヒラギノ角ゴ ProN W6" charset="-128"/>
            </a:endParaRPr>
          </a:p>
          <a:p>
            <a:pPr eaLnBrk="1" hangingPunct="1"/>
            <a:r>
              <a:rPr lang="en-US" sz="1300" dirty="0"/>
              <a:t>Digital preservation combines policies, strategies and actions to ensure the most accurate rendering possible of authenticated content over time, regardless of the challenges of file corruption, media failure and technological change. Digital preservation applies to content that is born digital or converted to digital form.</a:t>
            </a:r>
            <a:r>
              <a:rPr lang="en-US" sz="1300" u="sng" dirty="0"/>
              <a:t/>
            </a:r>
            <a:br>
              <a:rPr lang="en-US" sz="1300" u="sng" dirty="0"/>
            </a:br>
            <a:endParaRPr lang="en-US" sz="1300" u="sng" dirty="0"/>
          </a:p>
          <a:p>
            <a:pPr eaLnBrk="1" hangingPunct="1"/>
            <a:r>
              <a:rPr lang="en-US" sz="1300" dirty="0"/>
              <a:t>Digital preservation policies </a:t>
            </a:r>
            <a:r>
              <a:rPr lang="en-US" sz="1300" u="sng" dirty="0"/>
              <a:t>document an organization’s commitment to preserve digital content for future use</a:t>
            </a:r>
            <a:r>
              <a:rPr lang="en-US" sz="1300" dirty="0"/>
              <a:t>; specify file formats to be preserved and the level of preservation to be provided; and ensure compliance with standards and best practices for responsible stewardship of digital information</a:t>
            </a:r>
            <a:br>
              <a:rPr lang="en-US" sz="1300" dirty="0"/>
            </a:br>
            <a:endParaRPr lang="en-US" sz="1300" dirty="0"/>
          </a:p>
          <a:p>
            <a:pPr eaLnBrk="1" hangingPunct="1"/>
            <a:r>
              <a:rPr lang="en-US" sz="1300" dirty="0"/>
              <a:t>Digital preservation </a:t>
            </a:r>
            <a:r>
              <a:rPr lang="en-US" sz="1300" u="sng" dirty="0"/>
              <a:t>strategies and actions address content creation, integrity and maintenance</a:t>
            </a:r>
            <a:r>
              <a:rPr lang="en-US" sz="1300" dirty="0"/>
              <a:t>.</a:t>
            </a:r>
          </a:p>
          <a:p>
            <a:pPr eaLnBrk="1" hangingPunct="1">
              <a:buFont typeface="Wingdings 3" pitchFamily="18" charset="2"/>
              <a:buNone/>
            </a:pPr>
            <a:r>
              <a:rPr lang="en-US" sz="1300" dirty="0"/>
              <a:t>					</a:t>
            </a:r>
          </a:p>
          <a:p>
            <a:pPr eaLnBrk="1" hangingPunct="1">
              <a:lnSpc>
                <a:spcPct val="60000"/>
              </a:lnSpc>
              <a:buFont typeface="Wingdings 3" pitchFamily="18" charset="2"/>
              <a:buNone/>
            </a:pPr>
            <a:r>
              <a:rPr lang="en-US" sz="1300" dirty="0"/>
              <a:t>There’s more, but we’ll get there in a bit…</a:t>
            </a:r>
          </a:p>
          <a:p>
            <a:pPr eaLnBrk="1" hangingPunct="1">
              <a:lnSpc>
                <a:spcPct val="80000"/>
              </a:lnSpc>
              <a:buFont typeface="Wingdings 3" pitchFamily="18" charset="2"/>
              <a:buNone/>
            </a:pPr>
            <a:r>
              <a:rPr lang="en-US" b="1" dirty="0" smtClean="0"/>
              <a:t>Long Definition (Continued)</a:t>
            </a:r>
            <a:endParaRPr lang="en-US" b="1" dirty="0" smtClean="0">
              <a:ea typeface="ヒラギノ角ゴ ProN W6" charset="-128"/>
            </a:endParaRPr>
          </a:p>
          <a:p>
            <a:pPr eaLnBrk="1" hangingPunct="1">
              <a:lnSpc>
                <a:spcPct val="80000"/>
              </a:lnSpc>
              <a:buFont typeface="Wingdings 3" pitchFamily="18" charset="2"/>
              <a:buNone/>
            </a:pPr>
            <a:endParaRPr lang="en-US" sz="2000" dirty="0"/>
          </a:p>
          <a:p>
            <a:pPr eaLnBrk="1" hangingPunct="1"/>
            <a:r>
              <a:rPr lang="en-US" sz="2600" dirty="0"/>
              <a:t>Content </a:t>
            </a:r>
            <a:r>
              <a:rPr lang="en-US" sz="2600" u="sng" dirty="0"/>
              <a:t>creation</a:t>
            </a:r>
            <a:r>
              <a:rPr lang="en-US" sz="2600" dirty="0"/>
              <a:t> includes:</a:t>
            </a:r>
          </a:p>
          <a:p>
            <a:pPr marL="620755" lvl="1"/>
            <a:r>
              <a:rPr lang="en-US" sz="2500" dirty="0"/>
              <a:t>Clear and complete technical specifications </a:t>
            </a:r>
          </a:p>
          <a:p>
            <a:pPr marL="620755" lvl="1"/>
            <a:r>
              <a:rPr lang="en-US" sz="2500" dirty="0"/>
              <a:t>Production of reliable master files </a:t>
            </a:r>
          </a:p>
          <a:p>
            <a:pPr marL="620755" lvl="1"/>
            <a:r>
              <a:rPr lang="en-US" sz="2500" dirty="0"/>
              <a:t>Sufficient descriptive, administrative and structural metadata to ensure future access </a:t>
            </a:r>
          </a:p>
          <a:p>
            <a:pPr marL="620755" lvl="1"/>
            <a:r>
              <a:rPr lang="en-US" sz="2500" dirty="0"/>
              <a:t>Detailed quality control of processes </a:t>
            </a:r>
          </a:p>
          <a:p>
            <a:pPr marL="620755" lvl="1"/>
            <a:r>
              <a:rPr lang="en-US" sz="2500" dirty="0"/>
              <a:t>Use of persistent identifiers</a:t>
            </a:r>
          </a:p>
          <a:p>
            <a:pPr eaLnBrk="1" hangingPunct="1">
              <a:lnSpc>
                <a:spcPct val="60000"/>
              </a:lnSpc>
              <a:buFont typeface="Wingdings 3" pitchFamily="18" charset="2"/>
              <a:buNone/>
            </a:pPr>
            <a:endParaRPr lang="en-US" sz="1300" dirty="0"/>
          </a:p>
          <a:p>
            <a:endParaRPr lang="en-US" dirty="0"/>
          </a:p>
        </p:txBody>
      </p:sp>
    </p:spTree>
    <p:extLst>
      <p:ext uri="{BB962C8B-B14F-4D97-AF65-F5344CB8AC3E}">
        <p14:creationId xmlns:p14="http://schemas.microsoft.com/office/powerpoint/2010/main" val="3420414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Grp="1" noRot="1" noChangeAspect="1" noChangeArrowheads="1"/>
          </p:cNvSpPr>
          <p:nvPr>
            <p:ph type="sldImg"/>
          </p:nvPr>
        </p:nvSpPr>
        <p:spPr/>
      </p:sp>
      <p:sp>
        <p:nvSpPr>
          <p:cNvPr id="130050" name="Rectangle 2"/>
          <p:cNvSpPr>
            <a:spLocks noGrp="1" noChangeArrowheads="1"/>
          </p:cNvSpPr>
          <p:nvPr>
            <p:ph type="body" idx="1"/>
          </p:nvPr>
        </p:nvSpPr>
        <p:spPr/>
        <p:txBody>
          <a:bodyPr/>
          <a:lstStyle/>
          <a:p>
            <a:r>
              <a:rPr lang="en-US" dirty="0"/>
              <a:t>At this level, we develop </a:t>
            </a:r>
            <a:r>
              <a:rPr lang="en-US" dirty="0" err="1"/>
              <a:t>consortial</a:t>
            </a:r>
            <a:r>
              <a:rPr lang="en-US" dirty="0"/>
              <a:t> development priorities, policies, and operations plans, as well as joint marketing materials and strategies. These efforts are then used as models locally. </a:t>
            </a:r>
          </a:p>
          <a:p>
            <a:endParaRPr lang="en-US" dirty="0"/>
          </a:p>
        </p:txBody>
      </p:sp>
    </p:spTree>
    <p:extLst>
      <p:ext uri="{BB962C8B-B14F-4D97-AF65-F5344CB8AC3E}">
        <p14:creationId xmlns:p14="http://schemas.microsoft.com/office/powerpoint/2010/main" val="4240319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http://quod.lib.umich.edu/cgi/t/text/text-idx?c=spobooks;idno=bbv9812.0001.001;rgn=div1;view=text;cc=spobooks;node=bbv9812.0001.001%3A11.</a:t>
            </a:r>
          </a:p>
          <a:p>
            <a:endParaRPr lang="en-US" sz="1300" dirty="0"/>
          </a:p>
          <a:p>
            <a:pPr marL="474201" indent="-474201">
              <a:buFont typeface="+mj-lt"/>
              <a:buAutoNum type="arabicPeriod"/>
            </a:pPr>
            <a:r>
              <a:rPr lang="en-US" b="1" i="1" dirty="0"/>
              <a:t>Acknowledge</a:t>
            </a:r>
            <a:r>
              <a:rPr lang="en-US" dirty="0"/>
              <a:t>: Understanding that digital preservation is a local concern;</a:t>
            </a:r>
          </a:p>
          <a:p>
            <a:pPr marL="474201" indent="-474201">
              <a:buFont typeface="+mj-lt"/>
              <a:buAutoNum type="arabicPeriod"/>
            </a:pPr>
            <a:r>
              <a:rPr lang="en-US" b="1" i="1" dirty="0"/>
              <a:t>Act</a:t>
            </a:r>
            <a:r>
              <a:rPr lang="en-US" dirty="0"/>
              <a:t>: Initiating digital preservation projects;</a:t>
            </a:r>
          </a:p>
          <a:p>
            <a:pPr marL="474201" indent="-474201">
              <a:buFont typeface="+mj-lt"/>
              <a:buAutoNum type="arabicPeriod"/>
            </a:pPr>
            <a:r>
              <a:rPr lang="en-US" b="1" i="1" dirty="0"/>
              <a:t>Consolidate</a:t>
            </a:r>
            <a:r>
              <a:rPr lang="en-US" dirty="0"/>
              <a:t>: Seguing from projects to programs;</a:t>
            </a:r>
          </a:p>
          <a:p>
            <a:pPr marL="474201" indent="-474201">
              <a:buFont typeface="+mj-lt"/>
              <a:buAutoNum type="arabicPeriod"/>
            </a:pPr>
            <a:r>
              <a:rPr lang="en-US" b="1" i="1" dirty="0"/>
              <a:t>Institutionalize</a:t>
            </a:r>
            <a:r>
              <a:rPr lang="en-US" dirty="0"/>
              <a:t>: Incorporating the larger environment; and</a:t>
            </a:r>
          </a:p>
          <a:p>
            <a:pPr marL="474201" indent="-474201">
              <a:buFont typeface="+mj-lt"/>
              <a:buAutoNum type="arabicPeriod"/>
            </a:pPr>
            <a:r>
              <a:rPr lang="en-US" b="1" i="1" dirty="0"/>
              <a:t>Externalize</a:t>
            </a:r>
            <a:r>
              <a:rPr lang="en-US" dirty="0"/>
              <a:t>: Embracing inter-institutional collaboration and dependency.</a:t>
            </a:r>
          </a:p>
          <a:p>
            <a:endParaRPr lang="en-US" dirty="0"/>
          </a:p>
        </p:txBody>
      </p:sp>
    </p:spTree>
    <p:extLst>
      <p:ext uri="{BB962C8B-B14F-4D97-AF65-F5344CB8AC3E}">
        <p14:creationId xmlns:p14="http://schemas.microsoft.com/office/powerpoint/2010/main" val="46400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4286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0577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258888" y="719138"/>
            <a:ext cx="4800600" cy="3600450"/>
          </a:xfrm>
          <a:ln/>
        </p:spPr>
      </p:sp>
      <p:sp>
        <p:nvSpPr>
          <p:cNvPr id="105475" name="Rectangle 3"/>
          <p:cNvSpPr>
            <a:spLocks noGrp="1" noChangeArrowheads="1"/>
          </p:cNvSpPr>
          <p:nvPr>
            <p:ph type="body" idx="1"/>
          </p:nvPr>
        </p:nvSpPr>
        <p:spPr>
          <a:noFill/>
          <a:ln/>
        </p:spPr>
        <p:txBody>
          <a:bodyPr/>
          <a:lstStyle/>
          <a:p>
            <a:pPr eaLnBrk="1" hangingPunct="1">
              <a:lnSpc>
                <a:spcPct val="90000"/>
              </a:lnSpc>
            </a:pPr>
            <a:r>
              <a:rPr lang="en-US" sz="900" b="1"/>
              <a:t>Another webinar</a:t>
            </a:r>
          </a:p>
          <a:p>
            <a:pPr eaLnBrk="1" hangingPunct="1">
              <a:lnSpc>
                <a:spcPct val="90000"/>
              </a:lnSpc>
            </a:pPr>
            <a:endParaRPr lang="en-US" sz="900" b="1"/>
          </a:p>
          <a:p>
            <a:pPr eaLnBrk="1" hangingPunct="1">
              <a:lnSpc>
                <a:spcPct val="90000"/>
              </a:lnSpc>
            </a:pPr>
            <a:r>
              <a:rPr lang="en-US" sz="900" b="1"/>
              <a:t>Store</a:t>
            </a:r>
            <a:endParaRPr lang="en-US" sz="900"/>
          </a:p>
          <a:p>
            <a:pPr marL="785261" lvl="1" indent="-302023">
              <a:lnSpc>
                <a:spcPct val="90000"/>
              </a:lnSpc>
            </a:pPr>
            <a:r>
              <a:rPr lang="en-US" sz="900"/>
              <a:t>all files in secure, reliable media and locations</a:t>
            </a:r>
          </a:p>
          <a:p>
            <a:pPr marL="785261" lvl="1" indent="-302023">
              <a:lnSpc>
                <a:spcPct val="90000"/>
              </a:lnSpc>
            </a:pPr>
            <a:r>
              <a:rPr lang="en-US" sz="900"/>
              <a:t>and handle according to industry guidelines</a:t>
            </a:r>
          </a:p>
          <a:p>
            <a:pPr eaLnBrk="1" hangingPunct="1">
              <a:lnSpc>
                <a:spcPct val="90000"/>
              </a:lnSpc>
            </a:pPr>
            <a:r>
              <a:rPr lang="en-US" sz="900"/>
              <a:t>Implement periodic and systematic integrity checks</a:t>
            </a:r>
          </a:p>
          <a:p>
            <a:pPr eaLnBrk="1" hangingPunct="1">
              <a:lnSpc>
                <a:spcPct val="90000"/>
              </a:lnSpc>
            </a:pPr>
            <a:r>
              <a:rPr lang="en-US" sz="900"/>
              <a:t>Backup, backup, backup and keep lots of copies in different locations and on different media</a:t>
            </a:r>
          </a:p>
          <a:p>
            <a:pPr eaLnBrk="1" hangingPunct="1">
              <a:lnSpc>
                <a:spcPct val="90000"/>
              </a:lnSpc>
            </a:pPr>
            <a:r>
              <a:rPr lang="en-US" sz="900" b="1"/>
              <a:t>Preserve the technology</a:t>
            </a:r>
          </a:p>
          <a:p>
            <a:pPr eaLnBrk="1" hangingPunct="1">
              <a:lnSpc>
                <a:spcPct val="90000"/>
              </a:lnSpc>
            </a:pPr>
            <a:r>
              <a:rPr lang="en-US" sz="900" b="1"/>
              <a:t>Refresh</a:t>
            </a:r>
            <a:endParaRPr lang="en-US" sz="900"/>
          </a:p>
          <a:p>
            <a:pPr marL="785261" lvl="1" indent="-302023">
              <a:lnSpc>
                <a:spcPct val="90000"/>
              </a:lnSpc>
            </a:pPr>
            <a:r>
              <a:rPr lang="en-US" sz="900"/>
              <a:t>Copy content from one storage medium to another. </a:t>
            </a:r>
          </a:p>
          <a:p>
            <a:pPr eaLnBrk="1" hangingPunct="1">
              <a:lnSpc>
                <a:spcPct val="90000"/>
              </a:lnSpc>
            </a:pPr>
            <a:r>
              <a:rPr lang="en-US" sz="900" b="1"/>
              <a:t>Migrate</a:t>
            </a:r>
            <a:endParaRPr lang="en-US" sz="900"/>
          </a:p>
          <a:p>
            <a:pPr marL="785261" lvl="1" indent="-302023">
              <a:lnSpc>
                <a:spcPct val="90000"/>
              </a:lnSpc>
            </a:pPr>
            <a:r>
              <a:rPr lang="en-US" sz="900"/>
              <a:t>Transferring digital information from one hardware and software setting to another at a minimum of once every 5 - 10 years. </a:t>
            </a:r>
          </a:p>
          <a:p>
            <a:pPr eaLnBrk="1" hangingPunct="1">
              <a:lnSpc>
                <a:spcPct val="90000"/>
              </a:lnSpc>
            </a:pPr>
            <a:endParaRPr lang="en-US" sz="900"/>
          </a:p>
          <a:p>
            <a:pPr eaLnBrk="1" hangingPunct="1">
              <a:lnSpc>
                <a:spcPct val="90000"/>
              </a:lnSpc>
            </a:pPr>
            <a:r>
              <a:rPr lang="en-US" sz="900"/>
              <a:t>Emulation</a:t>
            </a:r>
          </a:p>
          <a:p>
            <a:pPr marL="785261" lvl="1" indent="-302023">
              <a:lnSpc>
                <a:spcPct val="90000"/>
              </a:lnSpc>
            </a:pPr>
            <a:r>
              <a:rPr lang="en-US" sz="900"/>
              <a:t>Software that emulates an obsolete platform on new systems</a:t>
            </a:r>
          </a:p>
          <a:p>
            <a:pPr eaLnBrk="1" hangingPunct="1">
              <a:lnSpc>
                <a:spcPct val="90000"/>
              </a:lnSpc>
            </a:pPr>
            <a:r>
              <a:rPr lang="en-US" sz="900"/>
              <a:t>Format Migration</a:t>
            </a:r>
          </a:p>
          <a:p>
            <a:pPr marL="785261" lvl="1" indent="-302023">
              <a:lnSpc>
                <a:spcPct val="90000"/>
              </a:lnSpc>
            </a:pPr>
            <a:r>
              <a:rPr lang="en-US" sz="900"/>
              <a:t>Open and saves a source file in a current/different format (think Word)</a:t>
            </a:r>
          </a:p>
          <a:p>
            <a:pPr eaLnBrk="1" hangingPunct="1">
              <a:lnSpc>
                <a:spcPct val="90000"/>
              </a:lnSpc>
            </a:pPr>
            <a:r>
              <a:rPr lang="en-US" sz="900"/>
              <a:t>Format Normalization</a:t>
            </a:r>
          </a:p>
          <a:p>
            <a:pPr marL="785261" lvl="1" indent="-302023">
              <a:lnSpc>
                <a:spcPct val="90000"/>
              </a:lnSpc>
            </a:pPr>
            <a:r>
              <a:rPr lang="en-US" sz="900"/>
              <a:t>Taking proprietary formats and saving in a more stable format yet retaining essential properties (.rtf instead of .doc)</a:t>
            </a:r>
          </a:p>
          <a:p>
            <a:pPr marL="785261" lvl="1" indent="-302023">
              <a:lnSpc>
                <a:spcPct val="90000"/>
              </a:lnSpc>
            </a:pPr>
            <a:r>
              <a:rPr lang="en-US" sz="900"/>
              <a:t>Can be lossy</a:t>
            </a:r>
          </a:p>
          <a:p>
            <a:pPr eaLnBrk="1" hangingPunct="1">
              <a:lnSpc>
                <a:spcPct val="90000"/>
              </a:lnSpc>
            </a:pPr>
            <a:r>
              <a:rPr lang="en-US" sz="900"/>
              <a:t>Actively manages each stage in the life of the digital object</a:t>
            </a:r>
          </a:p>
          <a:p>
            <a:pPr eaLnBrk="1" hangingPunct="1">
              <a:lnSpc>
                <a:spcPct val="90000"/>
              </a:lnSpc>
            </a:pPr>
            <a:r>
              <a:rPr lang="en-US" sz="900"/>
              <a:t>Takes preservation actions early in the life cycle</a:t>
            </a:r>
          </a:p>
          <a:p>
            <a:pPr eaLnBrk="1" hangingPunct="1">
              <a:lnSpc>
                <a:spcPct val="90000"/>
              </a:lnSpc>
            </a:pPr>
            <a:r>
              <a:rPr lang="en-US" sz="900"/>
              <a:t>Emphasizes creation, selection, documentation, and use.</a:t>
            </a:r>
          </a:p>
          <a:p>
            <a:pPr eaLnBrk="1" hangingPunct="1">
              <a:lnSpc>
                <a:spcPct val="90000"/>
              </a:lnSpc>
            </a:pPr>
            <a:endParaRPr lang="en-US" sz="900"/>
          </a:p>
        </p:txBody>
      </p:sp>
    </p:spTree>
    <p:extLst>
      <p:ext uri="{BB962C8B-B14F-4D97-AF65-F5344CB8AC3E}">
        <p14:creationId xmlns:p14="http://schemas.microsoft.com/office/powerpoint/2010/main" val="311623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324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193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smtClean="0"/>
          </a:p>
          <a:p>
            <a:pPr lvl="1"/>
            <a:endParaRPr lang="en-US" dirty="0" smtClean="0"/>
          </a:p>
          <a:p>
            <a:pPr lvl="1"/>
            <a:r>
              <a:rPr lang="en-US" dirty="0" smtClean="0"/>
              <a:t>Basis for comparing local capabilities against a set of core criteria </a:t>
            </a:r>
          </a:p>
          <a:p>
            <a:pPr lvl="1"/>
            <a:r>
              <a:rPr lang="en-US" dirty="0" smtClean="0"/>
              <a:t>Can be used as an objective measure or a planning document – or both!</a:t>
            </a:r>
          </a:p>
          <a:p>
            <a:endParaRPr lang="en-US" dirty="0" smtClean="0"/>
          </a:p>
          <a:p>
            <a:pPr eaLnBrk="1" hangingPunct="1"/>
            <a:r>
              <a:rPr lang="en-US" dirty="0" smtClean="0"/>
              <a:t>Reliable, long-term access now and in the future </a:t>
            </a:r>
          </a:p>
          <a:p>
            <a:pPr eaLnBrk="1" hangingPunct="1"/>
            <a:r>
              <a:rPr lang="en-US" dirty="0" smtClean="0"/>
              <a:t>Responsibility for long-term </a:t>
            </a:r>
            <a:br>
              <a:rPr lang="en-US" dirty="0" smtClean="0"/>
            </a:br>
            <a:r>
              <a:rPr lang="en-US" dirty="0" smtClean="0"/>
              <a:t>maintenance of digital resources</a:t>
            </a:r>
          </a:p>
          <a:p>
            <a:pPr eaLnBrk="1" hangingPunct="1"/>
            <a:r>
              <a:rPr lang="en-US" dirty="0" smtClean="0"/>
              <a:t>Commonly accepted conventions </a:t>
            </a:r>
            <a:br>
              <a:rPr lang="en-US" dirty="0" smtClean="0"/>
            </a:br>
            <a:r>
              <a:rPr lang="en-US" dirty="0" smtClean="0"/>
              <a:t>and standards </a:t>
            </a:r>
          </a:p>
          <a:p>
            <a:pPr eaLnBrk="1" hangingPunct="1"/>
            <a:r>
              <a:rPr lang="en-US" dirty="0" smtClean="0"/>
              <a:t>Policies, practices, and performance </a:t>
            </a:r>
            <a:br>
              <a:rPr lang="en-US" dirty="0" smtClean="0"/>
            </a:br>
            <a:r>
              <a:rPr lang="en-US" dirty="0" smtClean="0"/>
              <a:t>that can be audited and measured (TRAC)</a:t>
            </a:r>
          </a:p>
          <a:p>
            <a:endParaRPr lang="en-US" dirty="0" smtClean="0"/>
          </a:p>
          <a:p>
            <a:endParaRPr lang="en-US" dirty="0"/>
          </a:p>
        </p:txBody>
      </p:sp>
    </p:spTree>
    <p:extLst>
      <p:ext uri="{BB962C8B-B14F-4D97-AF65-F5344CB8AC3E}">
        <p14:creationId xmlns:p14="http://schemas.microsoft.com/office/powerpoint/2010/main" val="1182290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Basis for comparing local capabilities against a set of core criteria </a:t>
            </a:r>
          </a:p>
          <a:p>
            <a:pPr lvl="1"/>
            <a:r>
              <a:rPr lang="en-US" dirty="0" smtClean="0"/>
              <a:t>Can be used as an objective measure or a planning document – or both!</a:t>
            </a:r>
          </a:p>
          <a:p>
            <a:endParaRPr lang="en-US" dirty="0"/>
          </a:p>
        </p:txBody>
      </p:sp>
    </p:spTree>
    <p:extLst>
      <p:ext uri="{BB962C8B-B14F-4D97-AF65-F5344CB8AC3E}">
        <p14:creationId xmlns:p14="http://schemas.microsoft.com/office/powerpoint/2010/main" val="348129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smtClean="0"/>
          </a:p>
          <a:p>
            <a:pPr lvl="1"/>
            <a:endParaRPr lang="en-US" dirty="0" smtClean="0"/>
          </a:p>
          <a:p>
            <a:pPr lvl="1"/>
            <a:r>
              <a:rPr lang="en-US" dirty="0" smtClean="0"/>
              <a:t>Basis for comparing local capabilities against a set of core criteria </a:t>
            </a:r>
          </a:p>
          <a:p>
            <a:pPr lvl="1"/>
            <a:r>
              <a:rPr lang="en-US" dirty="0" smtClean="0"/>
              <a:t>Can be used as an objective measure or a planning document – or both!</a:t>
            </a:r>
          </a:p>
          <a:p>
            <a:endParaRPr lang="en-US" dirty="0" smtClean="0"/>
          </a:p>
          <a:p>
            <a:pPr eaLnBrk="1" hangingPunct="1"/>
            <a:r>
              <a:rPr lang="en-US" dirty="0" smtClean="0"/>
              <a:t>Reliable, long-term access now and in the future </a:t>
            </a:r>
          </a:p>
          <a:p>
            <a:pPr eaLnBrk="1" hangingPunct="1"/>
            <a:r>
              <a:rPr lang="en-US" dirty="0" smtClean="0"/>
              <a:t>Responsibility for long-term </a:t>
            </a:r>
            <a:br>
              <a:rPr lang="en-US" dirty="0" smtClean="0"/>
            </a:br>
            <a:r>
              <a:rPr lang="en-US" dirty="0" smtClean="0"/>
              <a:t>maintenance of digital resources</a:t>
            </a:r>
          </a:p>
          <a:p>
            <a:pPr eaLnBrk="1" hangingPunct="1"/>
            <a:r>
              <a:rPr lang="en-US" dirty="0" smtClean="0"/>
              <a:t>Commonly accepted conventions </a:t>
            </a:r>
            <a:br>
              <a:rPr lang="en-US" dirty="0" smtClean="0"/>
            </a:br>
            <a:r>
              <a:rPr lang="en-US" dirty="0" smtClean="0"/>
              <a:t>and standards </a:t>
            </a:r>
          </a:p>
          <a:p>
            <a:pPr eaLnBrk="1" hangingPunct="1"/>
            <a:r>
              <a:rPr lang="en-US" dirty="0" smtClean="0"/>
              <a:t>Policies, practices, and performance </a:t>
            </a:r>
            <a:br>
              <a:rPr lang="en-US" dirty="0" smtClean="0"/>
            </a:br>
            <a:r>
              <a:rPr lang="en-US" dirty="0" smtClean="0"/>
              <a:t>that can be audited and measured (TRAC)</a:t>
            </a:r>
          </a:p>
          <a:p>
            <a:endParaRPr lang="en-US" dirty="0" smtClean="0"/>
          </a:p>
          <a:p>
            <a:endParaRPr lang="en-US" dirty="0"/>
          </a:p>
        </p:txBody>
      </p:sp>
    </p:spTree>
    <p:extLst>
      <p:ext uri="{BB962C8B-B14F-4D97-AF65-F5344CB8AC3E}">
        <p14:creationId xmlns:p14="http://schemas.microsoft.com/office/powerpoint/2010/main" val="3682857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 basic characteristics of digital preservation </a:t>
            </a:r>
            <a:r>
              <a:rPr lang="en-US" dirty="0" err="1" smtClean="0"/>
              <a:t>repositorie</a:t>
            </a:r>
            <a:endParaRPr lang="en-US" dirty="0" smtClean="0"/>
          </a:p>
          <a:p>
            <a:endParaRPr lang="en-US" dirty="0" smtClean="0"/>
          </a:p>
          <a:p>
            <a:pPr defTabSz="966364"/>
            <a:r>
              <a:rPr lang="en-US" sz="1300" dirty="0"/>
              <a:t>The key premise underlying the core requirements is that for repositories of all types and sizes preservation activities must be scaled to the needs and means of the defined community or set of communities.</a:t>
            </a:r>
          </a:p>
          <a:p>
            <a:r>
              <a:rPr lang="en-US" dirty="0" smtClean="0"/>
              <a:t>s:</a:t>
            </a:r>
            <a:endParaRPr lang="en-US" dirty="0"/>
          </a:p>
        </p:txBody>
      </p:sp>
    </p:spTree>
    <p:extLst>
      <p:ext uri="{BB962C8B-B14F-4D97-AF65-F5344CB8AC3E}">
        <p14:creationId xmlns:p14="http://schemas.microsoft.com/office/powerpoint/2010/main" val="4259871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grpSp>
      </p:grpSp>
      <p:sp>
        <p:nvSpPr>
          <p:cNvPr id="5139" name="Rectangle 19"/>
          <p:cNvSpPr>
            <a:spLocks noGrp="1" noChangeArrowheads="1"/>
          </p:cNvSpPr>
          <p:nvPr>
            <p:ph type="ctrTitle"/>
          </p:nvPr>
        </p:nvSpPr>
        <p:spPr>
          <a:xfrm>
            <a:off x="2971800" y="1828800"/>
            <a:ext cx="6019800" cy="2209800"/>
          </a:xfrm>
        </p:spPr>
        <p:txBody>
          <a:bodyPr/>
          <a:lstStyle>
            <a:lvl1pPr>
              <a:defRPr sz="2100">
                <a:solidFill>
                  <a:srgbClr val="FFFFFF"/>
                </a:solidFill>
              </a:defRPr>
            </a:lvl1pPr>
          </a:lstStyle>
          <a:p>
            <a:pPr lvl="0"/>
            <a:r>
              <a:rPr lang="en-US" noProof="0" smtClean="0"/>
              <a:t>Click to edit Master title style</a:t>
            </a:r>
          </a:p>
        </p:txBody>
      </p:sp>
      <p:sp>
        <p:nvSpPr>
          <p:cNvPr id="514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en-US" noProof="0" smtClean="0"/>
              <a:t>Click to edit Master subtitle style</a:t>
            </a:r>
          </a:p>
        </p:txBody>
      </p:sp>
      <p:sp>
        <p:nvSpPr>
          <p:cNvPr id="20" name="Rectangle 18"/>
          <p:cNvSpPr>
            <a:spLocks noGrp="1" noChangeArrowheads="1"/>
          </p:cNvSpPr>
          <p:nvPr>
            <p:ph type="sldNum" sz="quarter" idx="12"/>
          </p:nvPr>
        </p:nvSpPr>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140395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1"/>
          </p:nvPr>
        </p:nvSpPr>
        <p:spPr>
          <a:xfrm>
            <a:off x="6548610" y="6248400"/>
            <a:ext cx="2133600" cy="457200"/>
          </a:xfrm>
          <a:ln/>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342951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1"/>
          </p:nvPr>
        </p:nvSpPr>
        <p:spPr>
          <a:ln/>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408725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152400" y="1371600"/>
            <a:ext cx="8839199" cy="5333999"/>
          </a:xfrm>
          <a:prstGeom prst="rect">
            <a:avLst/>
          </a:prstGeom>
          <a:noFill/>
          <a:ln>
            <a:noFill/>
          </a:ln>
        </p:spPr>
        <p:txBody>
          <a:bodyPr lIns="91425" tIns="91425" rIns="91425" bIns="91425" anchor="t" anchorCtr="0"/>
          <a:lstStyle>
            <a:lvl1pPr marL="230188" indent="-230188" rtl="0">
              <a:spcBef>
                <a:spcPts val="200"/>
              </a:spcBef>
              <a:defRPr/>
            </a:lvl1pPr>
            <a:lvl2pPr marL="461963" indent="-233362" rtl="0">
              <a:spcBef>
                <a:spcPts val="200"/>
              </a:spcBef>
              <a:defRPr/>
            </a:lvl2pPr>
            <a:lvl3pPr marL="684213" indent="-227012" rtl="0">
              <a:spcBef>
                <a:spcPts val="200"/>
              </a:spcBef>
              <a:defRPr/>
            </a:lvl3pPr>
            <a:lvl4pPr marL="914400" indent="-241300" rtl="0">
              <a:spcBef>
                <a:spcPts val="200"/>
              </a:spcBef>
              <a:defRPr/>
            </a:lvl4pPr>
            <a:lvl5pPr marL="1144588" indent="-230187" rtl="0">
              <a:spcBef>
                <a:spcPts val="200"/>
              </a:spcBef>
              <a:defRPr/>
            </a:lvl5pPr>
            <a:lvl6pPr>
              <a:defRPr/>
            </a:lvl6pPr>
            <a:lvl7pPr>
              <a:defRPr/>
            </a:lvl7pPr>
            <a:lvl8pPr>
              <a:defRPr/>
            </a:lvl8pPr>
            <a:lvl9pPr>
              <a:defRPr/>
            </a:lvl9pPr>
          </a:lstStyle>
          <a:p>
            <a:pPr lvl="0"/>
            <a:r>
              <a:rPr lang="en-US" smtClean="0"/>
              <a:t>Click to edit Master text styles</a:t>
            </a:r>
          </a:p>
        </p:txBody>
      </p:sp>
      <p:sp>
        <p:nvSpPr>
          <p:cNvPr id="24" name="Shape 24"/>
          <p:cNvSpPr txBox="1">
            <a:spLocks noGrp="1"/>
          </p:cNvSpPr>
          <p:nvPr>
            <p:ph type="title"/>
          </p:nvPr>
        </p:nvSpPr>
        <p:spPr>
          <a:xfrm>
            <a:off x="152400" y="457200"/>
            <a:ext cx="8839199" cy="914400"/>
          </a:xfrm>
          <a:prstGeom prst="rect">
            <a:avLst/>
          </a:prstGeom>
          <a:noFill/>
          <a:ln>
            <a:noFill/>
          </a:ln>
        </p:spPr>
        <p:txBody>
          <a:bodyPr lIns="91425" tIns="91425" rIns="91425" bIns="91425" anchor="t" anchorCtr="0"/>
          <a:lstStyle>
            <a:lvl1pPr algn="l" rtl="0">
              <a:spcBef>
                <a:spcPts val="0"/>
              </a:spcBef>
              <a:spcAft>
                <a:spcPts val="0"/>
              </a:spcAft>
              <a:defRPr sz="3600">
                <a:solidFill>
                  <a:schemeClr val="lt2"/>
                </a:solidFill>
                <a:latin typeface="Trebuchet MS"/>
                <a:ea typeface="Trebuchet MS"/>
                <a:cs typeface="Trebuchet MS"/>
                <a:sym typeface="Trebuchet MS"/>
              </a:defRPr>
            </a:lvl1pPr>
            <a:lvl2pPr algn="l" rtl="0">
              <a:spcBef>
                <a:spcPts val="0"/>
              </a:spcBef>
              <a:spcAft>
                <a:spcPts val="0"/>
              </a:spcAft>
              <a:defRPr sz="3600">
                <a:solidFill>
                  <a:schemeClr val="lt2"/>
                </a:solidFill>
                <a:latin typeface="Trebuchet MS"/>
                <a:ea typeface="Trebuchet MS"/>
                <a:cs typeface="Trebuchet MS"/>
                <a:sym typeface="Trebuchet MS"/>
              </a:defRPr>
            </a:lvl2pPr>
            <a:lvl3pPr algn="l" rtl="0">
              <a:spcBef>
                <a:spcPts val="0"/>
              </a:spcBef>
              <a:spcAft>
                <a:spcPts val="0"/>
              </a:spcAft>
              <a:defRPr sz="3600">
                <a:solidFill>
                  <a:schemeClr val="lt2"/>
                </a:solidFill>
                <a:latin typeface="Trebuchet MS"/>
                <a:ea typeface="Trebuchet MS"/>
                <a:cs typeface="Trebuchet MS"/>
                <a:sym typeface="Trebuchet MS"/>
              </a:defRPr>
            </a:lvl3pPr>
            <a:lvl4pPr algn="l" rtl="0">
              <a:spcBef>
                <a:spcPts val="0"/>
              </a:spcBef>
              <a:spcAft>
                <a:spcPts val="0"/>
              </a:spcAft>
              <a:defRPr sz="3600">
                <a:solidFill>
                  <a:schemeClr val="lt2"/>
                </a:solidFill>
                <a:latin typeface="Trebuchet MS"/>
                <a:ea typeface="Trebuchet MS"/>
                <a:cs typeface="Trebuchet MS"/>
                <a:sym typeface="Trebuchet MS"/>
              </a:defRPr>
            </a:lvl4pPr>
            <a:lvl5pPr algn="l" rtl="0">
              <a:spcBef>
                <a:spcPts val="0"/>
              </a:spcBef>
              <a:spcAft>
                <a:spcPts val="0"/>
              </a:spcAft>
              <a:defRPr sz="3600">
                <a:solidFill>
                  <a:schemeClr val="lt2"/>
                </a:solidFill>
                <a:latin typeface="Trebuchet MS"/>
                <a:ea typeface="Trebuchet MS"/>
                <a:cs typeface="Trebuchet MS"/>
                <a:sym typeface="Trebuchet MS"/>
              </a:defRPr>
            </a:lvl5pPr>
            <a:lvl6pPr marL="457200" algn="l" rtl="0">
              <a:spcBef>
                <a:spcPts val="0"/>
              </a:spcBef>
              <a:spcAft>
                <a:spcPts val="0"/>
              </a:spcAft>
              <a:defRPr>
                <a:solidFill>
                  <a:schemeClr val="lt1"/>
                </a:solidFill>
                <a:latin typeface="Arial"/>
                <a:ea typeface="Arial"/>
                <a:cs typeface="Arial"/>
                <a:sym typeface="Arial"/>
              </a:defRPr>
            </a:lvl6pPr>
            <a:lvl7pPr marL="914400" algn="l" rtl="0">
              <a:spcBef>
                <a:spcPts val="0"/>
              </a:spcBef>
              <a:spcAft>
                <a:spcPts val="0"/>
              </a:spcAft>
              <a:defRPr>
                <a:solidFill>
                  <a:schemeClr val="lt1"/>
                </a:solidFill>
                <a:latin typeface="Arial"/>
                <a:ea typeface="Arial"/>
                <a:cs typeface="Arial"/>
                <a:sym typeface="Arial"/>
              </a:defRPr>
            </a:lvl7pPr>
            <a:lvl8pPr marL="1371600" algn="l" rtl="0">
              <a:spcBef>
                <a:spcPts val="0"/>
              </a:spcBef>
              <a:spcAft>
                <a:spcPts val="0"/>
              </a:spcAft>
              <a:defRPr>
                <a:solidFill>
                  <a:schemeClr val="lt1"/>
                </a:solidFill>
                <a:latin typeface="Arial"/>
                <a:ea typeface="Arial"/>
                <a:cs typeface="Arial"/>
                <a:sym typeface="Arial"/>
              </a:defRPr>
            </a:lvl8pPr>
            <a:lvl9pPr marL="1828800" algn="l" rtl="0">
              <a:spcBef>
                <a:spcPts val="0"/>
              </a:spcBef>
              <a:spcAft>
                <a:spcPts val="0"/>
              </a:spcAft>
              <a:defRPr>
                <a:solidFill>
                  <a:schemeClr val="lt1"/>
                </a:solidFill>
                <a:latin typeface="Arial"/>
                <a:ea typeface="Arial"/>
                <a:cs typeface="Arial"/>
                <a:sym typeface="Arial"/>
              </a:defRPr>
            </a:lvl9pPr>
          </a:lstStyle>
          <a:p>
            <a:r>
              <a:rPr lang="en-US" smtClean="0"/>
              <a:t>Click to edit Master title style</a:t>
            </a:r>
            <a:endParaRPr/>
          </a:p>
        </p:txBody>
      </p:sp>
    </p:spTree>
    <p:extLst>
      <p:ext uri="{BB962C8B-B14F-4D97-AF65-F5344CB8AC3E}">
        <p14:creationId xmlns:p14="http://schemas.microsoft.com/office/powerpoint/2010/main" val="1829341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5" name="Rectangle 3"/>
          <p:cNvSpPr>
            <a:spLocks noGrp="1" noChangeArrowheads="1"/>
          </p:cNvSpPr>
          <p:nvPr>
            <p:ph type="sldNum" sz="quarter" idx="11"/>
          </p:nvPr>
        </p:nvSpPr>
        <p:spPr>
          <a:ln/>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3236589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3"/>
          <p:cNvSpPr>
            <a:spLocks noGrp="1" noChangeArrowheads="1"/>
          </p:cNvSpPr>
          <p:nvPr>
            <p:ph type="sldNum" sz="quarter" idx="11"/>
          </p:nvPr>
        </p:nvSpPr>
        <p:spPr>
          <a:ln/>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1116420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9"/>
          <p:cNvSpPr>
            <a:spLocks noGrp="1"/>
          </p:cNvSpPr>
          <p:nvPr>
            <p:ph type="sldNum" sz="quarter" idx="12"/>
          </p:nvPr>
        </p:nvSpPr>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2494055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3"/>
          <p:cNvSpPr>
            <a:spLocks noGrp="1" noChangeArrowheads="1"/>
          </p:cNvSpPr>
          <p:nvPr>
            <p:ph type="sldNum" sz="quarter" idx="11"/>
          </p:nvPr>
        </p:nvSpPr>
        <p:spPr>
          <a:ln/>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4752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3"/>
          <p:cNvSpPr>
            <a:spLocks noGrp="1" noChangeArrowheads="1"/>
          </p:cNvSpPr>
          <p:nvPr>
            <p:ph type="sldNum" sz="quarter" idx="11"/>
          </p:nvPr>
        </p:nvSpPr>
        <p:spPr>
          <a:ln/>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375256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a:ln/>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120069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3"/>
          <p:cNvSpPr>
            <a:spLocks noGrp="1" noChangeArrowheads="1"/>
          </p:cNvSpPr>
          <p:nvPr>
            <p:ph type="sldNum" sz="quarter" idx="11"/>
          </p:nvPr>
        </p:nvSpPr>
        <p:spPr>
          <a:ln/>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77814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3"/>
          <p:cNvSpPr>
            <a:spLocks noGrp="1" noChangeArrowheads="1"/>
          </p:cNvSpPr>
          <p:nvPr>
            <p:ph type="sldNum" sz="quarter" idx="11"/>
          </p:nvPr>
        </p:nvSpPr>
        <p:spPr>
          <a:ln/>
        </p:spPr>
        <p:txBody>
          <a:bodyPr/>
          <a:lstStyle>
            <a:lvl1pPr>
              <a:defRPr>
                <a:solidFill>
                  <a:schemeClr val="tx1"/>
                </a:solidFill>
              </a:defRPr>
            </a:lvl1pPr>
          </a:lstStyle>
          <a:p>
            <a:fld id="{56E3E2FF-1825-4BB3-BD60-9BD4044F7A21}" type="slidenum">
              <a:rPr lang="en-US" smtClean="0"/>
              <a:pPr/>
              <a:t>‹#›</a:t>
            </a:fld>
            <a:endParaRPr lang="en-US"/>
          </a:p>
        </p:txBody>
      </p:sp>
    </p:spTree>
    <p:extLst>
      <p:ext uri="{BB962C8B-B14F-4D97-AF65-F5344CB8AC3E}">
        <p14:creationId xmlns:p14="http://schemas.microsoft.com/office/powerpoint/2010/main" val="67901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9"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Black" pitchFamily="34" charset="0"/>
              </a:defRPr>
            </a:lvl1pPr>
          </a:lstStyle>
          <a:p>
            <a:fld id="{56E3E2FF-1825-4BB3-BD60-9BD4044F7A21}" type="slidenum">
              <a:rPr lang="en-US" smtClean="0"/>
              <a:pPr/>
              <a:t>‹#›</a:t>
            </a:fld>
            <a:endParaRPr lang="en-US"/>
          </a:p>
        </p:txBody>
      </p:sp>
      <p:grpSp>
        <p:nvGrpSpPr>
          <p:cNvPr id="1028" name="Group 4"/>
          <p:cNvGrpSpPr>
            <a:grpSpLocks/>
          </p:cNvGrpSpPr>
          <p:nvPr/>
        </p:nvGrpSpPr>
        <p:grpSpPr bwMode="auto">
          <a:xfrm>
            <a:off x="0" y="0"/>
            <a:ext cx="9144000" cy="546100"/>
            <a:chOff x="0" y="0"/>
            <a:chExt cx="5760" cy="344"/>
          </a:xfrm>
        </p:grpSpPr>
        <p:sp>
          <p:nvSpPr>
            <p:cNvPr id="103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03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03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solidFill>
                  <a:schemeClr val="hlink"/>
                </a:solidFill>
              </a:endParaRPr>
            </a:p>
          </p:txBody>
        </p:sp>
        <p:sp>
          <p:nvSpPr>
            <p:cNvPr id="103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solidFill>
                  <a:schemeClr val="hlink"/>
                </a:solidFill>
              </a:endParaRPr>
            </a:p>
          </p:txBody>
        </p:sp>
        <p:sp>
          <p:nvSpPr>
            <p:cNvPr id="103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solidFill>
                  <a:schemeClr val="accent2"/>
                </a:solidFill>
              </a:endParaRPr>
            </a:p>
          </p:txBody>
        </p:sp>
        <p:sp>
          <p:nvSpPr>
            <p:cNvPr id="103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solidFill>
                  <a:schemeClr val="hlink"/>
                </a:solidFill>
              </a:endParaRPr>
            </a:p>
          </p:txBody>
        </p:sp>
        <p:sp>
          <p:nvSpPr>
            <p:cNvPr id="103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a:latin typeface="Times New Roman" pitchFamily="18" charset="0"/>
              </a:endParaRPr>
            </a:p>
          </p:txBody>
        </p:sp>
        <p:sp>
          <p:nvSpPr>
            <p:cNvPr id="104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solidFill>
                  <a:schemeClr val="accent2"/>
                </a:solidFill>
              </a:endParaRPr>
            </a:p>
          </p:txBody>
        </p:sp>
        <p:sp>
          <p:nvSpPr>
            <p:cNvPr id="104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solidFill>
                  <a:schemeClr val="accent2"/>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17"/>
          <p:cNvSpPr>
            <a:spLocks noChangeArrowheads="1"/>
          </p:cNvSpPr>
          <p:nvPr/>
        </p:nvSpPr>
        <p:spPr bwMode="auto">
          <a:xfrm>
            <a:off x="381000" y="152400"/>
            <a:ext cx="5791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eaLnBrk="1" hangingPunct="1"/>
            <a:endParaRPr lang="en-US">
              <a:solidFill>
                <a:schemeClr val="bg1"/>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ftr="0" dt="0"/>
  <p:txStyles>
    <p:titleStyle>
      <a:lvl1pPr algn="l" rtl="0" eaLnBrk="1" fontAlgn="base" hangingPunct="1">
        <a:spcBef>
          <a:spcPct val="0"/>
        </a:spcBef>
        <a:spcAft>
          <a:spcPct val="0"/>
        </a:spcAft>
        <a:defRPr>
          <a:solidFill>
            <a:schemeClr val="bg1"/>
          </a:solidFill>
          <a:latin typeface="+mj-lt"/>
          <a:ea typeface="+mj-ea"/>
          <a:cs typeface="+mj-cs"/>
        </a:defRPr>
      </a:lvl1pPr>
      <a:lvl2pPr algn="l" rtl="0" eaLnBrk="1" fontAlgn="base" hangingPunct="1">
        <a:spcBef>
          <a:spcPct val="0"/>
        </a:spcBef>
        <a:spcAft>
          <a:spcPct val="0"/>
        </a:spcAft>
        <a:defRPr>
          <a:solidFill>
            <a:schemeClr val="bg1"/>
          </a:solidFill>
          <a:latin typeface="Arial" charset="0"/>
        </a:defRPr>
      </a:lvl2pPr>
      <a:lvl3pPr algn="l" rtl="0" eaLnBrk="1" fontAlgn="base" hangingPunct="1">
        <a:spcBef>
          <a:spcPct val="0"/>
        </a:spcBef>
        <a:spcAft>
          <a:spcPct val="0"/>
        </a:spcAft>
        <a:defRPr>
          <a:solidFill>
            <a:schemeClr val="bg1"/>
          </a:solidFill>
          <a:latin typeface="Arial" charset="0"/>
        </a:defRPr>
      </a:lvl3pPr>
      <a:lvl4pPr algn="l" rtl="0" eaLnBrk="1" fontAlgn="base" hangingPunct="1">
        <a:spcBef>
          <a:spcPct val="0"/>
        </a:spcBef>
        <a:spcAft>
          <a:spcPct val="0"/>
        </a:spcAft>
        <a:defRPr>
          <a:solidFill>
            <a:schemeClr val="bg1"/>
          </a:solidFill>
          <a:latin typeface="Arial" charset="0"/>
        </a:defRPr>
      </a:lvl4pPr>
      <a:lvl5pPr algn="l" rtl="0" eaLnBrk="1" fontAlgn="base" hangingPunct="1">
        <a:spcBef>
          <a:spcPct val="0"/>
        </a:spcBef>
        <a:spcAft>
          <a:spcPct val="0"/>
        </a:spcAft>
        <a:defRPr>
          <a:solidFill>
            <a:schemeClr val="bg1"/>
          </a:solidFill>
          <a:latin typeface="Arial" charset="0"/>
        </a:defRPr>
      </a:lvl5pPr>
      <a:lvl6pPr marL="457200" algn="l" rtl="0" eaLnBrk="1" fontAlgn="base" hangingPunct="1">
        <a:spcBef>
          <a:spcPct val="0"/>
        </a:spcBef>
        <a:spcAft>
          <a:spcPct val="0"/>
        </a:spcAft>
        <a:defRPr>
          <a:solidFill>
            <a:schemeClr val="bg1"/>
          </a:solidFill>
          <a:latin typeface="Arial" charset="0"/>
        </a:defRPr>
      </a:lvl6pPr>
      <a:lvl7pPr marL="914400" algn="l" rtl="0" eaLnBrk="1" fontAlgn="base" hangingPunct="1">
        <a:spcBef>
          <a:spcPct val="0"/>
        </a:spcBef>
        <a:spcAft>
          <a:spcPct val="0"/>
        </a:spcAft>
        <a:defRPr>
          <a:solidFill>
            <a:schemeClr val="bg1"/>
          </a:solidFill>
          <a:latin typeface="Arial" charset="0"/>
        </a:defRPr>
      </a:lvl7pPr>
      <a:lvl8pPr marL="1371600" algn="l" rtl="0" eaLnBrk="1" fontAlgn="base" hangingPunct="1">
        <a:spcBef>
          <a:spcPct val="0"/>
        </a:spcBef>
        <a:spcAft>
          <a:spcPct val="0"/>
        </a:spcAft>
        <a:defRPr>
          <a:solidFill>
            <a:schemeClr val="bg1"/>
          </a:solidFill>
          <a:latin typeface="Arial" charset="0"/>
        </a:defRPr>
      </a:lvl8pPr>
      <a:lvl9pPr marL="1828800" algn="l" rtl="0" eaLnBrk="1" fontAlgn="base" hangingPunct="1">
        <a:spcBef>
          <a:spcPct val="0"/>
        </a:spcBef>
        <a:spcAft>
          <a:spcPct val="0"/>
        </a:spcAft>
        <a:defRPr>
          <a:solidFill>
            <a:schemeClr val="bg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martech.gatech.edu/handle/1853/3669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etd.library.emory.edu/browse/programs/coll/grad"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tda.alc.org/handle/123456789/22665"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merlot.org/merlot/materials.htm?nosearchlanguage=&amp;pageSize=&amp;page=1&amp;nosearchlanguage=&amp;materialType=Animation&amp;category=2269&amp;"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17.jpeg"/><Relationship Id="rId11" Type="http://schemas.openxmlformats.org/officeDocument/2006/relationships/image" Target="../media/image26.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1.png"/><Relationship Id="rId4" Type="http://schemas.openxmlformats.org/officeDocument/2006/relationships/image" Target="../media/image24.jpeg"/><Relationship Id="rId9" Type="http://schemas.openxmlformats.org/officeDocument/2006/relationships/image" Target="../media/image3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332038" y="1905000"/>
            <a:ext cx="6705600" cy="2209800"/>
          </a:xfrm>
        </p:spPr>
        <p:txBody>
          <a:bodyPr/>
          <a:lstStyle/>
          <a:p>
            <a:pPr algn="ctr" eaLnBrk="1" hangingPunct="1"/>
            <a:r>
              <a:rPr lang="en-US" sz="3600" dirty="0" smtClean="0"/>
              <a:t/>
            </a:r>
            <a:br>
              <a:rPr lang="en-US" sz="3600" dirty="0" smtClean="0"/>
            </a:br>
            <a:r>
              <a:rPr lang="en-US" sz="3600" dirty="0" smtClean="0"/>
              <a:t>        </a:t>
            </a:r>
            <a:r>
              <a:rPr lang="en-US" sz="3600" b="1" dirty="0" smtClean="0"/>
              <a:t>Digital Repositories</a:t>
            </a:r>
            <a:r>
              <a:rPr lang="en-US" sz="3600" dirty="0" smtClean="0"/>
              <a:t/>
            </a:r>
            <a:br>
              <a:rPr lang="en-US" sz="3600" dirty="0" smtClean="0"/>
            </a:br>
            <a:r>
              <a:rPr lang="en-US" sz="2000" b="1" dirty="0" smtClean="0"/>
              <a:t/>
            </a:r>
            <a:br>
              <a:rPr lang="en-US" sz="2000" b="1" dirty="0" smtClean="0"/>
            </a:br>
            <a:endParaRPr lang="en-US" sz="2000" b="1" dirty="0" smtClean="0"/>
          </a:p>
        </p:txBody>
      </p:sp>
      <p:sp>
        <p:nvSpPr>
          <p:cNvPr id="3075" name="Rectangle 3"/>
          <p:cNvSpPr>
            <a:spLocks noGrp="1" noChangeArrowheads="1"/>
          </p:cNvSpPr>
          <p:nvPr>
            <p:ph type="subTitle" idx="1"/>
          </p:nvPr>
        </p:nvSpPr>
        <p:spPr>
          <a:xfrm>
            <a:off x="228600" y="4349750"/>
            <a:ext cx="5486400" cy="2298700"/>
          </a:xfrm>
          <a:noFill/>
        </p:spPr>
        <p:txBody>
          <a:bodyPr/>
          <a:lstStyle/>
          <a:p>
            <a:pPr eaLnBrk="1" hangingPunct="1">
              <a:lnSpc>
                <a:spcPct val="80000"/>
              </a:lnSpc>
            </a:pPr>
            <a:r>
              <a:rPr lang="en-US" sz="2800" b="1" dirty="0" smtClean="0"/>
              <a:t>Presenter: </a:t>
            </a:r>
          </a:p>
          <a:p>
            <a:r>
              <a:rPr lang="en-US" sz="2800" dirty="0" smtClean="0"/>
              <a:t>Lori Lindberg MLIS CA</a:t>
            </a:r>
            <a:endParaRPr lang="en-US" sz="2800" dirty="0"/>
          </a:p>
          <a:p>
            <a:pPr eaLnBrk="1" hangingPunct="1">
              <a:lnSpc>
                <a:spcPct val="80000"/>
              </a:lnSpc>
            </a:pPr>
            <a:endParaRPr lang="en-US" sz="2000" dirty="0" smtClean="0">
              <a:solidFill>
                <a:srgbClr val="FF0000"/>
              </a:solidFill>
            </a:endParaRPr>
          </a:p>
          <a:p>
            <a:pPr eaLnBrk="1" hangingPunct="1">
              <a:lnSpc>
                <a:spcPct val="80000"/>
              </a:lnSpc>
            </a:pPr>
            <a:r>
              <a:rPr lang="en-US" sz="1600" dirty="0" smtClean="0"/>
              <a:t>©2016 Society of American Archivists</a:t>
            </a:r>
          </a:p>
        </p:txBody>
      </p:sp>
      <p:pic>
        <p:nvPicPr>
          <p:cNvPr id="307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4838" y="152400"/>
            <a:ext cx="250507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5185" y="339724"/>
            <a:ext cx="2753965" cy="118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8398" y="4551362"/>
            <a:ext cx="1410752"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56E3E2FF-1825-4BB3-BD60-9BD4044F7A21}" type="slidenum">
              <a:rPr lang="en-US" smtClean="0"/>
              <a:pPr/>
              <a:t>1</a:t>
            </a:fld>
            <a:endParaRPr lang="en-US"/>
          </a:p>
        </p:txBody>
      </p:sp>
    </p:spTree>
    <p:extLst>
      <p:ext uri="{BB962C8B-B14F-4D97-AF65-F5344CB8AC3E}">
        <p14:creationId xmlns:p14="http://schemas.microsoft.com/office/powerpoint/2010/main" val="1484064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981200"/>
            <a:ext cx="8229600" cy="3581400"/>
          </a:xfrm>
        </p:spPr>
        <p:txBody>
          <a:bodyPr/>
          <a:lstStyle/>
          <a:p>
            <a:pPr marL="0" indent="0" algn="ctr">
              <a:buNone/>
            </a:pPr>
            <a:endParaRPr lang="en-US" dirty="0"/>
          </a:p>
          <a:p>
            <a:pPr marL="0" indent="0" algn="ctr">
              <a:buNone/>
            </a:pPr>
            <a:r>
              <a:rPr lang="en-US" dirty="0" smtClean="0"/>
              <a:t>“All institutions which maintain long-term collections of paper, recorded sound and recorded images have to make the shift to managing long-term electronic storage.”</a:t>
            </a:r>
            <a:endParaRPr lang="en-US" dirty="0"/>
          </a:p>
        </p:txBody>
      </p:sp>
      <p:sp>
        <p:nvSpPr>
          <p:cNvPr id="6" name="Title 5"/>
          <p:cNvSpPr>
            <a:spLocks noGrp="1"/>
          </p:cNvSpPr>
          <p:nvPr>
            <p:ph type="title"/>
          </p:nvPr>
        </p:nvSpPr>
        <p:spPr/>
        <p:txBody>
          <a:bodyPr>
            <a:normAutofit/>
          </a:bodyPr>
          <a:lstStyle/>
          <a:p>
            <a:r>
              <a:rPr lang="en-US" sz="3200" b="1" dirty="0" smtClean="0">
                <a:solidFill>
                  <a:srgbClr val="002060"/>
                </a:solidFill>
              </a:rPr>
              <a:t>Why Repositories? (2005)</a:t>
            </a:r>
            <a:endParaRPr lang="en-US" sz="3200" b="1" dirty="0">
              <a:solidFill>
                <a:srgbClr val="002060"/>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a:t>
            </a:fld>
            <a:endParaRPr lang="en-US"/>
          </a:p>
        </p:txBody>
      </p:sp>
      <p:sp>
        <p:nvSpPr>
          <p:cNvPr id="3" name="TextBox 2"/>
          <p:cNvSpPr txBox="1"/>
          <p:nvPr/>
        </p:nvSpPr>
        <p:spPr>
          <a:xfrm>
            <a:off x="228600" y="6286500"/>
            <a:ext cx="7391400" cy="400110"/>
          </a:xfrm>
          <a:prstGeom prst="rect">
            <a:avLst/>
          </a:prstGeom>
          <a:noFill/>
        </p:spPr>
        <p:txBody>
          <a:bodyPr wrap="square" rtlCol="0">
            <a:spAutoFit/>
          </a:bodyPr>
          <a:lstStyle/>
          <a:p>
            <a:r>
              <a:rPr lang="en-US" sz="2000" dirty="0" err="1">
                <a:solidFill>
                  <a:prstClr val="black"/>
                </a:solidFill>
              </a:rPr>
              <a:t>PrestoSpace</a:t>
            </a:r>
            <a:endParaRPr lang="en-US" sz="2000" dirty="0">
              <a:solidFill>
                <a:prstClr val="black"/>
              </a:solidFill>
            </a:endParaRPr>
          </a:p>
        </p:txBody>
      </p:sp>
    </p:spTree>
    <p:extLst>
      <p:ext uri="{BB962C8B-B14F-4D97-AF65-F5344CB8AC3E}">
        <p14:creationId xmlns:p14="http://schemas.microsoft.com/office/powerpoint/2010/main" val="2456185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p:cNvSpPr>
          <p:nvPr/>
        </p:nvSpPr>
        <p:spPr bwMode="auto">
          <a:xfrm>
            <a:off x="0" y="1279178"/>
            <a:ext cx="532433" cy="228824"/>
          </a:xfrm>
          <a:prstGeom prst="rect">
            <a:avLst/>
          </a:prstGeom>
          <a:solidFill>
            <a:srgbClr val="DD8047"/>
          </a:solidFill>
          <a:ln>
            <a:noFill/>
          </a:ln>
          <a:effectLst/>
          <a:extLst>
            <a:ext uri="{91240B29-F687-4f45-9708-019B960494DF}">
              <a14:hiddenLine xmlns="" xmlns:a14="http://schemas.microsoft.com/office/drawing/2010/main" w="50800" cap="rnd" cmpd="sng">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98" tIns="50798" rIns="50798" bIns="50798" anchor="ctr"/>
          <a:lstStyle/>
          <a:p>
            <a:endParaRPr lang="en-US">
              <a:solidFill>
                <a:prstClr val="black"/>
              </a:solidFill>
            </a:endParaRPr>
          </a:p>
        </p:txBody>
      </p:sp>
      <p:sp>
        <p:nvSpPr>
          <p:cNvPr id="122884" name="Rectangle 4"/>
          <p:cNvSpPr>
            <a:spLocks noGrp="1" noChangeArrowheads="1"/>
          </p:cNvSpPr>
          <p:nvPr>
            <p:ph type="title"/>
          </p:nvPr>
        </p:nvSpPr>
        <p:spPr>
          <a:xfrm>
            <a:off x="380628" y="304800"/>
            <a:ext cx="8687468" cy="684982"/>
          </a:xfrm>
        </p:spPr>
        <p:txBody>
          <a:bodyPr lIns="50798" tIns="50798" rIns="50798" bIns="50798"/>
          <a:lstStyle/>
          <a:p>
            <a:pPr algn="l" defTabSz="914145"/>
            <a:r>
              <a:rPr lang="en-US" sz="3200" b="1" dirty="0">
                <a:solidFill>
                  <a:schemeClr val="bg2"/>
                </a:solidFill>
                <a:latin typeface="Helvetica" charset="0"/>
                <a:ea typeface="Helvetica" charset="0"/>
                <a:cs typeface="Helvetica" charset="0"/>
                <a:sym typeface="Helvetica" charset="0"/>
              </a:rPr>
              <a:t>The “Systems View” of a Repository Service</a:t>
            </a:r>
            <a:endParaRPr lang="en-US" sz="24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100</a:t>
            </a:fld>
            <a:endParaRPr lang="en-US"/>
          </a:p>
        </p:txBody>
      </p:sp>
      <p:pic>
        <p:nvPicPr>
          <p:cNvPr id="122885" name="Picture 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5982"/>
            <a:ext cx="6476256" cy="489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22886" name="Rectangle 6"/>
          <p:cNvSpPr>
            <a:spLocks/>
          </p:cNvSpPr>
          <p:nvPr/>
        </p:nvSpPr>
        <p:spPr bwMode="auto">
          <a:xfrm>
            <a:off x="0" y="6201414"/>
            <a:ext cx="8653165" cy="533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88896" tIns="50798" rIns="88896" bIns="50798">
            <a:spAutoFit/>
          </a:bodyPr>
          <a:lstStyle/>
          <a:p>
            <a:pPr defTabSz="914145"/>
            <a:r>
              <a:rPr lang="en-US" sz="1400" i="1" dirty="0">
                <a:solidFill>
                  <a:prstClr val="black"/>
                </a:solidFill>
                <a:latin typeface="Helvetica" charset="0"/>
                <a:ea typeface="Helvetica" charset="0"/>
                <a:cs typeface="Helvetica" charset="0"/>
                <a:sym typeface="Helvetica" charset="0"/>
              </a:rPr>
              <a:t>Staples, Thornton, Ross Wayland and Sandra Payette, "The Fedora Project: An Open- source Digital Object Repository </a:t>
            </a:r>
            <a:r>
              <a:rPr lang="en-US" sz="1400" i="1" dirty="0" smtClean="0">
                <a:solidFill>
                  <a:prstClr val="black"/>
                </a:solidFill>
                <a:latin typeface="Helvetica" charset="0"/>
                <a:ea typeface="Helvetica" charset="0"/>
                <a:cs typeface="Helvetica" charset="0"/>
                <a:sym typeface="Helvetica" charset="0"/>
              </a:rPr>
              <a:t>System, “D-</a:t>
            </a:r>
            <a:r>
              <a:rPr lang="en-US" sz="1400" i="1" dirty="0" err="1" smtClean="0">
                <a:solidFill>
                  <a:prstClr val="black"/>
                </a:solidFill>
                <a:latin typeface="Helvetica" charset="0"/>
                <a:ea typeface="Helvetica" charset="0"/>
                <a:cs typeface="Helvetica" charset="0"/>
                <a:sym typeface="Helvetica" charset="0"/>
              </a:rPr>
              <a:t>LIb</a:t>
            </a:r>
            <a:r>
              <a:rPr lang="en-US" sz="1400" i="1" dirty="0" smtClean="0">
                <a:solidFill>
                  <a:prstClr val="black"/>
                </a:solidFill>
                <a:latin typeface="Helvetica" charset="0"/>
                <a:ea typeface="Helvetica" charset="0"/>
                <a:cs typeface="Helvetica" charset="0"/>
                <a:sym typeface="Helvetica" charset="0"/>
              </a:rPr>
              <a:t> Magazine”, </a:t>
            </a:r>
            <a:r>
              <a:rPr lang="en-US" sz="1400" i="1" dirty="0">
                <a:solidFill>
                  <a:prstClr val="black"/>
                </a:solidFill>
                <a:latin typeface="Helvetica" charset="0"/>
                <a:ea typeface="Helvetica" charset="0"/>
                <a:cs typeface="Helvetica" charset="0"/>
                <a:sym typeface="Helvetica" charset="0"/>
              </a:rPr>
              <a:t>April 2003. http://www.dlib.org/dlib/april03/staples/04staples.html</a:t>
            </a:r>
            <a:endParaRPr lang="en-US" sz="1400" dirty="0">
              <a:solidFill>
                <a:prstClr val="black"/>
              </a:solidFill>
            </a:endParaRPr>
          </a:p>
        </p:txBody>
      </p:sp>
      <p:grpSp>
        <p:nvGrpSpPr>
          <p:cNvPr id="122887" name="Group 7"/>
          <p:cNvGrpSpPr>
            <a:grpSpLocks/>
          </p:cNvGrpSpPr>
          <p:nvPr/>
        </p:nvGrpSpPr>
        <p:grpSpPr bwMode="auto">
          <a:xfrm>
            <a:off x="456531" y="2666628"/>
            <a:ext cx="8382678" cy="1981274"/>
            <a:chOff x="0" y="0"/>
            <a:chExt cx="939" cy="222"/>
          </a:xfrm>
        </p:grpSpPr>
        <p:sp>
          <p:nvSpPr>
            <p:cNvPr id="122888" name="AutoShape 8"/>
            <p:cNvSpPr>
              <a:spLocks/>
            </p:cNvSpPr>
            <p:nvPr/>
          </p:nvSpPr>
          <p:spPr bwMode="auto">
            <a:xfrm>
              <a:off x="0" y="0"/>
              <a:ext cx="359" cy="222"/>
            </a:xfrm>
            <a:custGeom>
              <a:avLst/>
              <a:gdLst/>
              <a:ahLst/>
              <a:cxnLst/>
              <a:rect l="0" t="0" r="r" b="b"/>
              <a:pathLst>
                <a:path w="21600" h="21600">
                  <a:moveTo>
                    <a:pt x="10800" y="0"/>
                  </a:moveTo>
                  <a:cubicBezTo>
                    <a:pt x="4835" y="0"/>
                    <a:pt x="0" y="4835"/>
                    <a:pt x="0" y="10799"/>
                  </a:cubicBezTo>
                  <a:lnTo>
                    <a:pt x="0" y="10800"/>
                  </a:ln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94B6D2">
                <a:alpha val="50195"/>
              </a:srgbClr>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72248" tIns="72248" rIns="72248" bIns="72248" anchor="ctr"/>
            <a:lstStyle/>
            <a:p>
              <a:endParaRPr lang="en-US">
                <a:solidFill>
                  <a:prstClr val="black"/>
                </a:solidFill>
              </a:endParaRPr>
            </a:p>
          </p:txBody>
        </p:sp>
        <p:sp>
          <p:nvSpPr>
            <p:cNvPr id="122889" name="AutoShape 9"/>
            <p:cNvSpPr>
              <a:spLocks/>
            </p:cNvSpPr>
            <p:nvPr/>
          </p:nvSpPr>
          <p:spPr bwMode="auto">
            <a:xfrm rot="10800000">
              <a:off x="341" y="153"/>
              <a:ext cx="359" cy="18"/>
            </a:xfrm>
            <a:prstGeom prst="rightArrow">
              <a:avLst>
                <a:gd name="adj1" fmla="val 50000"/>
                <a:gd name="adj2" fmla="val 33333"/>
              </a:avLst>
            </a:prstGeom>
            <a:solidFill>
              <a:srgbClr val="94B6D2"/>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solidFill>
                  <a:prstClr val="black"/>
                </a:solidFill>
              </a:endParaRPr>
            </a:p>
          </p:txBody>
        </p:sp>
        <p:sp>
          <p:nvSpPr>
            <p:cNvPr id="122890" name="Rectangle 10"/>
            <p:cNvSpPr>
              <a:spLocks/>
            </p:cNvSpPr>
            <p:nvPr/>
          </p:nvSpPr>
          <p:spPr bwMode="auto">
            <a:xfrm>
              <a:off x="691" y="136"/>
              <a:ext cx="248" cy="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126435" tIns="72248" rIns="126435" bIns="72248"/>
            <a:lstStyle/>
            <a:p>
              <a:pPr defTabSz="914145"/>
              <a:r>
                <a:rPr lang="en-US" sz="2400" dirty="0">
                  <a:solidFill>
                    <a:prstClr val="black"/>
                  </a:solidFill>
                  <a:latin typeface="Arial" pitchFamily="34" charset="0"/>
                  <a:cs typeface="Arial" pitchFamily="34" charset="0"/>
                  <a:sym typeface="Arial" pitchFamily="34" charset="0"/>
                </a:rPr>
                <a:t>Management</a:t>
              </a:r>
              <a:endParaRPr lang="en-US" dirty="0">
                <a:solidFill>
                  <a:prstClr val="black"/>
                </a:solidFill>
              </a:endParaRPr>
            </a:p>
          </p:txBody>
        </p:sp>
      </p:grpSp>
      <p:grpSp>
        <p:nvGrpSpPr>
          <p:cNvPr id="122891" name="Group 11"/>
          <p:cNvGrpSpPr>
            <a:grpSpLocks/>
          </p:cNvGrpSpPr>
          <p:nvPr/>
        </p:nvGrpSpPr>
        <p:grpSpPr bwMode="auto">
          <a:xfrm>
            <a:off x="380628" y="4723805"/>
            <a:ext cx="8611282" cy="1295921"/>
            <a:chOff x="0" y="0"/>
            <a:chExt cx="965" cy="146"/>
          </a:xfrm>
        </p:grpSpPr>
        <p:sp>
          <p:nvSpPr>
            <p:cNvPr id="122892" name="AutoShape 12"/>
            <p:cNvSpPr>
              <a:spLocks/>
            </p:cNvSpPr>
            <p:nvPr/>
          </p:nvSpPr>
          <p:spPr bwMode="auto">
            <a:xfrm>
              <a:off x="0" y="0"/>
              <a:ext cx="649" cy="146"/>
            </a:xfrm>
            <a:custGeom>
              <a:avLst/>
              <a:gdLst/>
              <a:ahLst/>
              <a:cxnLst/>
              <a:rect l="0" t="0" r="r" b="b"/>
              <a:pathLst>
                <a:path w="21600" h="21600">
                  <a:moveTo>
                    <a:pt x="10800" y="0"/>
                  </a:moveTo>
                  <a:cubicBezTo>
                    <a:pt x="4835" y="0"/>
                    <a:pt x="0" y="4835"/>
                    <a:pt x="0" y="10800"/>
                  </a:cubicBez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94B6D2">
                <a:alpha val="50195"/>
              </a:srgbClr>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solidFill>
                  <a:prstClr val="black"/>
                </a:solidFill>
              </a:endParaRPr>
            </a:p>
          </p:txBody>
        </p:sp>
        <p:sp>
          <p:nvSpPr>
            <p:cNvPr id="122893" name="AutoShape 13"/>
            <p:cNvSpPr>
              <a:spLocks/>
            </p:cNvSpPr>
            <p:nvPr/>
          </p:nvSpPr>
          <p:spPr bwMode="auto">
            <a:xfrm rot="10800000">
              <a:off x="648" y="68"/>
              <a:ext cx="121" cy="18"/>
            </a:xfrm>
            <a:prstGeom prst="rightArrow">
              <a:avLst>
                <a:gd name="adj1" fmla="val 50000"/>
                <a:gd name="adj2" fmla="val 33767"/>
              </a:avLst>
            </a:prstGeom>
            <a:solidFill>
              <a:srgbClr val="94B6D2"/>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solidFill>
                  <a:prstClr val="black"/>
                </a:solidFill>
              </a:endParaRPr>
            </a:p>
          </p:txBody>
        </p:sp>
        <p:sp>
          <p:nvSpPr>
            <p:cNvPr id="122894" name="Rectangle 14"/>
            <p:cNvSpPr>
              <a:spLocks/>
            </p:cNvSpPr>
            <p:nvPr/>
          </p:nvSpPr>
          <p:spPr bwMode="auto">
            <a:xfrm>
              <a:off x="776" y="51"/>
              <a:ext cx="189" cy="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126435" tIns="72248" rIns="126435" bIns="72248"/>
            <a:lstStyle/>
            <a:p>
              <a:pPr defTabSz="914145"/>
              <a:r>
                <a:rPr lang="en-US" sz="2400" dirty="0">
                  <a:solidFill>
                    <a:prstClr val="black"/>
                  </a:solidFill>
                  <a:latin typeface="Arial" pitchFamily="34" charset="0"/>
                  <a:cs typeface="Arial" pitchFamily="34" charset="0"/>
                  <a:sym typeface="Arial" pitchFamily="34" charset="0"/>
                </a:rPr>
                <a:t>Storage</a:t>
              </a:r>
              <a:endParaRPr lang="en-US" dirty="0">
                <a:solidFill>
                  <a:prstClr val="black"/>
                </a:solidFill>
              </a:endParaRPr>
            </a:p>
          </p:txBody>
        </p:sp>
      </p:grpSp>
      <p:grpSp>
        <p:nvGrpSpPr>
          <p:cNvPr id="122895" name="Group 15"/>
          <p:cNvGrpSpPr>
            <a:grpSpLocks/>
          </p:cNvGrpSpPr>
          <p:nvPr/>
        </p:nvGrpSpPr>
        <p:grpSpPr bwMode="auto">
          <a:xfrm>
            <a:off x="3809629" y="2742531"/>
            <a:ext cx="4649993" cy="1829469"/>
            <a:chOff x="0" y="0"/>
            <a:chExt cx="521" cy="205"/>
          </a:xfrm>
        </p:grpSpPr>
        <p:sp>
          <p:nvSpPr>
            <p:cNvPr id="122896" name="Rectangle 16"/>
            <p:cNvSpPr>
              <a:spLocks/>
            </p:cNvSpPr>
            <p:nvPr/>
          </p:nvSpPr>
          <p:spPr bwMode="auto">
            <a:xfrm>
              <a:off x="358" y="42"/>
              <a:ext cx="163" cy="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126435" tIns="72248" rIns="126435" bIns="72248"/>
            <a:lstStyle/>
            <a:p>
              <a:pPr defTabSz="914145"/>
              <a:r>
                <a:rPr lang="en-US" sz="2400" dirty="0">
                  <a:solidFill>
                    <a:prstClr val="black"/>
                  </a:solidFill>
                  <a:latin typeface="Arial" pitchFamily="34" charset="0"/>
                  <a:cs typeface="Arial" pitchFamily="34" charset="0"/>
                  <a:sym typeface="Arial" pitchFamily="34" charset="0"/>
                </a:rPr>
                <a:t>Access</a:t>
              </a:r>
              <a:endParaRPr lang="en-US" dirty="0">
                <a:solidFill>
                  <a:prstClr val="black"/>
                </a:solidFill>
              </a:endParaRPr>
            </a:p>
          </p:txBody>
        </p:sp>
        <p:sp>
          <p:nvSpPr>
            <p:cNvPr id="122897" name="AutoShape 17"/>
            <p:cNvSpPr>
              <a:spLocks/>
            </p:cNvSpPr>
            <p:nvPr/>
          </p:nvSpPr>
          <p:spPr bwMode="auto">
            <a:xfrm rot="10800000">
              <a:off x="119" y="59"/>
              <a:ext cx="240" cy="18"/>
            </a:xfrm>
            <a:prstGeom prst="rightArrow">
              <a:avLst>
                <a:gd name="adj1" fmla="val 50000"/>
                <a:gd name="adj2" fmla="val 33519"/>
              </a:avLst>
            </a:prstGeom>
            <a:solidFill>
              <a:srgbClr val="94B6D2"/>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solidFill>
                  <a:prstClr val="black"/>
                </a:solidFill>
              </a:endParaRPr>
            </a:p>
          </p:txBody>
        </p:sp>
        <p:sp>
          <p:nvSpPr>
            <p:cNvPr id="122898" name="AutoShape 18"/>
            <p:cNvSpPr>
              <a:spLocks/>
            </p:cNvSpPr>
            <p:nvPr/>
          </p:nvSpPr>
          <p:spPr bwMode="auto">
            <a:xfrm>
              <a:off x="0" y="0"/>
              <a:ext cx="128" cy="205"/>
            </a:xfrm>
            <a:custGeom>
              <a:avLst/>
              <a:gdLst/>
              <a:ahLst/>
              <a:cxnLst/>
              <a:rect l="0" t="0" r="r" b="b"/>
              <a:pathLst>
                <a:path w="21600" h="21600">
                  <a:moveTo>
                    <a:pt x="10800" y="0"/>
                  </a:moveTo>
                  <a:cubicBezTo>
                    <a:pt x="4835" y="0"/>
                    <a:pt x="0" y="4835"/>
                    <a:pt x="0" y="10799"/>
                  </a:cubicBezTo>
                  <a:lnTo>
                    <a:pt x="0" y="10800"/>
                  </a:ln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94B6D2">
                <a:alpha val="50195"/>
              </a:srgbClr>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solidFill>
                  <a:prstClr val="black"/>
                </a:solidFill>
              </a:endParaRPr>
            </a:p>
          </p:txBody>
        </p:sp>
      </p:grpSp>
      <p:grpSp>
        <p:nvGrpSpPr>
          <p:cNvPr id="122899" name="Group 19"/>
          <p:cNvGrpSpPr>
            <a:grpSpLocks/>
          </p:cNvGrpSpPr>
          <p:nvPr/>
        </p:nvGrpSpPr>
        <p:grpSpPr bwMode="auto">
          <a:xfrm>
            <a:off x="2208982" y="837158"/>
            <a:ext cx="6477165" cy="1676549"/>
            <a:chOff x="0" y="0"/>
            <a:chExt cx="726" cy="188"/>
          </a:xfrm>
        </p:grpSpPr>
        <p:sp>
          <p:nvSpPr>
            <p:cNvPr id="122900" name="AutoShape 20"/>
            <p:cNvSpPr>
              <a:spLocks/>
            </p:cNvSpPr>
            <p:nvPr/>
          </p:nvSpPr>
          <p:spPr bwMode="auto">
            <a:xfrm>
              <a:off x="0" y="0"/>
              <a:ext cx="103" cy="188"/>
            </a:xfrm>
            <a:custGeom>
              <a:avLst/>
              <a:gdLst/>
              <a:ahLst/>
              <a:cxnLst/>
              <a:rect l="0" t="0" r="r" b="b"/>
              <a:pathLst>
                <a:path w="21600" h="21600">
                  <a:moveTo>
                    <a:pt x="10800" y="0"/>
                  </a:moveTo>
                  <a:cubicBezTo>
                    <a:pt x="4835" y="0"/>
                    <a:pt x="0" y="4835"/>
                    <a:pt x="0" y="10799"/>
                  </a:cubicBezTo>
                  <a:lnTo>
                    <a:pt x="0" y="10800"/>
                  </a:ln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94B6D2">
                <a:alpha val="50195"/>
              </a:srgbClr>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solidFill>
                  <a:prstClr val="black"/>
                </a:solidFill>
              </a:endParaRPr>
            </a:p>
          </p:txBody>
        </p:sp>
        <p:sp>
          <p:nvSpPr>
            <p:cNvPr id="122901" name="AutoShape 21"/>
            <p:cNvSpPr>
              <a:spLocks/>
            </p:cNvSpPr>
            <p:nvPr/>
          </p:nvSpPr>
          <p:spPr bwMode="auto">
            <a:xfrm rot="10800000">
              <a:off x="110" y="85"/>
              <a:ext cx="317" cy="18"/>
            </a:xfrm>
            <a:prstGeom prst="rightArrow">
              <a:avLst>
                <a:gd name="adj1" fmla="val 50000"/>
                <a:gd name="adj2" fmla="val 33510"/>
              </a:avLst>
            </a:prstGeom>
            <a:solidFill>
              <a:srgbClr val="94B6D2"/>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solidFill>
                  <a:prstClr val="black"/>
                </a:solidFill>
              </a:endParaRPr>
            </a:p>
          </p:txBody>
        </p:sp>
        <p:sp>
          <p:nvSpPr>
            <p:cNvPr id="122902" name="Rectangle 22"/>
            <p:cNvSpPr>
              <a:spLocks/>
            </p:cNvSpPr>
            <p:nvPr/>
          </p:nvSpPr>
          <p:spPr bwMode="auto">
            <a:xfrm>
              <a:off x="486" y="76"/>
              <a:ext cx="240" cy="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126435" tIns="72248" rIns="126435" bIns="72248"/>
            <a:lstStyle/>
            <a:p>
              <a:pPr defTabSz="914145"/>
              <a:r>
                <a:rPr lang="en-US" sz="2400" dirty="0">
                  <a:solidFill>
                    <a:prstClr val="black"/>
                  </a:solidFill>
                  <a:latin typeface="Arial" pitchFamily="34" charset="0"/>
                  <a:cs typeface="Arial" pitchFamily="34" charset="0"/>
                  <a:sym typeface="Arial" pitchFamily="34" charset="0"/>
                </a:rPr>
                <a:t>Presentation</a:t>
              </a:r>
              <a:endParaRPr lang="en-US" dirty="0">
                <a:solidFill>
                  <a:prstClr val="black"/>
                </a:solidFill>
              </a:endParaRPr>
            </a:p>
          </p:txBody>
        </p:sp>
      </p:grpSp>
    </p:spTree>
    <p:extLst>
      <p:ext uri="{BB962C8B-B14F-4D97-AF65-F5344CB8AC3E}">
        <p14:creationId xmlns:p14="http://schemas.microsoft.com/office/powerpoint/2010/main" val="356910148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2891"/>
                                        </p:tgtEl>
                                        <p:attrNameLst>
                                          <p:attrName>style.visibility</p:attrName>
                                        </p:attrNameLst>
                                      </p:cBhvr>
                                      <p:to>
                                        <p:strVal val="visible"/>
                                      </p:to>
                                    </p:set>
                                    <p:animEffect transition="in" filter="wipe(right)">
                                      <p:cBhvr>
                                        <p:cTn id="7" dur="500"/>
                                        <p:tgtEl>
                                          <p:spTgt spid="122891"/>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22887"/>
                                        </p:tgtEl>
                                        <p:attrNameLst>
                                          <p:attrName>style.visibility</p:attrName>
                                        </p:attrNameLst>
                                      </p:cBhvr>
                                      <p:to>
                                        <p:strVal val="visible"/>
                                      </p:to>
                                    </p:set>
                                    <p:animEffect transition="in" filter="wipe(right)">
                                      <p:cBhvr>
                                        <p:cTn id="11" dur="500"/>
                                        <p:tgtEl>
                                          <p:spTgt spid="122887"/>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122895"/>
                                        </p:tgtEl>
                                        <p:attrNameLst>
                                          <p:attrName>style.visibility</p:attrName>
                                        </p:attrNameLst>
                                      </p:cBhvr>
                                      <p:to>
                                        <p:strVal val="visible"/>
                                      </p:to>
                                    </p:set>
                                    <p:animEffect transition="in" filter="wipe(right)">
                                      <p:cBhvr>
                                        <p:cTn id="15" dur="500"/>
                                        <p:tgtEl>
                                          <p:spTgt spid="122895"/>
                                        </p:tgtEl>
                                      </p:cBhvr>
                                    </p:animEffect>
                                  </p:childTnLst>
                                </p:cTn>
                              </p:par>
                            </p:childTnLst>
                          </p:cTn>
                        </p:par>
                        <p:par>
                          <p:cTn id="16" fill="hold" nodeType="afterGroup">
                            <p:stCondLst>
                              <p:cond delay="1500"/>
                            </p:stCondLst>
                            <p:childTnLst>
                              <p:par>
                                <p:cTn id="17" presetID="22" presetClass="entr" presetSubtype="2" fill="hold" nodeType="afterEffect">
                                  <p:stCondLst>
                                    <p:cond delay="0"/>
                                  </p:stCondLst>
                                  <p:childTnLst>
                                    <p:set>
                                      <p:cBhvr>
                                        <p:cTn id="18" dur="1" fill="hold">
                                          <p:stCondLst>
                                            <p:cond delay="0"/>
                                          </p:stCondLst>
                                        </p:cTn>
                                        <p:tgtEl>
                                          <p:spTgt spid="122899"/>
                                        </p:tgtEl>
                                        <p:attrNameLst>
                                          <p:attrName>style.visibility</p:attrName>
                                        </p:attrNameLst>
                                      </p:cBhvr>
                                      <p:to>
                                        <p:strVal val="visible"/>
                                      </p:to>
                                    </p:set>
                                    <p:animEffect transition="in" filter="wipe(right)">
                                      <p:cBhvr>
                                        <p:cTn id="19" dur="500"/>
                                        <p:tgtEl>
                                          <p:spTgt spid="12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5"/>
          <p:cNvSpPr>
            <a:spLocks noGrp="1" noChangeArrowheads="1"/>
          </p:cNvSpPr>
          <p:nvPr>
            <p:ph idx="1"/>
          </p:nvPr>
        </p:nvSpPr>
        <p:spPr>
          <a:xfrm>
            <a:off x="457200" y="1583383"/>
            <a:ext cx="8229600" cy="4284017"/>
          </a:xfrm>
        </p:spPr>
        <p:txBody>
          <a:bodyPr lIns="88896" tIns="50798" rIns="88896" bIns="50798" anchor="t"/>
          <a:lstStyle/>
          <a:p>
            <a:pPr marL="0" indent="0" defTabSz="914145">
              <a:spcBef>
                <a:spcPts val="492"/>
              </a:spcBef>
              <a:buClr>
                <a:srgbClr val="DD8047"/>
              </a:buClr>
              <a:buSzPct val="60000"/>
              <a:buNone/>
            </a:pPr>
            <a:r>
              <a:rPr lang="en-US" sz="2500" dirty="0">
                <a:latin typeface="Helvetica" charset="0"/>
                <a:ea typeface="Helvetica" charset="0"/>
                <a:cs typeface="Helvetica" charset="0"/>
                <a:sym typeface="Helvetica" charset="0"/>
              </a:rPr>
              <a:t>Systems Administrators are “Controls Big”</a:t>
            </a:r>
          </a:p>
          <a:p>
            <a:pPr marL="342900" indent="-342900" defTabSz="914145">
              <a:spcBef>
                <a:spcPts val="492"/>
              </a:spcBef>
              <a:buSzPct val="100000"/>
            </a:pPr>
            <a:r>
              <a:rPr lang="en-US" sz="2600" dirty="0" smtClean="0">
                <a:latin typeface="Helvetica" charset="0"/>
                <a:ea typeface="Helvetica" charset="0"/>
                <a:cs typeface="Helvetica" charset="0"/>
                <a:sym typeface="Helvetica" charset="0"/>
              </a:rPr>
              <a:t>Enforce policies </a:t>
            </a:r>
            <a:r>
              <a:rPr lang="en-US" sz="2600" dirty="0">
                <a:latin typeface="Helvetica" charset="0"/>
                <a:ea typeface="Helvetica" charset="0"/>
                <a:cs typeface="Helvetica" charset="0"/>
                <a:sym typeface="Helvetica" charset="0"/>
              </a:rPr>
              <a:t>through use of technology and software</a:t>
            </a:r>
          </a:p>
          <a:p>
            <a:pPr defTabSz="914145">
              <a:spcBef>
                <a:spcPts val="492"/>
              </a:spcBef>
              <a:buSzPct val="100000"/>
            </a:pPr>
            <a:r>
              <a:rPr lang="en-US" sz="2600" dirty="0">
                <a:latin typeface="Helvetica" charset="0"/>
                <a:ea typeface="Helvetica" charset="0"/>
                <a:cs typeface="Helvetica" charset="0"/>
                <a:sym typeface="Helvetica" charset="0"/>
              </a:rPr>
              <a:t>Work with Managers to establish a service level agreement (SLA) which can determine scope of</a:t>
            </a:r>
          </a:p>
          <a:p>
            <a:pPr marL="664357" lvl="1" indent="-342900" defTabSz="914145">
              <a:spcBef>
                <a:spcPts val="352"/>
              </a:spcBef>
              <a:buClr>
                <a:srgbClr val="94B6D2"/>
              </a:buClr>
              <a:buSzPct val="100000"/>
            </a:pPr>
            <a:r>
              <a:rPr lang="en-US" sz="2400" dirty="0">
                <a:latin typeface="Helvetica" charset="0"/>
                <a:ea typeface="Helvetica" charset="0"/>
                <a:cs typeface="Helvetica" charset="0"/>
                <a:sym typeface="Helvetica" charset="0"/>
              </a:rPr>
              <a:t>Access controls</a:t>
            </a:r>
          </a:p>
          <a:p>
            <a:pPr marL="664357" lvl="1" indent="-342900" defTabSz="914145">
              <a:spcBef>
                <a:spcPts val="352"/>
              </a:spcBef>
              <a:buClr>
                <a:srgbClr val="94B6D2"/>
              </a:buClr>
              <a:buSzPct val="100000"/>
            </a:pPr>
            <a:r>
              <a:rPr lang="en-US" sz="2400" dirty="0">
                <a:latin typeface="Helvetica" charset="0"/>
                <a:ea typeface="Helvetica" charset="0"/>
                <a:cs typeface="Helvetica" charset="0"/>
                <a:sym typeface="Helvetica" charset="0"/>
              </a:rPr>
              <a:t>Versioning</a:t>
            </a:r>
          </a:p>
          <a:p>
            <a:pPr marL="664357" lvl="1" indent="-342900" defTabSz="914145">
              <a:spcBef>
                <a:spcPts val="352"/>
              </a:spcBef>
              <a:buClr>
                <a:srgbClr val="94B6D2"/>
              </a:buClr>
              <a:buSzPct val="100000"/>
            </a:pPr>
            <a:r>
              <a:rPr lang="en-US" sz="2400" dirty="0">
                <a:latin typeface="Helvetica" charset="0"/>
                <a:ea typeface="Helvetica" charset="0"/>
                <a:cs typeface="Helvetica" charset="0"/>
                <a:sym typeface="Helvetica" charset="0"/>
              </a:rPr>
              <a:t>Digital object identifiers</a:t>
            </a:r>
          </a:p>
          <a:p>
            <a:pPr marL="664357" lvl="1" indent="-342900" defTabSz="914145">
              <a:spcBef>
                <a:spcPts val="352"/>
              </a:spcBef>
              <a:buClr>
                <a:srgbClr val="94B6D2"/>
              </a:buClr>
              <a:buSzPct val="100000"/>
            </a:pPr>
            <a:r>
              <a:rPr lang="en-US" sz="2400" dirty="0">
                <a:latin typeface="Helvetica" charset="0"/>
                <a:ea typeface="Helvetica" charset="0"/>
                <a:cs typeface="Helvetica" charset="0"/>
                <a:sym typeface="Helvetica" charset="0"/>
              </a:rPr>
              <a:t>Fixity checks</a:t>
            </a:r>
          </a:p>
          <a:p>
            <a:pPr marL="664357" lvl="1" indent="-342900" defTabSz="914145">
              <a:spcBef>
                <a:spcPts val="352"/>
              </a:spcBef>
              <a:buClr>
                <a:srgbClr val="94B6D2"/>
              </a:buClr>
              <a:buSzPct val="100000"/>
            </a:pPr>
            <a:r>
              <a:rPr lang="en-US" sz="2400" dirty="0">
                <a:latin typeface="Helvetica" charset="0"/>
                <a:ea typeface="Helvetica" charset="0"/>
                <a:cs typeface="Helvetica" charset="0"/>
                <a:sym typeface="Helvetica" charset="0"/>
              </a:rPr>
              <a:t>Back-ups</a:t>
            </a:r>
            <a:endParaRPr lang="en-US" sz="2400" dirty="0"/>
          </a:p>
        </p:txBody>
      </p:sp>
      <p:sp>
        <p:nvSpPr>
          <p:cNvPr id="124932"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Controls</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101</a:t>
            </a:fld>
            <a:endParaRPr lang="en-US"/>
          </a:p>
        </p:txBody>
      </p:sp>
      <p:sp>
        <p:nvSpPr>
          <p:cNvPr id="124934"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583982325"/>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5"/>
          <p:cNvSpPr>
            <a:spLocks noGrp="1" noChangeArrowheads="1"/>
          </p:cNvSpPr>
          <p:nvPr>
            <p:ph idx="1"/>
          </p:nvPr>
        </p:nvSpPr>
        <p:spPr>
          <a:xfrm>
            <a:off x="457200" y="2286000"/>
            <a:ext cx="8229600" cy="3581400"/>
          </a:xfrm>
        </p:spPr>
        <p:txBody>
          <a:bodyPr lIns="88896" tIns="50798" rIns="88896" bIns="50798" anchor="t"/>
          <a:lstStyle/>
          <a:p>
            <a:pPr marL="0" indent="0" defTabSz="914145">
              <a:spcBef>
                <a:spcPts val="492"/>
              </a:spcBef>
              <a:buClr>
                <a:srgbClr val="DD8047"/>
              </a:buClr>
              <a:buSzPct val="60000"/>
              <a:buNone/>
            </a:pPr>
            <a:r>
              <a:rPr lang="en-US" dirty="0">
                <a:latin typeface="Helvetica" charset="0"/>
                <a:ea typeface="Helvetica" charset="0"/>
                <a:cs typeface="Helvetica" charset="0"/>
                <a:sym typeface="Helvetica" charset="0"/>
              </a:rPr>
              <a:t>Systems Administrators use creator, manager, and software generated metadata to programmatically apply and enforce </a:t>
            </a:r>
            <a:r>
              <a:rPr lang="en-US" dirty="0" smtClean="0">
                <a:latin typeface="Helvetica" charset="0"/>
                <a:ea typeface="Helvetica" charset="0"/>
                <a:cs typeface="Helvetica" charset="0"/>
                <a:sym typeface="Helvetica" charset="0"/>
              </a:rPr>
              <a:t>controls</a:t>
            </a:r>
            <a:endParaRPr lang="en-US" dirty="0">
              <a:latin typeface="Helvetica" charset="0"/>
              <a:ea typeface="Helvetica" charset="0"/>
              <a:cs typeface="Helvetica" charset="0"/>
              <a:sym typeface="Helvetica" charset="0"/>
            </a:endParaRPr>
          </a:p>
        </p:txBody>
      </p:sp>
      <p:sp>
        <p:nvSpPr>
          <p:cNvPr id="125956" name="Rectangle 4"/>
          <p:cNvSpPr>
            <a:spLocks noGrp="1" noChangeArrowheads="1"/>
          </p:cNvSpPr>
          <p:nvPr>
            <p:ph type="title"/>
          </p:nvPr>
        </p:nvSpPr>
        <p:spPr>
          <a:xfrm>
            <a:off x="457200" y="457201"/>
            <a:ext cx="8229600" cy="746596"/>
          </a:xfrm>
        </p:spPr>
        <p:txBody>
          <a:bodyPr lIns="88896" tIns="50798" rIns="88896" bIns="50798"/>
          <a:lstStyle/>
          <a:p>
            <a:pPr algn="l" defTabSz="914145"/>
            <a:r>
              <a:rPr lang="en-US" sz="3900" b="1" dirty="0">
                <a:solidFill>
                  <a:schemeClr val="bg2"/>
                </a:solidFill>
                <a:latin typeface="Helvetica" charset="0"/>
                <a:ea typeface="Helvetica" charset="0"/>
                <a:cs typeface="Helvetica" charset="0"/>
                <a:sym typeface="Helvetica" charset="0"/>
              </a:rPr>
              <a:t>Metadata Controls</a:t>
            </a:r>
            <a:endParaRPr lang="en-US"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102</a:t>
            </a:fld>
            <a:endParaRPr lang="en-US"/>
          </a:p>
        </p:txBody>
      </p:sp>
      <p:sp>
        <p:nvSpPr>
          <p:cNvPr id="125958"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2671531951"/>
      </p:ext>
    </p:extLst>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Rectangle 5"/>
          <p:cNvSpPr>
            <a:spLocks noGrp="1" noChangeArrowheads="1"/>
          </p:cNvSpPr>
          <p:nvPr>
            <p:ph idx="1"/>
          </p:nvPr>
        </p:nvSpPr>
        <p:spPr>
          <a:xfrm>
            <a:off x="457200" y="1828800"/>
            <a:ext cx="8229600" cy="4038600"/>
          </a:xfrm>
        </p:spPr>
        <p:txBody>
          <a:bodyPr lIns="88896" tIns="50798" rIns="88896" bIns="50798" anchor="t"/>
          <a:lstStyle/>
          <a:p>
            <a:pPr marL="457200" indent="-457200" defTabSz="914145">
              <a:spcBef>
                <a:spcPts val="492"/>
              </a:spcBef>
              <a:buSzPct val="100000"/>
            </a:pPr>
            <a:r>
              <a:rPr lang="en-US" sz="2800" dirty="0">
                <a:latin typeface="+mj-lt"/>
                <a:ea typeface="Helvetica" charset="0"/>
                <a:cs typeface="Helvetica" charset="0"/>
                <a:sym typeface="Helvetica" charset="0"/>
              </a:rPr>
              <a:t>Blocking (and unblocking) search engine crawlers</a:t>
            </a:r>
          </a:p>
          <a:p>
            <a:pPr marL="457200" indent="-457200" defTabSz="914145">
              <a:spcBef>
                <a:spcPts val="492"/>
              </a:spcBef>
              <a:buSzPct val="100000"/>
            </a:pPr>
            <a:r>
              <a:rPr lang="en-US" sz="2800" dirty="0">
                <a:latin typeface="+mj-lt"/>
                <a:ea typeface="Helvetica" charset="0"/>
                <a:cs typeface="Helvetica" charset="0"/>
                <a:sym typeface="Helvetica" charset="0"/>
              </a:rPr>
              <a:t>Limiting access at the “port” or “domain”</a:t>
            </a:r>
          </a:p>
          <a:p>
            <a:pPr marL="457200" indent="-457200" defTabSz="914145">
              <a:spcBef>
                <a:spcPts val="492"/>
              </a:spcBef>
              <a:buSzPct val="100000"/>
            </a:pPr>
            <a:r>
              <a:rPr lang="en-US" sz="2800" dirty="0">
                <a:latin typeface="+mj-lt"/>
                <a:ea typeface="Helvetica" charset="0"/>
                <a:cs typeface="Helvetica" charset="0"/>
                <a:sym typeface="Helvetica" charset="0"/>
              </a:rPr>
              <a:t>Limiting access through firewalls</a:t>
            </a:r>
          </a:p>
          <a:p>
            <a:pPr marL="457200" indent="-457200" defTabSz="914145">
              <a:spcBef>
                <a:spcPts val="492"/>
              </a:spcBef>
              <a:buSzPct val="100000"/>
            </a:pPr>
            <a:r>
              <a:rPr lang="en-US" sz="2800" dirty="0">
                <a:latin typeface="+mj-lt"/>
                <a:ea typeface="Helvetica" charset="0"/>
                <a:cs typeface="Helvetica" charset="0"/>
                <a:sym typeface="Helvetica" charset="0"/>
              </a:rPr>
              <a:t>Maintaining security certificates</a:t>
            </a:r>
          </a:p>
          <a:p>
            <a:pPr marL="457200" indent="-457200" defTabSz="914145">
              <a:spcBef>
                <a:spcPts val="492"/>
              </a:spcBef>
              <a:buSzPct val="100000"/>
            </a:pPr>
            <a:r>
              <a:rPr lang="en-US" sz="2800" dirty="0">
                <a:latin typeface="+mj-lt"/>
                <a:ea typeface="Helvetica" charset="0"/>
                <a:cs typeface="Helvetica" charset="0"/>
                <a:sym typeface="Helvetica" charset="0"/>
              </a:rPr>
              <a:t>Supporting authentication and verification processes</a:t>
            </a:r>
          </a:p>
        </p:txBody>
      </p:sp>
      <p:sp>
        <p:nvSpPr>
          <p:cNvPr id="126980" name="Rectangle 4"/>
          <p:cNvSpPr>
            <a:spLocks noGrp="1" noChangeArrowheads="1"/>
          </p:cNvSpPr>
          <p:nvPr>
            <p:ph type="title"/>
          </p:nvPr>
        </p:nvSpPr>
        <p:spPr>
          <a:xfrm>
            <a:off x="457200" y="457200"/>
            <a:ext cx="8229600" cy="6858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Server Controls</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103</a:t>
            </a:fld>
            <a:endParaRPr lang="en-US"/>
          </a:p>
        </p:txBody>
      </p:sp>
    </p:spTree>
    <p:extLst>
      <p:ext uri="{BB962C8B-B14F-4D97-AF65-F5344CB8AC3E}">
        <p14:creationId xmlns:p14="http://schemas.microsoft.com/office/powerpoint/2010/main" val="3931155322"/>
      </p:ext>
    </p:extLst>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Trust</a:t>
            </a:r>
            <a:endParaRPr lang="en-US" sz="3600" b="1" dirty="0">
              <a:solidFill>
                <a:schemeClr val="bg2"/>
              </a:solidFill>
            </a:endParaRPr>
          </a:p>
        </p:txBody>
      </p:sp>
      <p:sp>
        <p:nvSpPr>
          <p:cNvPr id="133125" name="Rectangle 5"/>
          <p:cNvSpPr>
            <a:spLocks noGrp="1" noChangeArrowheads="1"/>
          </p:cNvSpPr>
          <p:nvPr>
            <p:ph sz="half" idx="1"/>
          </p:nvPr>
        </p:nvSpPr>
        <p:spPr>
          <a:xfrm>
            <a:off x="457200" y="1752600"/>
            <a:ext cx="4038600" cy="2743200"/>
          </a:xfrm>
        </p:spPr>
        <p:txBody>
          <a:bodyPr lIns="88896" tIns="50798" rIns="88896" bIns="50798" anchor="t">
            <a:noAutofit/>
          </a:bodyPr>
          <a:lstStyle/>
          <a:p>
            <a:pPr marL="0" indent="0" defTabSz="914145">
              <a:lnSpc>
                <a:spcPct val="90000"/>
              </a:lnSpc>
              <a:spcBef>
                <a:spcPts val="492"/>
              </a:spcBef>
              <a:buClr>
                <a:srgbClr val="DD8047"/>
              </a:buClr>
              <a:buSzPct val="60000"/>
              <a:buNone/>
            </a:pPr>
            <a:r>
              <a:rPr lang="en-US" sz="2600" dirty="0">
                <a:ea typeface="Helvetica" charset="0"/>
                <a:cs typeface="Helvetica" charset="0"/>
                <a:sym typeface="Helvetica" charset="0"/>
              </a:rPr>
              <a:t>Systems Administrators are “Trust Big”</a:t>
            </a:r>
          </a:p>
          <a:p>
            <a:pPr marL="0" indent="-16485" defTabSz="914145">
              <a:lnSpc>
                <a:spcPct val="90000"/>
              </a:lnSpc>
              <a:spcBef>
                <a:spcPts val="352"/>
              </a:spcBef>
              <a:buClr>
                <a:srgbClr val="94B6D2"/>
              </a:buClr>
              <a:buSzPct val="70000"/>
              <a:buNone/>
            </a:pPr>
            <a:endParaRPr lang="en-US" sz="2600" dirty="0">
              <a:ea typeface="Helvetica" charset="0"/>
              <a:cs typeface="Helvetica" charset="0"/>
              <a:sym typeface="Helvetica" charset="0"/>
            </a:endParaRPr>
          </a:p>
          <a:p>
            <a:pPr marL="0" indent="-16485" defTabSz="914145">
              <a:lnSpc>
                <a:spcPct val="90000"/>
              </a:lnSpc>
              <a:spcBef>
                <a:spcPts val="352"/>
              </a:spcBef>
              <a:buClr>
                <a:srgbClr val="94B6D2"/>
              </a:buClr>
              <a:buSzPct val="70000"/>
              <a:buNone/>
            </a:pPr>
            <a:r>
              <a:rPr lang="en-US" sz="2600" dirty="0" smtClean="0">
                <a:ea typeface="Helvetica" charset="0"/>
                <a:cs typeface="Helvetica" charset="0"/>
                <a:sym typeface="Helvetica" charset="0"/>
              </a:rPr>
              <a:t>Their </a:t>
            </a:r>
            <a:r>
              <a:rPr lang="en-US" sz="2600" dirty="0">
                <a:ea typeface="Helvetica" charset="0"/>
                <a:cs typeface="Helvetica" charset="0"/>
                <a:sym typeface="Helvetica" charset="0"/>
              </a:rPr>
              <a:t>near-central role also requires a strong understanding or awareness of everything!</a:t>
            </a:r>
            <a:endParaRPr lang="en-US" sz="2600" dirty="0"/>
          </a:p>
        </p:txBody>
      </p:sp>
      <p:sp>
        <p:nvSpPr>
          <p:cNvPr id="4" name="Content Placeholder 3"/>
          <p:cNvSpPr>
            <a:spLocks noGrp="1"/>
          </p:cNvSpPr>
          <p:nvPr>
            <p:ph sz="half" idx="2"/>
          </p:nvPr>
        </p:nvSpPr>
        <p:spPr>
          <a:xfrm>
            <a:off x="4267200" y="908844"/>
            <a:ext cx="4407794" cy="4572000"/>
          </a:xfrm>
        </p:spPr>
        <p:txBody>
          <a:bodyPr>
            <a:noAutofit/>
          </a:bodyPr>
          <a:lstStyle/>
          <a:p>
            <a:pPr>
              <a:buSzPct val="100000"/>
            </a:pPr>
            <a:r>
              <a:rPr lang="en-US" sz="2400" dirty="0"/>
              <a:t>NISO Framework Principles</a:t>
            </a:r>
          </a:p>
          <a:p>
            <a:pPr>
              <a:buSzPct val="100000"/>
            </a:pPr>
            <a:r>
              <a:rPr lang="en-US" sz="2400" dirty="0"/>
              <a:t>Collections</a:t>
            </a:r>
          </a:p>
          <a:p>
            <a:pPr>
              <a:buSzPct val="100000"/>
            </a:pPr>
            <a:r>
              <a:rPr lang="en-US" sz="2400" dirty="0"/>
              <a:t>Objects	</a:t>
            </a:r>
          </a:p>
          <a:p>
            <a:pPr>
              <a:buSzPct val="100000"/>
            </a:pPr>
            <a:r>
              <a:rPr lang="en-US" sz="2400" dirty="0"/>
              <a:t>Metadata</a:t>
            </a:r>
          </a:p>
          <a:p>
            <a:pPr>
              <a:buSzPct val="100000"/>
            </a:pPr>
            <a:r>
              <a:rPr lang="en-US" sz="2400" dirty="0"/>
              <a:t>Initiatives</a:t>
            </a:r>
          </a:p>
          <a:p>
            <a:pPr>
              <a:buSzPct val="100000"/>
            </a:pPr>
            <a:r>
              <a:rPr lang="en-US" sz="2400" dirty="0" smtClean="0"/>
              <a:t>TRAC- ISO 16363</a:t>
            </a:r>
            <a:endParaRPr lang="en-US" sz="2400" dirty="0"/>
          </a:p>
          <a:p>
            <a:pPr>
              <a:buSzPct val="100000"/>
            </a:pPr>
            <a:r>
              <a:rPr lang="en-US" sz="2400" dirty="0"/>
              <a:t>C. Technologies, technical infrastructure, and security. </a:t>
            </a:r>
          </a:p>
          <a:p>
            <a:pPr>
              <a:buSzPct val="100000"/>
            </a:pPr>
            <a:r>
              <a:rPr lang="en-US" sz="2400" dirty="0"/>
              <a:t>Some of A. Organizational infrastructure</a:t>
            </a:r>
          </a:p>
          <a:p>
            <a:pPr>
              <a:buSzPct val="100000"/>
            </a:pPr>
            <a:r>
              <a:rPr lang="en-US" sz="2400" dirty="0"/>
              <a:t>An awareness of B. Digital object </a:t>
            </a:r>
            <a:r>
              <a:rPr lang="en-US" sz="2400" dirty="0" smtClean="0"/>
              <a:t>management</a:t>
            </a:r>
          </a:p>
          <a:p>
            <a:pPr>
              <a:buSzPct val="100000"/>
            </a:pPr>
            <a:r>
              <a:rPr lang="en-US" sz="2400" dirty="0" smtClean="0"/>
              <a:t>ISO 16919 - </a:t>
            </a:r>
          </a:p>
          <a:p>
            <a:pPr>
              <a:buSzPct val="100000"/>
            </a:pPr>
            <a:endParaRPr lang="en-US" sz="2400" dirty="0"/>
          </a:p>
          <a:p>
            <a:pPr>
              <a:buSzPct val="100000"/>
            </a:pPr>
            <a:endParaRPr lang="en-US" sz="2400" dirty="0"/>
          </a:p>
        </p:txBody>
      </p:sp>
      <p:sp>
        <p:nvSpPr>
          <p:cNvPr id="2" name="Slide Number Placeholder 1"/>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104</a:t>
            </a:fld>
            <a:endParaRPr lang="en-US"/>
          </a:p>
        </p:txBody>
      </p:sp>
      <p:sp>
        <p:nvSpPr>
          <p:cNvPr id="133127" name="Rectangle 7"/>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619935507"/>
      </p:ext>
    </p:extLst>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8921145"/>
              </p:ext>
            </p:extLst>
          </p:nvPr>
        </p:nvGraphicFramePr>
        <p:xfrm>
          <a:off x="533400" y="29718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idx="1"/>
            <p:extLst>
              <p:ext uri="{D42A27DB-BD31-4B8C-83A1-F6EECF244321}">
                <p14:modId xmlns:p14="http://schemas.microsoft.com/office/powerpoint/2010/main" val="1648544043"/>
              </p:ext>
            </p:extLst>
          </p:nvPr>
        </p:nvGraphicFramePr>
        <p:xfrm>
          <a:off x="304800" y="9906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itle 3"/>
          <p:cNvSpPr>
            <a:spLocks noGrp="1"/>
          </p:cNvSpPr>
          <p:nvPr>
            <p:ph type="title"/>
          </p:nvPr>
        </p:nvSpPr>
        <p:spPr>
          <a:xfrm>
            <a:off x="457200" y="457200"/>
            <a:ext cx="8229600" cy="762000"/>
          </a:xfrm>
        </p:spPr>
        <p:txBody>
          <a:bodyPr/>
          <a:lstStyle/>
          <a:p>
            <a:r>
              <a:rPr lang="en-US" sz="3600" b="1" dirty="0" smtClean="0">
                <a:solidFill>
                  <a:schemeClr val="bg2"/>
                </a:solidFill>
              </a:rPr>
              <a:t>Repository Manager</a:t>
            </a:r>
            <a:endParaRPr lang="en-US" sz="3600" b="1" dirty="0">
              <a:solidFill>
                <a:schemeClr val="bg2"/>
              </a:solidFill>
            </a:endParaRPr>
          </a:p>
        </p:txBody>
      </p:sp>
      <p:sp>
        <p:nvSpPr>
          <p:cNvPr id="3" name="Slide Number Placeholder 2"/>
          <p:cNvSpPr>
            <a:spLocks noGrp="1"/>
          </p:cNvSpPr>
          <p:nvPr>
            <p:ph type="sldNum" sz="quarter" idx="11"/>
          </p:nvPr>
        </p:nvSpPr>
        <p:spPr/>
        <p:txBody>
          <a:bodyPr/>
          <a:lstStyle/>
          <a:p>
            <a:fld id="{56E3E2FF-1825-4BB3-BD60-9BD4044F7A21}" type="slidenum">
              <a:rPr lang="en-US" smtClean="0"/>
              <a:pPr/>
              <a:t>105</a:t>
            </a:fld>
            <a:endParaRPr lang="en-US" dirty="0"/>
          </a:p>
        </p:txBody>
      </p:sp>
    </p:spTree>
    <p:extLst>
      <p:ext uri="{BB962C8B-B14F-4D97-AF65-F5344CB8AC3E}">
        <p14:creationId xmlns:p14="http://schemas.microsoft.com/office/powerpoint/2010/main" val="4734802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5"/>
          <p:cNvSpPr>
            <a:spLocks noGrp="1" noChangeArrowheads="1"/>
          </p:cNvSpPr>
          <p:nvPr>
            <p:ph idx="1"/>
          </p:nvPr>
        </p:nvSpPr>
        <p:spPr>
          <a:xfrm>
            <a:off x="1371600" y="1393588"/>
            <a:ext cx="7543800" cy="5007211"/>
          </a:xfrm>
        </p:spPr>
        <p:txBody>
          <a:bodyPr lIns="88896" tIns="50798" rIns="88896" bIns="50798" anchor="t">
            <a:normAutofit/>
          </a:bodyPr>
          <a:lstStyle/>
          <a:p>
            <a:pPr marL="342900" indent="-342900" defTabSz="914145">
              <a:lnSpc>
                <a:spcPct val="90000"/>
              </a:lnSpc>
              <a:spcBef>
                <a:spcPts val="492"/>
              </a:spcBef>
              <a:buSzPct val="100000"/>
            </a:pPr>
            <a:r>
              <a:rPr lang="en-US" sz="2600" dirty="0">
                <a:latin typeface="Helvetica" charset="0"/>
                <a:ea typeface="Helvetica" charset="0"/>
                <a:cs typeface="Helvetica" charset="0"/>
                <a:sym typeface="Helvetica" charset="0"/>
              </a:rPr>
              <a:t>Stewards entrusted with content, collections and resource management</a:t>
            </a:r>
          </a:p>
          <a:p>
            <a:pPr marL="342900" indent="-342900" defTabSz="914145">
              <a:lnSpc>
                <a:spcPct val="90000"/>
              </a:lnSpc>
              <a:spcBef>
                <a:spcPts val="492"/>
              </a:spcBef>
              <a:buSzPct val="100000"/>
            </a:pPr>
            <a:r>
              <a:rPr lang="en-US" sz="2600" dirty="0">
                <a:latin typeface="Helvetica" charset="0"/>
                <a:ea typeface="Helvetica" charset="0"/>
                <a:cs typeface="Helvetica" charset="0"/>
                <a:sym typeface="Helvetica" charset="0"/>
              </a:rPr>
              <a:t>Frequently (digital) archivists, (digital) librarians,  (electronic) records managers, and information managers</a:t>
            </a:r>
          </a:p>
          <a:p>
            <a:pPr marL="342900" indent="-342900" defTabSz="914145">
              <a:lnSpc>
                <a:spcPct val="90000"/>
              </a:lnSpc>
              <a:spcBef>
                <a:spcPts val="492"/>
              </a:spcBef>
              <a:buSzPct val="100000"/>
            </a:pPr>
            <a:r>
              <a:rPr lang="en-US" sz="2600" dirty="0">
                <a:latin typeface="Helvetica" charset="0"/>
                <a:ea typeface="Helvetica" charset="0"/>
                <a:cs typeface="Helvetica" charset="0"/>
                <a:sym typeface="Helvetica" charset="0"/>
              </a:rPr>
              <a:t>Maintain content and metadata in forms that are archival, reusable, and interoperable</a:t>
            </a:r>
          </a:p>
          <a:p>
            <a:pPr marL="342900" indent="-342900" defTabSz="914145">
              <a:lnSpc>
                <a:spcPct val="90000"/>
              </a:lnSpc>
              <a:spcBef>
                <a:spcPts val="492"/>
              </a:spcBef>
              <a:buSzPct val="100000"/>
            </a:pPr>
            <a:r>
              <a:rPr lang="en-US" sz="2600" dirty="0">
                <a:latin typeface="Helvetica" charset="0"/>
                <a:ea typeface="Helvetica" charset="0"/>
                <a:cs typeface="Helvetica" charset="0"/>
                <a:sym typeface="Helvetica" charset="0"/>
              </a:rPr>
              <a:t>Enforce conditions of use, rights, ownership</a:t>
            </a:r>
          </a:p>
          <a:p>
            <a:pPr marL="342900" indent="-342900" defTabSz="914145">
              <a:lnSpc>
                <a:spcPct val="90000"/>
              </a:lnSpc>
              <a:spcBef>
                <a:spcPts val="492"/>
              </a:spcBef>
              <a:buSzPct val="100000"/>
            </a:pPr>
            <a:r>
              <a:rPr lang="en-US" sz="2600" dirty="0">
                <a:latin typeface="Helvetica" charset="0"/>
                <a:ea typeface="Helvetica" charset="0"/>
                <a:cs typeface="Helvetica" charset="0"/>
                <a:sym typeface="Helvetica" charset="0"/>
              </a:rPr>
              <a:t>Guide all other repository community roles in some form or fashion</a:t>
            </a:r>
          </a:p>
          <a:p>
            <a:pPr marL="342900" indent="-342900" defTabSz="914145">
              <a:lnSpc>
                <a:spcPct val="90000"/>
              </a:lnSpc>
              <a:spcBef>
                <a:spcPts val="492"/>
              </a:spcBef>
              <a:buSzPct val="100000"/>
            </a:pPr>
            <a:r>
              <a:rPr lang="en-US" sz="2600" dirty="0">
                <a:latin typeface="Helvetica" charset="0"/>
                <a:ea typeface="Helvetica" charset="0"/>
                <a:cs typeface="Helvetica" charset="0"/>
                <a:sym typeface="Helvetica" charset="0"/>
              </a:rPr>
              <a:t>Guide outreach, marketing collection development activities</a:t>
            </a:r>
            <a:endParaRPr lang="en-US" sz="2600" dirty="0"/>
          </a:p>
        </p:txBody>
      </p:sp>
      <p:sp>
        <p:nvSpPr>
          <p:cNvPr id="79876"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Repository Managers</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106</a:t>
            </a:fld>
            <a:endParaRPr lang="en-US"/>
          </a:p>
        </p:txBody>
      </p:sp>
      <p:sp>
        <p:nvSpPr>
          <p:cNvPr id="79879" name="Rectangle 7"/>
          <p:cNvSpPr>
            <a:spLocks/>
          </p:cNvSpPr>
          <p:nvPr/>
        </p:nvSpPr>
        <p:spPr bwMode="auto">
          <a:xfrm>
            <a:off x="76200" y="6324600"/>
            <a:ext cx="7086600" cy="410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88896" tIns="50798" rIns="88896" bIns="50798">
            <a:spAutoFit/>
          </a:bodyPr>
          <a:lstStyle/>
          <a:p>
            <a:pPr defTabSz="914145"/>
            <a:r>
              <a:rPr lang="en-US" sz="2000" dirty="0" err="1">
                <a:solidFill>
                  <a:prstClr val="black"/>
                </a:solidFill>
                <a:latin typeface="Helvetica" charset="0"/>
                <a:ea typeface="Helvetica" charset="0"/>
                <a:cs typeface="Helvetica" charset="0"/>
                <a:sym typeface="Helvetica" charset="0"/>
              </a:rPr>
              <a:t>Zuccala</a:t>
            </a:r>
            <a:r>
              <a:rPr lang="en-US" sz="2000" dirty="0">
                <a:solidFill>
                  <a:prstClr val="black"/>
                </a:solidFill>
                <a:latin typeface="Helvetica" charset="0"/>
                <a:ea typeface="Helvetica" charset="0"/>
                <a:cs typeface="Helvetica" charset="0"/>
                <a:sym typeface="Helvetica" charset="0"/>
              </a:rPr>
              <a:t> and </a:t>
            </a:r>
            <a:r>
              <a:rPr lang="en-US" sz="2000" dirty="0" err="1">
                <a:solidFill>
                  <a:prstClr val="black"/>
                </a:solidFill>
                <a:latin typeface="Helvetica" charset="0"/>
                <a:ea typeface="Helvetica" charset="0"/>
                <a:cs typeface="Helvetica" charset="0"/>
                <a:sym typeface="Helvetica" charset="0"/>
              </a:rPr>
              <a:t>Opennheim</a:t>
            </a:r>
            <a:r>
              <a:rPr lang="en-US" sz="2000" dirty="0">
                <a:solidFill>
                  <a:prstClr val="black"/>
                </a:solidFill>
                <a:latin typeface="Helvetica" charset="0"/>
                <a:ea typeface="Helvetica" charset="0"/>
                <a:cs typeface="Helvetica" charset="0"/>
                <a:sym typeface="Helvetica" charset="0"/>
              </a:rPr>
              <a:t>, Managing and Evaluating DRs</a:t>
            </a:r>
            <a:endParaRPr lang="en-US" sz="2000" dirty="0">
              <a:solidFill>
                <a:prstClr val="black"/>
              </a:solidFill>
            </a:endParaRPr>
          </a:p>
        </p:txBody>
      </p:sp>
    </p:spTree>
    <p:extLst>
      <p:ext uri="{BB962C8B-B14F-4D97-AF65-F5344CB8AC3E}">
        <p14:creationId xmlns:p14="http://schemas.microsoft.com/office/powerpoint/2010/main" val="1715714295"/>
      </p:ext>
    </p:extLst>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p:cNvSpPr>
            <a:spLocks noGrp="1" noChangeArrowheads="1"/>
          </p:cNvSpPr>
          <p:nvPr>
            <p:ph idx="1"/>
          </p:nvPr>
        </p:nvSpPr>
        <p:spPr>
          <a:xfrm>
            <a:off x="1524000" y="1203797"/>
            <a:ext cx="7238256" cy="4921970"/>
          </a:xfrm>
        </p:spPr>
        <p:txBody>
          <a:bodyPr lIns="88896" tIns="50798" rIns="88896" bIns="50798" anchor="t"/>
          <a:lstStyle/>
          <a:p>
            <a:pPr marL="0" indent="0" defTabSz="914145">
              <a:lnSpc>
                <a:spcPct val="90000"/>
              </a:lnSpc>
              <a:spcBef>
                <a:spcPts val="492"/>
              </a:spcBef>
              <a:buNone/>
            </a:pPr>
            <a:endParaRPr lang="en-US" sz="3400" dirty="0">
              <a:latin typeface="Helvetica" charset="0"/>
              <a:ea typeface="Helvetica" charset="0"/>
              <a:cs typeface="Helvetica" charset="0"/>
              <a:sym typeface="Helvetica" charset="0"/>
            </a:endParaRPr>
          </a:p>
          <a:p>
            <a:pPr marL="0" indent="0" defTabSz="914145">
              <a:lnSpc>
                <a:spcPct val="90000"/>
              </a:lnSpc>
              <a:spcBef>
                <a:spcPts val="492"/>
              </a:spcBef>
              <a:buNone/>
            </a:pPr>
            <a:r>
              <a:rPr lang="en-US" sz="3400" dirty="0">
                <a:latin typeface="Helvetica" charset="0"/>
                <a:ea typeface="Helvetica" charset="0"/>
                <a:cs typeface="Helvetica" charset="0"/>
                <a:sym typeface="Helvetica" charset="0"/>
              </a:rPr>
              <a:t>The main role of the Manager…</a:t>
            </a:r>
            <a:br>
              <a:rPr lang="en-US" sz="3400" dirty="0">
                <a:latin typeface="Helvetica" charset="0"/>
                <a:ea typeface="Helvetica" charset="0"/>
                <a:cs typeface="Helvetica" charset="0"/>
                <a:sym typeface="Helvetica" charset="0"/>
              </a:rPr>
            </a:br>
            <a:r>
              <a:rPr lang="en-US" sz="3400" dirty="0">
                <a:latin typeface="Helvetica" charset="0"/>
                <a:ea typeface="Helvetica" charset="0"/>
                <a:cs typeface="Helvetica" charset="0"/>
                <a:sym typeface="Helvetica" charset="0"/>
              </a:rPr>
              <a:t> </a:t>
            </a:r>
            <a:br>
              <a:rPr lang="en-US" sz="3400" dirty="0">
                <a:latin typeface="Helvetica" charset="0"/>
                <a:ea typeface="Helvetica" charset="0"/>
                <a:cs typeface="Helvetica" charset="0"/>
                <a:sym typeface="Helvetica" charset="0"/>
              </a:rPr>
            </a:br>
            <a:r>
              <a:rPr lang="en-US" sz="3400" dirty="0">
                <a:latin typeface="Helvetica" charset="0"/>
                <a:ea typeface="Helvetica" charset="0"/>
                <a:cs typeface="Helvetica" charset="0"/>
                <a:sym typeface="Helvetica" charset="0"/>
              </a:rPr>
              <a:t>“should be to </a:t>
            </a:r>
            <a:r>
              <a:rPr lang="en-US" sz="3400" dirty="0" err="1">
                <a:latin typeface="Helvetica" charset="0"/>
                <a:ea typeface="Helvetica" charset="0"/>
                <a:cs typeface="Helvetica" charset="0"/>
                <a:sym typeface="Helvetica" charset="0"/>
              </a:rPr>
              <a:t>recognise</a:t>
            </a:r>
            <a:r>
              <a:rPr lang="en-US" sz="3400" dirty="0">
                <a:latin typeface="Helvetica" charset="0"/>
                <a:ea typeface="Helvetica" charset="0"/>
                <a:cs typeface="Helvetica" charset="0"/>
                <a:sym typeface="Helvetica" charset="0"/>
              </a:rPr>
              <a:t> and define the </a:t>
            </a:r>
            <a:r>
              <a:rPr lang="en-US" sz="3400" i="1" dirty="0">
                <a:latin typeface="Helvetica" charset="0"/>
                <a:ea typeface="Helvetica" charset="0"/>
                <a:cs typeface="Helvetica" charset="0"/>
                <a:sym typeface="Helvetica" charset="0"/>
              </a:rPr>
              <a:t>raison-d'être</a:t>
            </a:r>
            <a:r>
              <a:rPr lang="en-US" sz="3400" dirty="0">
                <a:latin typeface="Helvetica" charset="0"/>
                <a:ea typeface="Helvetica" charset="0"/>
                <a:cs typeface="Helvetica" charset="0"/>
                <a:sym typeface="Helvetica" charset="0"/>
              </a:rPr>
              <a:t> of the repository so that depositors, users and members of the public will be familiar with its existence and purpose…” </a:t>
            </a:r>
          </a:p>
        </p:txBody>
      </p:sp>
      <p:sp>
        <p:nvSpPr>
          <p:cNvPr id="80900" name="Rectangle 4"/>
          <p:cNvSpPr>
            <a:spLocks noGrp="1" noChangeArrowheads="1"/>
          </p:cNvSpPr>
          <p:nvPr>
            <p:ph type="title"/>
          </p:nvPr>
        </p:nvSpPr>
        <p:spPr>
          <a:xfrm>
            <a:off x="457200" y="402395"/>
            <a:ext cx="8153921" cy="801402"/>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Repository Managers</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107</a:t>
            </a:fld>
            <a:endParaRPr lang="en-US"/>
          </a:p>
        </p:txBody>
      </p:sp>
      <p:sp>
        <p:nvSpPr>
          <p:cNvPr id="80902"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
        <p:nvSpPr>
          <p:cNvPr id="80903" name="Rectangle 7"/>
          <p:cNvSpPr>
            <a:spLocks/>
          </p:cNvSpPr>
          <p:nvPr/>
        </p:nvSpPr>
        <p:spPr bwMode="auto">
          <a:xfrm>
            <a:off x="266216" y="6317984"/>
            <a:ext cx="6896584" cy="410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88896" tIns="50798" rIns="88896" bIns="50798">
            <a:spAutoFit/>
          </a:bodyPr>
          <a:lstStyle/>
          <a:p>
            <a:pPr defTabSz="914145"/>
            <a:r>
              <a:rPr lang="en-US" sz="2000" dirty="0" err="1">
                <a:solidFill>
                  <a:prstClr val="black"/>
                </a:solidFill>
                <a:latin typeface="Helvetica" charset="0"/>
                <a:ea typeface="Helvetica" charset="0"/>
                <a:cs typeface="Helvetica" charset="0"/>
                <a:sym typeface="Helvetica" charset="0"/>
              </a:rPr>
              <a:t>Zuccala</a:t>
            </a:r>
            <a:r>
              <a:rPr lang="en-US" sz="2000" dirty="0">
                <a:solidFill>
                  <a:prstClr val="black"/>
                </a:solidFill>
                <a:latin typeface="Helvetica" charset="0"/>
                <a:ea typeface="Helvetica" charset="0"/>
                <a:cs typeface="Helvetica" charset="0"/>
                <a:sym typeface="Helvetica" charset="0"/>
              </a:rPr>
              <a:t> and </a:t>
            </a:r>
            <a:r>
              <a:rPr lang="en-US" sz="2000" dirty="0" err="1">
                <a:solidFill>
                  <a:prstClr val="black"/>
                </a:solidFill>
                <a:latin typeface="Helvetica" charset="0"/>
                <a:ea typeface="Helvetica" charset="0"/>
                <a:cs typeface="Helvetica" charset="0"/>
                <a:sym typeface="Helvetica" charset="0"/>
              </a:rPr>
              <a:t>Opennheim</a:t>
            </a:r>
            <a:endParaRPr lang="en-US" sz="2000" dirty="0">
              <a:solidFill>
                <a:prstClr val="black"/>
              </a:solidFill>
            </a:endParaRPr>
          </a:p>
        </p:txBody>
      </p:sp>
    </p:spTree>
    <p:extLst>
      <p:ext uri="{BB962C8B-B14F-4D97-AF65-F5344CB8AC3E}">
        <p14:creationId xmlns:p14="http://schemas.microsoft.com/office/powerpoint/2010/main" val="3494157958"/>
      </p:ext>
    </p:extLst>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Grp="1" noChangeArrowheads="1"/>
          </p:cNvSpPr>
          <p:nvPr>
            <p:ph idx="1"/>
          </p:nvPr>
        </p:nvSpPr>
        <p:spPr/>
        <p:txBody>
          <a:bodyPr lIns="88896" tIns="50798" rIns="88896" bIns="50798" anchor="t"/>
          <a:lstStyle/>
          <a:p>
            <a:pPr marL="0" indent="0" algn="ctr" defTabSz="914145">
              <a:spcBef>
                <a:spcPts val="492"/>
              </a:spcBef>
              <a:buNone/>
            </a:pPr>
            <a:r>
              <a:rPr lang="en-US" sz="3000" dirty="0">
                <a:latin typeface="Helvetica" charset="0"/>
                <a:ea typeface="Helvetica" charset="0"/>
                <a:cs typeface="Helvetica" charset="0"/>
                <a:sym typeface="Helvetica" charset="0"/>
              </a:rPr>
              <a:t>	Not to be too obnoxious, </a:t>
            </a:r>
            <a:br>
              <a:rPr lang="en-US" sz="3000" dirty="0">
                <a:latin typeface="Helvetica" charset="0"/>
                <a:ea typeface="Helvetica" charset="0"/>
                <a:cs typeface="Helvetica" charset="0"/>
                <a:sym typeface="Helvetica" charset="0"/>
              </a:rPr>
            </a:br>
            <a:r>
              <a:rPr lang="en-US" sz="3000" dirty="0">
                <a:latin typeface="Helvetica" charset="0"/>
                <a:ea typeface="Helvetica" charset="0"/>
                <a:cs typeface="Helvetica" charset="0"/>
                <a:sym typeface="Helvetica" charset="0"/>
              </a:rPr>
              <a:t>but these folks could be considered the </a:t>
            </a:r>
            <a:br>
              <a:rPr lang="en-US" sz="3000" dirty="0">
                <a:latin typeface="Helvetica" charset="0"/>
                <a:ea typeface="Helvetica" charset="0"/>
                <a:cs typeface="Helvetica" charset="0"/>
                <a:sym typeface="Helvetica" charset="0"/>
              </a:rPr>
            </a:br>
            <a:r>
              <a:rPr lang="en-US" sz="3000" dirty="0">
                <a:latin typeface="Helvetica" charset="0"/>
                <a:ea typeface="Helvetica" charset="0"/>
                <a:cs typeface="Helvetica" charset="0"/>
                <a:sym typeface="Helvetica" charset="0"/>
              </a:rPr>
              <a:t>“Masters of the </a:t>
            </a:r>
            <a:br>
              <a:rPr lang="en-US" sz="3000" dirty="0">
                <a:latin typeface="Helvetica" charset="0"/>
                <a:ea typeface="Helvetica" charset="0"/>
                <a:cs typeface="Helvetica" charset="0"/>
                <a:sym typeface="Helvetica" charset="0"/>
              </a:rPr>
            </a:br>
            <a:r>
              <a:rPr lang="en-US" sz="3000" dirty="0">
                <a:latin typeface="Helvetica" charset="0"/>
                <a:ea typeface="Helvetica" charset="0"/>
                <a:cs typeface="Helvetica" charset="0"/>
                <a:sym typeface="Helvetica" charset="0"/>
              </a:rPr>
              <a:t>[Repository] Universe!”</a:t>
            </a:r>
          </a:p>
        </p:txBody>
      </p:sp>
      <p:sp>
        <p:nvSpPr>
          <p:cNvPr id="81924" name="Rectangle 4"/>
          <p:cNvSpPr>
            <a:spLocks noGrp="1" noChangeArrowheads="1"/>
          </p:cNvSpPr>
          <p:nvPr>
            <p:ph type="title"/>
          </p:nvPr>
        </p:nvSpPr>
        <p:spPr>
          <a:xfrm>
            <a:off x="457200" y="457200"/>
            <a:ext cx="8229600" cy="7620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Repository Managers</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108</a:t>
            </a:fld>
            <a:endParaRPr lang="en-US"/>
          </a:p>
        </p:txBody>
      </p:sp>
      <p:grpSp>
        <p:nvGrpSpPr>
          <p:cNvPr id="3" name="Group 2"/>
          <p:cNvGrpSpPr/>
          <p:nvPr/>
        </p:nvGrpSpPr>
        <p:grpSpPr>
          <a:xfrm>
            <a:off x="457200" y="3886274"/>
            <a:ext cx="7695605" cy="2362126"/>
            <a:chOff x="1599530" y="4038451"/>
            <a:chExt cx="6553275" cy="1981275"/>
          </a:xfrm>
        </p:grpSpPr>
        <p:pic>
          <p:nvPicPr>
            <p:cNvPr id="81926" name="Picture 6"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9530" y="4324201"/>
              <a:ext cx="2333997" cy="16955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81927"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6805" y="4246066"/>
              <a:ext cx="2286000" cy="17736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81928" name="Picture 8" descr="MPj0396125000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6158" y="4038451"/>
              <a:ext cx="1302619" cy="19600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135946975"/>
      </p:ext>
    </p:extLst>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7924800" cy="3886200"/>
          </a:xfrm>
        </p:spPr>
        <p:txBody>
          <a:bodyPr/>
          <a:lstStyle/>
          <a:p>
            <a:pPr>
              <a:buSzPct val="100000"/>
            </a:pPr>
            <a:r>
              <a:rPr lang="en-US" sz="2800" dirty="0" smtClean="0"/>
              <a:t>Managers should know enough about hardware to: </a:t>
            </a:r>
          </a:p>
          <a:p>
            <a:pPr marL="664357" lvl="1" indent="-342900" defTabSz="914145">
              <a:spcBef>
                <a:spcPts val="352"/>
              </a:spcBef>
              <a:buClr>
                <a:srgbClr val="94B6D2"/>
              </a:buClr>
              <a:buSzPct val="100000"/>
            </a:pPr>
            <a:r>
              <a:rPr lang="en-US" sz="2600" dirty="0">
                <a:latin typeface="Helvetica" charset="0"/>
                <a:ea typeface="Helvetica" charset="0"/>
                <a:cs typeface="Helvetica" charset="0"/>
              </a:rPr>
              <a:t>Make the case for hardware to stakeholders and funders</a:t>
            </a:r>
          </a:p>
          <a:p>
            <a:pPr marL="664357" lvl="1" indent="-342900" defTabSz="914145">
              <a:spcBef>
                <a:spcPts val="352"/>
              </a:spcBef>
              <a:buClr>
                <a:srgbClr val="94B6D2"/>
              </a:buClr>
              <a:buSzPct val="100000"/>
            </a:pPr>
            <a:r>
              <a:rPr lang="en-US" sz="2600" dirty="0">
                <a:latin typeface="Helvetica" charset="0"/>
                <a:ea typeface="Helvetica" charset="0"/>
                <a:cs typeface="Helvetica" charset="0"/>
              </a:rPr>
              <a:t>Negotiate agreements and contracts with vendors and service providers if necessary.</a:t>
            </a:r>
          </a:p>
        </p:txBody>
      </p:sp>
      <p:sp>
        <p:nvSpPr>
          <p:cNvPr id="2" name="Title 1"/>
          <p:cNvSpPr>
            <a:spLocks noGrp="1"/>
          </p:cNvSpPr>
          <p:nvPr>
            <p:ph type="title"/>
          </p:nvPr>
        </p:nvSpPr>
        <p:spPr>
          <a:xfrm>
            <a:off x="457200" y="457200"/>
            <a:ext cx="8229600" cy="762000"/>
          </a:xfrm>
        </p:spPr>
        <p:txBody>
          <a:bodyPr/>
          <a:lstStyle/>
          <a:p>
            <a:r>
              <a:rPr lang="en-US" sz="3600" b="1" dirty="0" smtClean="0">
                <a:solidFill>
                  <a:schemeClr val="bg2"/>
                </a:solidFill>
              </a:rPr>
              <a:t>Hardware		</a:t>
            </a:r>
            <a:endParaRPr lang="en-US" sz="36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109</a:t>
            </a:fld>
            <a:endParaRPr lang="en-US"/>
          </a:p>
        </p:txBody>
      </p:sp>
    </p:spTree>
    <p:extLst>
      <p:ext uri="{BB962C8B-B14F-4D97-AF65-F5344CB8AC3E}">
        <p14:creationId xmlns:p14="http://schemas.microsoft.com/office/powerpoint/2010/main" val="3279253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3352800"/>
          </a:xfrm>
        </p:spPr>
        <p:txBody>
          <a:bodyPr/>
          <a:lstStyle/>
          <a:p>
            <a:pPr marL="0" indent="0" algn="ctr">
              <a:buNone/>
            </a:pPr>
            <a:endParaRPr lang="en-US" dirty="0"/>
          </a:p>
          <a:p>
            <a:pPr marL="0" indent="0" algn="ctr">
              <a:buNone/>
            </a:pPr>
            <a:endParaRPr lang="en-US" dirty="0"/>
          </a:p>
          <a:p>
            <a:pPr marL="0" indent="0" algn="ctr">
              <a:buNone/>
            </a:pPr>
            <a:r>
              <a:rPr lang="en-US" dirty="0" smtClean="0"/>
              <a:t>“The future of scholarly communication is a Web in the Cloud”</a:t>
            </a:r>
          </a:p>
          <a:p>
            <a:endParaRPr lang="en-US" dirty="0"/>
          </a:p>
        </p:txBody>
      </p:sp>
      <p:sp>
        <p:nvSpPr>
          <p:cNvPr id="6" name="Title 5"/>
          <p:cNvSpPr>
            <a:spLocks noGrp="1"/>
          </p:cNvSpPr>
          <p:nvPr>
            <p:ph type="title"/>
          </p:nvPr>
        </p:nvSpPr>
        <p:spPr/>
        <p:txBody>
          <a:bodyPr>
            <a:normAutofit/>
          </a:bodyPr>
          <a:lstStyle/>
          <a:p>
            <a:r>
              <a:rPr lang="en-US" sz="3200" b="1" dirty="0" smtClean="0">
                <a:solidFill>
                  <a:srgbClr val="002060"/>
                </a:solidFill>
              </a:rPr>
              <a:t>Why Repositories? (2011)</a:t>
            </a:r>
            <a:endParaRPr lang="en-US" sz="3200" b="1" dirty="0">
              <a:solidFill>
                <a:srgbClr val="002060"/>
              </a:solidFill>
            </a:endParaRPr>
          </a:p>
        </p:txBody>
      </p:sp>
      <p:sp>
        <p:nvSpPr>
          <p:cNvPr id="3" name="Slide Number Placeholder 2"/>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11</a:t>
            </a:fld>
            <a:endParaRPr lang="en-US"/>
          </a:p>
        </p:txBody>
      </p:sp>
      <p:sp>
        <p:nvSpPr>
          <p:cNvPr id="5" name="TextBox 4"/>
          <p:cNvSpPr txBox="1"/>
          <p:nvPr/>
        </p:nvSpPr>
        <p:spPr>
          <a:xfrm>
            <a:off x="228600" y="6325755"/>
            <a:ext cx="7391400" cy="400110"/>
          </a:xfrm>
          <a:prstGeom prst="rect">
            <a:avLst/>
          </a:prstGeom>
          <a:noFill/>
        </p:spPr>
        <p:txBody>
          <a:bodyPr wrap="square" rtlCol="0">
            <a:spAutoFit/>
          </a:bodyPr>
          <a:lstStyle/>
          <a:p>
            <a:r>
              <a:rPr lang="en-US" sz="2000" dirty="0">
                <a:solidFill>
                  <a:prstClr val="black"/>
                </a:solidFill>
              </a:rPr>
              <a:t>Thorny Staples</a:t>
            </a:r>
          </a:p>
        </p:txBody>
      </p:sp>
    </p:spTree>
    <p:extLst>
      <p:ext uri="{BB962C8B-B14F-4D97-AF65-F5344CB8AC3E}">
        <p14:creationId xmlns:p14="http://schemas.microsoft.com/office/powerpoint/2010/main" val="16782035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5"/>
          <p:cNvSpPr>
            <a:spLocks noGrp="1" noChangeArrowheads="1"/>
          </p:cNvSpPr>
          <p:nvPr>
            <p:ph idx="1"/>
          </p:nvPr>
        </p:nvSpPr>
        <p:spPr/>
        <p:txBody>
          <a:bodyPr lIns="88896" tIns="50798" rIns="88896" bIns="50798" anchor="t"/>
          <a:lstStyle/>
          <a:p>
            <a:pPr defTabSz="914145">
              <a:buSzPct val="100000"/>
            </a:pPr>
            <a:r>
              <a:rPr lang="en-US" sz="2800" dirty="0">
                <a:sym typeface="Helvetica" charset="0"/>
              </a:rPr>
              <a:t>Managers are “Software </a:t>
            </a:r>
            <a:r>
              <a:rPr lang="en-US" sz="2800" dirty="0">
                <a:sym typeface="Helvetica" charset="0"/>
              </a:rPr>
              <a:t>Big”</a:t>
            </a:r>
            <a:endParaRPr lang="en-US" sz="2800" dirty="0">
              <a:sym typeface="Helvetica" charset="0"/>
            </a:endParaRPr>
          </a:p>
          <a:p>
            <a:pPr defTabSz="914145">
              <a:buSzPct val="100000"/>
            </a:pPr>
            <a:r>
              <a:rPr lang="en-US" sz="2800" dirty="0">
                <a:sym typeface="Helvetica" charset="0"/>
              </a:rPr>
              <a:t>Functionality</a:t>
            </a:r>
          </a:p>
          <a:p>
            <a:pPr marL="664357" lvl="1" indent="-342900" defTabSz="914145">
              <a:spcBef>
                <a:spcPts val="352"/>
              </a:spcBef>
              <a:buClr>
                <a:srgbClr val="94B6D2"/>
              </a:buClr>
              <a:buSzPct val="100000"/>
            </a:pPr>
            <a:r>
              <a:rPr lang="en-US" sz="2600" dirty="0">
                <a:latin typeface="Helvetica" charset="0"/>
                <a:ea typeface="Helvetica" charset="0"/>
                <a:cs typeface="Helvetica" charset="0"/>
                <a:sym typeface="Helvetica" charset="0"/>
              </a:rPr>
              <a:t>Indexing</a:t>
            </a:r>
          </a:p>
          <a:p>
            <a:pPr marL="664357" lvl="1" indent="-342900" defTabSz="914145">
              <a:spcBef>
                <a:spcPts val="352"/>
              </a:spcBef>
              <a:buClr>
                <a:srgbClr val="94B6D2"/>
              </a:buClr>
              <a:buSzPct val="100000"/>
            </a:pPr>
            <a:r>
              <a:rPr lang="en-US" sz="2600" dirty="0">
                <a:latin typeface="Helvetica" charset="0"/>
                <a:ea typeface="Helvetica" charset="0"/>
                <a:cs typeface="Helvetica" charset="0"/>
                <a:sym typeface="Helvetica" charset="0"/>
              </a:rPr>
              <a:t>Discovery</a:t>
            </a:r>
          </a:p>
          <a:p>
            <a:pPr marL="664357" lvl="1" indent="-342900" defTabSz="914145">
              <a:spcBef>
                <a:spcPts val="352"/>
              </a:spcBef>
              <a:buClr>
                <a:srgbClr val="94B6D2"/>
              </a:buClr>
              <a:buSzPct val="100000"/>
            </a:pPr>
            <a:r>
              <a:rPr lang="en-US" sz="2600" dirty="0">
                <a:latin typeface="Helvetica" charset="0"/>
                <a:ea typeface="Helvetica" charset="0"/>
                <a:cs typeface="Helvetica" charset="0"/>
                <a:sym typeface="Helvetica" charset="0"/>
              </a:rPr>
              <a:t>Delivery</a:t>
            </a:r>
          </a:p>
          <a:p>
            <a:pPr marL="664357" lvl="1" indent="-342900" defTabSz="914145">
              <a:spcBef>
                <a:spcPts val="352"/>
              </a:spcBef>
              <a:buClr>
                <a:srgbClr val="94B6D2"/>
              </a:buClr>
              <a:buSzPct val="100000"/>
            </a:pPr>
            <a:r>
              <a:rPr lang="en-US" sz="2600" dirty="0">
                <a:latin typeface="Helvetica" charset="0"/>
                <a:ea typeface="Helvetica" charset="0"/>
                <a:cs typeface="Helvetica" charset="0"/>
                <a:sym typeface="Helvetica" charset="0"/>
              </a:rPr>
              <a:t>Management</a:t>
            </a:r>
          </a:p>
        </p:txBody>
      </p:sp>
      <p:sp>
        <p:nvSpPr>
          <p:cNvPr id="83972"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Software</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110</a:t>
            </a:fld>
            <a:endParaRPr lang="en-US"/>
          </a:p>
        </p:txBody>
      </p:sp>
      <p:sp>
        <p:nvSpPr>
          <p:cNvPr id="83974"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2655211918"/>
      </p:ext>
    </p:extLst>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Rectangle 5"/>
          <p:cNvSpPr>
            <a:spLocks noGrp="1" noChangeArrowheads="1"/>
          </p:cNvSpPr>
          <p:nvPr>
            <p:ph idx="1"/>
          </p:nvPr>
        </p:nvSpPr>
        <p:spPr/>
        <p:txBody>
          <a:bodyPr lIns="88896" tIns="50798" rIns="88896" bIns="50798" anchor="t">
            <a:normAutofit fontScale="92500" lnSpcReduction="20000"/>
          </a:bodyPr>
          <a:lstStyle/>
          <a:p>
            <a:pPr marL="0" indent="0" defTabSz="914145">
              <a:spcBef>
                <a:spcPts val="492"/>
              </a:spcBef>
              <a:buClr>
                <a:srgbClr val="DD8047"/>
              </a:buClr>
              <a:buSzPct val="60000"/>
              <a:buNone/>
            </a:pPr>
            <a:r>
              <a:rPr lang="en-US" sz="3100" dirty="0" smtClean="0">
                <a:latin typeface="Helvetica" charset="0"/>
                <a:ea typeface="Helvetica" charset="0"/>
                <a:cs typeface="Helvetica" charset="0"/>
                <a:sym typeface="Helvetica" charset="0"/>
              </a:rPr>
              <a:t>Answering </a:t>
            </a:r>
            <a:r>
              <a:rPr lang="en-US" sz="3100" dirty="0">
                <a:latin typeface="Helvetica" charset="0"/>
                <a:ea typeface="Helvetica" charset="0"/>
                <a:cs typeface="Helvetica" charset="0"/>
                <a:sym typeface="Helvetica" charset="0"/>
              </a:rPr>
              <a:t>questions like “How do I deposit my stuff?” </a:t>
            </a:r>
            <a:r>
              <a:rPr lang="en-US" sz="3100" dirty="0" smtClean="0">
                <a:latin typeface="Helvetica" charset="0"/>
                <a:ea typeface="Helvetica" charset="0"/>
                <a:cs typeface="Helvetica" charset="0"/>
                <a:sym typeface="Helvetica" charset="0"/>
              </a:rPr>
              <a:t>leads </a:t>
            </a:r>
            <a:r>
              <a:rPr lang="en-US" sz="3100" dirty="0">
                <a:latin typeface="Helvetica" charset="0"/>
                <a:ea typeface="Helvetica" charset="0"/>
                <a:cs typeface="Helvetica" charset="0"/>
                <a:sym typeface="Helvetica" charset="0"/>
              </a:rPr>
              <a:t>to intersections with software architecture that accommodates Submission Information Packages (SIPs):</a:t>
            </a:r>
          </a:p>
          <a:p>
            <a:pPr marL="682625" lvl="1" indent="-342900" defTabSz="914145">
              <a:buClr>
                <a:schemeClr val="bg2"/>
              </a:buClr>
              <a:buSzPct val="100000"/>
              <a:buFont typeface="Wingdings" pitchFamily="2" charset="2"/>
              <a:buChar char="n"/>
            </a:pPr>
            <a:r>
              <a:rPr lang="en-US" sz="3000" dirty="0">
                <a:ea typeface="+mn-ea"/>
                <a:cs typeface="+mn-cs"/>
                <a:sym typeface="Helvetica" charset="0"/>
              </a:rPr>
              <a:t>Workflows</a:t>
            </a:r>
          </a:p>
          <a:p>
            <a:pPr marL="682625" lvl="1" indent="-342900" defTabSz="914145">
              <a:buClr>
                <a:schemeClr val="bg2"/>
              </a:buClr>
              <a:buSzPct val="100000"/>
              <a:buFont typeface="Wingdings" pitchFamily="2" charset="2"/>
              <a:buChar char="n"/>
            </a:pPr>
            <a:r>
              <a:rPr lang="en-US" sz="3000" dirty="0">
                <a:ea typeface="+mn-ea"/>
                <a:cs typeface="+mn-cs"/>
                <a:sym typeface="Helvetica" charset="0"/>
              </a:rPr>
              <a:t>Standards</a:t>
            </a:r>
          </a:p>
          <a:p>
            <a:pPr marL="682625" lvl="1" indent="-342900" defTabSz="914145">
              <a:buClr>
                <a:schemeClr val="bg2"/>
              </a:buClr>
              <a:buSzPct val="100000"/>
              <a:buFont typeface="Wingdings" pitchFamily="2" charset="2"/>
              <a:buChar char="n"/>
            </a:pPr>
            <a:r>
              <a:rPr lang="en-US" sz="3000" dirty="0">
                <a:ea typeface="+mn-ea"/>
                <a:cs typeface="+mn-cs"/>
                <a:sym typeface="Helvetica" charset="0"/>
              </a:rPr>
              <a:t>Best practices</a:t>
            </a:r>
          </a:p>
          <a:p>
            <a:pPr marL="682625" lvl="1" indent="-342900" defTabSz="914145">
              <a:buClr>
                <a:schemeClr val="bg2"/>
              </a:buClr>
              <a:buSzPct val="100000"/>
              <a:buFont typeface="Wingdings" pitchFamily="2" charset="2"/>
              <a:buChar char="n"/>
            </a:pPr>
            <a:r>
              <a:rPr lang="en-US" sz="3000" dirty="0">
                <a:ea typeface="+mn-ea"/>
                <a:cs typeface="+mn-cs"/>
                <a:sym typeface="Helvetica" charset="0"/>
              </a:rPr>
              <a:t>Scalability</a:t>
            </a:r>
            <a:endParaRPr lang="en-US" sz="3000" dirty="0">
              <a:ea typeface="+mn-ea"/>
              <a:cs typeface="+mn-cs"/>
            </a:endParaRPr>
          </a:p>
          <a:p>
            <a:pPr marL="682625" lvl="1" indent="-342900" defTabSz="914145">
              <a:buClr>
                <a:schemeClr val="bg2"/>
              </a:buClr>
              <a:buSzPct val="100000"/>
              <a:buFont typeface="Wingdings" pitchFamily="2" charset="2"/>
              <a:buChar char="n"/>
            </a:pPr>
            <a:r>
              <a:rPr lang="en-US" sz="3000" dirty="0">
                <a:ea typeface="+mn-ea"/>
                <a:cs typeface="+mn-cs"/>
                <a:sym typeface="Helvetica" charset="0"/>
              </a:rPr>
              <a:t>System-driven format transformations</a:t>
            </a:r>
            <a:endParaRPr lang="en-US" sz="3000" dirty="0">
              <a:ea typeface="+mn-ea"/>
              <a:cs typeface="+mn-cs"/>
            </a:endParaRPr>
          </a:p>
        </p:txBody>
      </p:sp>
      <p:sp>
        <p:nvSpPr>
          <p:cNvPr id="140292"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Software</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111</a:t>
            </a:fld>
            <a:endParaRPr lang="en-US"/>
          </a:p>
        </p:txBody>
      </p:sp>
      <p:sp>
        <p:nvSpPr>
          <p:cNvPr id="140294"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906612051"/>
      </p:ext>
    </p:extLst>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Grp="1" noChangeArrowheads="1"/>
          </p:cNvSpPr>
          <p:nvPr>
            <p:ph idx="1"/>
          </p:nvPr>
        </p:nvSpPr>
        <p:spPr>
          <a:xfrm>
            <a:off x="457200" y="2057400"/>
            <a:ext cx="8229600" cy="4038600"/>
          </a:xfrm>
        </p:spPr>
        <p:txBody>
          <a:bodyPr lIns="88896" tIns="50798" rIns="88896" bIns="50798" anchor="t"/>
          <a:lstStyle/>
          <a:p>
            <a:pPr marL="342900" lvl="1" indent="-342900" defTabSz="914145">
              <a:lnSpc>
                <a:spcPct val="80000"/>
              </a:lnSpc>
              <a:buClr>
                <a:schemeClr val="bg2"/>
              </a:buClr>
              <a:buSzPct val="100000"/>
              <a:buFont typeface="Wingdings" pitchFamily="2" charset="2"/>
              <a:buChar char="n"/>
            </a:pPr>
            <a:r>
              <a:rPr lang="en-US" dirty="0" smtClean="0">
                <a:ea typeface="+mn-ea"/>
                <a:cs typeface="+mn-cs"/>
                <a:sym typeface="Helvetica" charset="0"/>
              </a:rPr>
              <a:t>Managers are “Content Big”</a:t>
            </a:r>
          </a:p>
          <a:p>
            <a:pPr marL="342900" lvl="1" indent="-342900" defTabSz="914145">
              <a:lnSpc>
                <a:spcPct val="80000"/>
              </a:lnSpc>
              <a:buClr>
                <a:schemeClr val="bg2"/>
              </a:buClr>
              <a:buSzPct val="100000"/>
              <a:buFont typeface="Wingdings" pitchFamily="2" charset="2"/>
              <a:buChar char="n"/>
            </a:pPr>
            <a:r>
              <a:rPr lang="en-US" dirty="0" smtClean="0">
                <a:ea typeface="+mn-ea"/>
                <a:cs typeface="+mn-cs"/>
                <a:sym typeface="Helvetica" charset="0"/>
              </a:rPr>
              <a:t>or, more accurately “Actual Content May Vary…”</a:t>
            </a:r>
          </a:p>
          <a:p>
            <a:pPr marL="342900" lvl="1" indent="-342900" defTabSz="914145">
              <a:lnSpc>
                <a:spcPct val="80000"/>
              </a:lnSpc>
              <a:buClr>
                <a:schemeClr val="bg2"/>
              </a:buClr>
              <a:buSzPct val="100000"/>
              <a:buFont typeface="Wingdings" pitchFamily="2" charset="2"/>
              <a:buChar char="n"/>
            </a:pPr>
            <a:r>
              <a:rPr lang="en-US" dirty="0" smtClean="0">
                <a:ea typeface="+mn-ea"/>
                <a:cs typeface="+mn-cs"/>
                <a:sym typeface="Helvetica" charset="0"/>
              </a:rPr>
              <a:t>You must be familiar with Standards and Best Practices </a:t>
            </a:r>
          </a:p>
          <a:p>
            <a:pPr marL="664357" lvl="1" indent="-342900" defTabSz="914145">
              <a:spcBef>
                <a:spcPts val="352"/>
              </a:spcBef>
              <a:buClr>
                <a:srgbClr val="94B6D2"/>
              </a:buClr>
              <a:buSzPct val="100000"/>
            </a:pPr>
            <a:r>
              <a:rPr lang="en-US" sz="2600" dirty="0">
                <a:latin typeface="Helvetica" charset="0"/>
                <a:ea typeface="Helvetica" charset="0"/>
                <a:cs typeface="Helvetica" charset="0"/>
                <a:sym typeface="Helvetica" charset="0"/>
              </a:rPr>
              <a:t>Metadata </a:t>
            </a:r>
          </a:p>
          <a:p>
            <a:pPr marL="664357" lvl="1" indent="-342900" defTabSz="914145">
              <a:spcBef>
                <a:spcPts val="352"/>
              </a:spcBef>
              <a:buClr>
                <a:srgbClr val="94B6D2"/>
              </a:buClr>
              <a:buSzPct val="100000"/>
            </a:pPr>
            <a:r>
              <a:rPr lang="en-US" sz="2600" dirty="0">
                <a:latin typeface="Helvetica" charset="0"/>
                <a:ea typeface="Helvetica" charset="0"/>
                <a:cs typeface="Helvetica" charset="0"/>
                <a:sym typeface="Helvetica" charset="0"/>
              </a:rPr>
              <a:t>Formats</a:t>
            </a:r>
          </a:p>
          <a:p>
            <a:pPr marL="664357" lvl="1" indent="-342900" defTabSz="914145">
              <a:spcBef>
                <a:spcPts val="352"/>
              </a:spcBef>
              <a:buClr>
                <a:srgbClr val="94B6D2"/>
              </a:buClr>
              <a:buSzPct val="100000"/>
            </a:pPr>
            <a:r>
              <a:rPr lang="en-US" sz="2600" dirty="0">
                <a:latin typeface="Helvetica" charset="0"/>
                <a:ea typeface="Helvetica" charset="0"/>
                <a:cs typeface="Helvetica" charset="0"/>
                <a:sym typeface="Helvetica" charset="0"/>
              </a:rPr>
              <a:t>Quality</a:t>
            </a:r>
          </a:p>
        </p:txBody>
      </p:sp>
      <p:sp>
        <p:nvSpPr>
          <p:cNvPr id="84996" name="Rectangle 4"/>
          <p:cNvSpPr>
            <a:spLocks noGrp="1" noChangeArrowheads="1"/>
          </p:cNvSpPr>
          <p:nvPr>
            <p:ph type="title"/>
          </p:nvPr>
        </p:nvSpPr>
        <p:spPr>
          <a:xfrm>
            <a:off x="457200" y="457200"/>
            <a:ext cx="8229600" cy="6096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Content</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112</a:t>
            </a:fld>
            <a:endParaRPr lang="en-US"/>
          </a:p>
        </p:txBody>
      </p:sp>
    </p:spTree>
    <p:extLst>
      <p:ext uri="{BB962C8B-B14F-4D97-AF65-F5344CB8AC3E}">
        <p14:creationId xmlns:p14="http://schemas.microsoft.com/office/powerpoint/2010/main" val="2609453009"/>
      </p:ext>
    </p:extLst>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5"/>
          <p:cNvSpPr>
            <a:spLocks noGrp="1" noChangeArrowheads="1"/>
          </p:cNvSpPr>
          <p:nvPr>
            <p:ph idx="1"/>
          </p:nvPr>
        </p:nvSpPr>
        <p:spPr/>
        <p:txBody>
          <a:bodyPr lIns="88896" tIns="50798" rIns="88896" bIns="50798" anchor="t"/>
          <a:lstStyle/>
          <a:p>
            <a:pPr marL="342900" lvl="1" indent="-342900" defTabSz="914145">
              <a:lnSpc>
                <a:spcPct val="80000"/>
              </a:lnSpc>
              <a:buClr>
                <a:schemeClr val="bg2"/>
              </a:buClr>
              <a:buSzPct val="100000"/>
              <a:buFont typeface="Wingdings" pitchFamily="2" charset="2"/>
              <a:buChar char="n"/>
            </a:pPr>
            <a:r>
              <a:rPr lang="en-US" dirty="0">
                <a:ea typeface="+mn-ea"/>
                <a:cs typeface="+mn-cs"/>
                <a:sym typeface="Helvetica" charset="0"/>
              </a:rPr>
              <a:t>Follows NISO Framework’s Collections and Objects Principles</a:t>
            </a:r>
          </a:p>
          <a:p>
            <a:pPr marL="342900" lvl="1" indent="-342900" defTabSz="914145">
              <a:lnSpc>
                <a:spcPct val="80000"/>
              </a:lnSpc>
              <a:buClr>
                <a:schemeClr val="bg2"/>
              </a:buClr>
              <a:buSzPct val="100000"/>
              <a:buFont typeface="Wingdings" pitchFamily="2" charset="2"/>
              <a:buChar char="n"/>
            </a:pPr>
            <a:r>
              <a:rPr lang="en-US" dirty="0">
                <a:ea typeface="+mn-ea"/>
                <a:cs typeface="+mn-cs"/>
                <a:sym typeface="Helvetica" charset="0"/>
              </a:rPr>
              <a:t>May create and structure objects and metadata according to accepted standards and best practices  (i.e. METS, Digital Capture Recommendations from the Library of Congress)</a:t>
            </a:r>
          </a:p>
          <a:p>
            <a:pPr marL="342900" lvl="1" indent="-342900" defTabSz="914145">
              <a:lnSpc>
                <a:spcPct val="80000"/>
              </a:lnSpc>
              <a:buClr>
                <a:schemeClr val="bg2"/>
              </a:buClr>
              <a:buSzPct val="100000"/>
              <a:buFont typeface="Wingdings" pitchFamily="2" charset="2"/>
              <a:buChar char="n"/>
            </a:pPr>
            <a:r>
              <a:rPr lang="en-US" dirty="0">
                <a:ea typeface="+mn-ea"/>
                <a:cs typeface="+mn-cs"/>
                <a:sym typeface="Helvetica" charset="0"/>
              </a:rPr>
              <a:t>May identify file type candidates for migration to new formats at point of deposit (i.e. MS Word to PDF)</a:t>
            </a:r>
            <a:endParaRPr lang="en-US" dirty="0">
              <a:ea typeface="+mn-ea"/>
              <a:cs typeface="+mn-cs"/>
            </a:endParaRPr>
          </a:p>
        </p:txBody>
      </p:sp>
      <p:sp>
        <p:nvSpPr>
          <p:cNvPr id="86020" name="Rectangle 4"/>
          <p:cNvSpPr>
            <a:spLocks noGrp="1" noChangeArrowheads="1"/>
          </p:cNvSpPr>
          <p:nvPr>
            <p:ph type="title"/>
          </p:nvPr>
        </p:nvSpPr>
        <p:spPr>
          <a:xfrm>
            <a:off x="457200" y="457200"/>
            <a:ext cx="8229600" cy="6858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Content Standards</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smtClean="0"/>
              <a:pPr/>
              <a:t>113</a:t>
            </a:fld>
            <a:endParaRPr lang="en-US" dirty="0"/>
          </a:p>
        </p:txBody>
      </p:sp>
    </p:spTree>
    <p:extLst>
      <p:ext uri="{BB962C8B-B14F-4D97-AF65-F5344CB8AC3E}">
        <p14:creationId xmlns:p14="http://schemas.microsoft.com/office/powerpoint/2010/main" val="118027139"/>
      </p:ext>
    </p:extLst>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5"/>
          <p:cNvSpPr>
            <a:spLocks noGrp="1" noChangeArrowheads="1"/>
          </p:cNvSpPr>
          <p:nvPr>
            <p:ph idx="1"/>
          </p:nvPr>
        </p:nvSpPr>
        <p:spPr/>
        <p:txBody>
          <a:bodyPr lIns="88896" tIns="50798" rIns="88896" bIns="50798" anchor="t"/>
          <a:lstStyle/>
          <a:p>
            <a:pPr marL="342900" lvl="1" indent="-342900" defTabSz="914145">
              <a:lnSpc>
                <a:spcPct val="80000"/>
              </a:lnSpc>
              <a:buClr>
                <a:schemeClr val="bg2"/>
              </a:buClr>
              <a:buSzPct val="100000"/>
              <a:buFont typeface="Wingdings" pitchFamily="2" charset="2"/>
              <a:buChar char="n"/>
            </a:pPr>
            <a:r>
              <a:rPr lang="en-US" dirty="0">
                <a:ea typeface="+mn-ea"/>
                <a:cs typeface="+mn-cs"/>
                <a:sym typeface="Helvetica" charset="0"/>
              </a:rPr>
              <a:t>Follows NISO Framework’s Metadata and Objects Principles</a:t>
            </a:r>
          </a:p>
          <a:p>
            <a:pPr marL="342900" lvl="1" indent="-342900" defTabSz="914145">
              <a:lnSpc>
                <a:spcPct val="80000"/>
              </a:lnSpc>
              <a:buClr>
                <a:schemeClr val="bg2"/>
              </a:buClr>
              <a:buSzPct val="100000"/>
              <a:buFont typeface="Wingdings" pitchFamily="2" charset="2"/>
              <a:buChar char="n"/>
            </a:pPr>
            <a:r>
              <a:rPr lang="en-US" dirty="0">
                <a:ea typeface="+mn-ea"/>
                <a:cs typeface="+mn-cs"/>
                <a:sym typeface="Helvetica" charset="0"/>
              </a:rPr>
              <a:t>May opt to identify, require and support a normalizing schema (i.e. MODS, Dublin Core)</a:t>
            </a:r>
          </a:p>
          <a:p>
            <a:pPr marL="342900" lvl="1" indent="-342900" defTabSz="914145">
              <a:lnSpc>
                <a:spcPct val="80000"/>
              </a:lnSpc>
              <a:buClr>
                <a:schemeClr val="bg2"/>
              </a:buClr>
              <a:buSzPct val="100000"/>
              <a:buFont typeface="Wingdings" pitchFamily="2" charset="2"/>
              <a:buChar char="n"/>
            </a:pPr>
            <a:r>
              <a:rPr lang="en-US" dirty="0">
                <a:ea typeface="+mn-ea"/>
                <a:cs typeface="+mn-cs"/>
                <a:sym typeface="Helvetica" charset="0"/>
              </a:rPr>
              <a:t>Likely to maintain an OAI-Dublin Core compliant metadata record somewhere for each object</a:t>
            </a:r>
          </a:p>
          <a:p>
            <a:pPr marL="600736" lvl="1" indent="-342900" defTabSz="914145">
              <a:spcBef>
                <a:spcPts val="352"/>
              </a:spcBef>
              <a:buClr>
                <a:srgbClr val="94B6D2"/>
              </a:buClr>
              <a:buSzPct val="100000"/>
            </a:pPr>
            <a:r>
              <a:rPr lang="en-US" sz="2500" dirty="0">
                <a:latin typeface="Helvetica" charset="0"/>
                <a:ea typeface="Helvetica" charset="0"/>
                <a:cs typeface="Helvetica" charset="0"/>
                <a:sym typeface="Helvetica" charset="0"/>
              </a:rPr>
              <a:t>To support harvesting and aggregation of records in OTHER repositories</a:t>
            </a:r>
            <a:endParaRPr lang="en-US" dirty="0"/>
          </a:p>
        </p:txBody>
      </p:sp>
      <p:sp>
        <p:nvSpPr>
          <p:cNvPr id="87044" name="Rectangle 4"/>
          <p:cNvSpPr>
            <a:spLocks noGrp="1" noChangeArrowheads="1"/>
          </p:cNvSpPr>
          <p:nvPr>
            <p:ph type="title"/>
          </p:nvPr>
        </p:nvSpPr>
        <p:spPr>
          <a:xfrm>
            <a:off x="457200" y="457200"/>
            <a:ext cx="8229600" cy="7620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Metadata Standards</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114</a:t>
            </a:fld>
            <a:endParaRPr lang="en-US" dirty="0"/>
          </a:p>
        </p:txBody>
      </p:sp>
    </p:spTree>
    <p:extLst>
      <p:ext uri="{BB962C8B-B14F-4D97-AF65-F5344CB8AC3E}">
        <p14:creationId xmlns:p14="http://schemas.microsoft.com/office/powerpoint/2010/main" val="837374815"/>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Rectangle 5"/>
          <p:cNvSpPr>
            <a:spLocks noGrp="1" noChangeArrowheads="1"/>
          </p:cNvSpPr>
          <p:nvPr>
            <p:ph idx="1"/>
          </p:nvPr>
        </p:nvSpPr>
        <p:spPr/>
        <p:txBody>
          <a:bodyPr lIns="88896" tIns="50798" rIns="88896" bIns="50798" anchor="t"/>
          <a:lstStyle/>
          <a:p>
            <a:pPr marL="342900" lvl="1" indent="-342900" defTabSz="914145">
              <a:lnSpc>
                <a:spcPct val="80000"/>
              </a:lnSpc>
              <a:buClr>
                <a:schemeClr val="bg2"/>
              </a:buClr>
              <a:buSzPct val="100000"/>
              <a:buFont typeface="Wingdings" pitchFamily="2" charset="2"/>
              <a:buChar char="n"/>
            </a:pPr>
            <a:r>
              <a:rPr lang="en-US" dirty="0">
                <a:ea typeface="+mn-ea"/>
                <a:cs typeface="+mn-cs"/>
                <a:sym typeface="Helvetica" charset="0"/>
              </a:rPr>
              <a:t>Be able to work with creators on SIP object profiles and standards </a:t>
            </a:r>
          </a:p>
          <a:p>
            <a:pPr marL="342900" lvl="1" indent="-342900" defTabSz="914145">
              <a:lnSpc>
                <a:spcPct val="80000"/>
              </a:lnSpc>
              <a:buClr>
                <a:schemeClr val="bg2"/>
              </a:buClr>
              <a:buSzPct val="100000"/>
              <a:buFont typeface="Wingdings" pitchFamily="2" charset="2"/>
              <a:buChar char="n"/>
            </a:pPr>
            <a:r>
              <a:rPr lang="en-US" dirty="0">
                <a:ea typeface="+mn-ea"/>
                <a:cs typeface="+mn-cs"/>
                <a:sym typeface="Helvetica" charset="0"/>
              </a:rPr>
              <a:t>Be able to work with Systems Administrators on Archival and Dissemination Information Packages object profiles (AIPs, DIPs)</a:t>
            </a:r>
          </a:p>
        </p:txBody>
      </p:sp>
      <p:sp>
        <p:nvSpPr>
          <p:cNvPr id="88068" name="Rectangle 4"/>
          <p:cNvSpPr>
            <a:spLocks noGrp="1" noChangeArrowheads="1"/>
          </p:cNvSpPr>
          <p:nvPr>
            <p:ph type="title"/>
          </p:nvPr>
        </p:nvSpPr>
        <p:spPr>
          <a:xfrm>
            <a:off x="457200" y="457200"/>
            <a:ext cx="8229600" cy="7620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Digital Object Standards</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115</a:t>
            </a:fld>
            <a:endParaRPr lang="en-US" dirty="0"/>
          </a:p>
        </p:txBody>
      </p:sp>
    </p:spTree>
    <p:extLst>
      <p:ext uri="{BB962C8B-B14F-4D97-AF65-F5344CB8AC3E}">
        <p14:creationId xmlns:p14="http://schemas.microsoft.com/office/powerpoint/2010/main" val="3223641245"/>
      </p:ext>
    </p:extLst>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5"/>
          <p:cNvSpPr>
            <a:spLocks noGrp="1" noChangeArrowheads="1"/>
          </p:cNvSpPr>
          <p:nvPr>
            <p:ph idx="1"/>
          </p:nvPr>
        </p:nvSpPr>
        <p:spPr/>
        <p:txBody>
          <a:bodyPr lIns="88896" tIns="50798" rIns="88896" bIns="50798" anchor="t">
            <a:normAutofit fontScale="92500"/>
          </a:bodyPr>
          <a:lstStyle/>
          <a:p>
            <a:pPr marL="342900" lvl="1" indent="-342900" defTabSz="914145">
              <a:lnSpc>
                <a:spcPct val="80000"/>
              </a:lnSpc>
              <a:buClr>
                <a:schemeClr val="bg2"/>
              </a:buClr>
              <a:buSzPct val="100000"/>
              <a:buFont typeface="Wingdings" pitchFamily="2" charset="2"/>
              <a:buChar char="n"/>
            </a:pPr>
            <a:r>
              <a:rPr lang="en-US" sz="3000" dirty="0">
                <a:ea typeface="+mn-ea"/>
                <a:cs typeface="+mn-cs"/>
                <a:sym typeface="Helvetica" charset="0"/>
              </a:rPr>
              <a:t>Managers straddle the content creation and the content management and preservation worlds</a:t>
            </a:r>
          </a:p>
          <a:p>
            <a:pPr marL="342900" lvl="1" indent="-342900" defTabSz="914145">
              <a:lnSpc>
                <a:spcPct val="80000"/>
              </a:lnSpc>
              <a:buClr>
                <a:schemeClr val="bg2"/>
              </a:buClr>
              <a:buSzPct val="100000"/>
              <a:buFont typeface="Wingdings" pitchFamily="2" charset="2"/>
              <a:buChar char="n"/>
            </a:pPr>
            <a:r>
              <a:rPr lang="en-US" sz="3000" dirty="0">
                <a:ea typeface="+mn-ea"/>
                <a:cs typeface="+mn-cs"/>
                <a:sym typeface="Helvetica" charset="0"/>
              </a:rPr>
              <a:t>They need to be as concerned with capture best practices as they are with digital repository and object design – as both ultimately ensure the long-term preservation and access of digital resources</a:t>
            </a:r>
            <a:endParaRPr lang="en-US" sz="3000" dirty="0">
              <a:ea typeface="+mn-ea"/>
              <a:cs typeface="+mn-cs"/>
            </a:endParaRPr>
          </a:p>
        </p:txBody>
      </p:sp>
      <p:sp>
        <p:nvSpPr>
          <p:cNvPr id="89092" name="Rectangle 4"/>
          <p:cNvSpPr>
            <a:spLocks noGrp="1" noChangeArrowheads="1"/>
          </p:cNvSpPr>
          <p:nvPr>
            <p:ph type="title"/>
          </p:nvPr>
        </p:nvSpPr>
        <p:spPr>
          <a:xfrm>
            <a:off x="457200" y="457200"/>
            <a:ext cx="8229600" cy="7620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What ARE you talking about?</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116</a:t>
            </a:fld>
            <a:endParaRPr lang="en-US" dirty="0"/>
          </a:p>
        </p:txBody>
      </p:sp>
    </p:spTree>
    <p:extLst>
      <p:ext uri="{BB962C8B-B14F-4D97-AF65-F5344CB8AC3E}">
        <p14:creationId xmlns:p14="http://schemas.microsoft.com/office/powerpoint/2010/main" val="61630137"/>
      </p:ext>
    </p:extLst>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Grp="1" noChangeArrowheads="1"/>
          </p:cNvSpPr>
          <p:nvPr>
            <p:ph type="title"/>
          </p:nvPr>
        </p:nvSpPr>
        <p:spPr>
          <a:xfrm>
            <a:off x="457200" y="457201"/>
            <a:ext cx="8229600" cy="746596"/>
          </a:xfrm>
        </p:spPr>
        <p:txBody>
          <a:bodyPr lIns="88896" tIns="50798" rIns="88896" bIns="50798"/>
          <a:lstStyle/>
          <a:p>
            <a:pPr algn="l" defTabSz="914145"/>
            <a:r>
              <a:rPr lang="en-US" sz="4000" b="1" dirty="0">
                <a:solidFill>
                  <a:schemeClr val="bg2"/>
                </a:solidFill>
                <a:latin typeface="Helvetica" charset="0"/>
                <a:ea typeface="Helvetica" charset="0"/>
                <a:cs typeface="Helvetica" charset="0"/>
                <a:sym typeface="Helvetica" charset="0"/>
              </a:rPr>
              <a:t>OAIS Conceptual Model</a:t>
            </a:r>
            <a:endParaRPr lang="en-US" sz="20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117</a:t>
            </a:fld>
            <a:endParaRPr lang="en-US" dirty="0"/>
          </a:p>
        </p:txBody>
      </p:sp>
      <p:pic>
        <p:nvPicPr>
          <p:cNvPr id="90117" name="Picture 5" descr="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513" y="1295400"/>
            <a:ext cx="9141225" cy="4048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0118"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2430484128"/>
      </p:ext>
    </p:extLst>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A Digital Object Model</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smtClean="0"/>
              <a:pPr/>
              <a:t>118</a:t>
            </a:fld>
            <a:endParaRPr lang="en-US" dirty="0"/>
          </a:p>
        </p:txBody>
      </p:sp>
      <p:sp>
        <p:nvSpPr>
          <p:cNvPr id="91141" name="Rectangle 5"/>
          <p:cNvSpPr>
            <a:spLocks noGrp="1" noChangeArrowheads="1"/>
          </p:cNvSpPr>
          <p:nvPr>
            <p:ph idx="4294967295"/>
          </p:nvPr>
        </p:nvSpPr>
        <p:spPr>
          <a:xfrm>
            <a:off x="989013" y="1600200"/>
            <a:ext cx="8154987" cy="4525963"/>
          </a:xfrm>
        </p:spPr>
        <p:txBody>
          <a:bodyPr lIns="88896" tIns="50798" rIns="88896" bIns="50798" anchor="t"/>
          <a:lstStyle/>
          <a:p>
            <a:pPr marL="0" indent="0" defTabSz="914145">
              <a:spcBef>
                <a:spcPts val="492"/>
              </a:spcBef>
              <a:buNone/>
            </a:pPr>
            <a:endParaRPr lang="en-US" sz="2900">
              <a:latin typeface="Helvetica" charset="0"/>
              <a:ea typeface="Helvetica" charset="0"/>
              <a:cs typeface="Helvetica" charset="0"/>
              <a:sym typeface="Helvetica" charset="0"/>
            </a:endParaRPr>
          </a:p>
          <a:p>
            <a:pPr marL="0" indent="0" defTabSz="914145">
              <a:spcBef>
                <a:spcPts val="492"/>
              </a:spcBef>
              <a:buNone/>
            </a:pPr>
            <a:endParaRPr lang="en-US" sz="2900">
              <a:latin typeface="Helvetica" charset="0"/>
              <a:ea typeface="Helvetica" charset="0"/>
              <a:cs typeface="Helvetica" charset="0"/>
              <a:sym typeface="Helvetica" charset="0"/>
            </a:endParaRPr>
          </a:p>
          <a:p>
            <a:pPr marL="0" indent="0" defTabSz="914145">
              <a:spcBef>
                <a:spcPts val="492"/>
              </a:spcBef>
              <a:buNone/>
            </a:pPr>
            <a:endParaRPr lang="en-US" sz="2900">
              <a:latin typeface="Helvetica" charset="0"/>
              <a:ea typeface="Helvetica" charset="0"/>
              <a:cs typeface="Helvetica" charset="0"/>
              <a:sym typeface="Helvetica" charset="0"/>
            </a:endParaRPr>
          </a:p>
          <a:p>
            <a:pPr marL="0" indent="0" defTabSz="914145">
              <a:spcBef>
                <a:spcPts val="492"/>
              </a:spcBef>
              <a:buNone/>
            </a:pPr>
            <a:endParaRPr lang="en-US" sz="2900">
              <a:latin typeface="Helvetica" charset="0"/>
              <a:ea typeface="Helvetica" charset="0"/>
              <a:cs typeface="Helvetica" charset="0"/>
              <a:sym typeface="Helvetica" charset="0"/>
            </a:endParaRPr>
          </a:p>
          <a:p>
            <a:pPr marL="0" indent="0" defTabSz="914145">
              <a:spcBef>
                <a:spcPts val="492"/>
              </a:spcBef>
              <a:buNone/>
            </a:pPr>
            <a:endParaRPr lang="en-US" sz="2900">
              <a:latin typeface="Helvetica" charset="0"/>
              <a:ea typeface="Helvetica" charset="0"/>
              <a:cs typeface="Helvetica" charset="0"/>
              <a:sym typeface="Helvetica" charset="0"/>
            </a:endParaRPr>
          </a:p>
          <a:p>
            <a:pPr marL="0" indent="0" defTabSz="914145">
              <a:spcBef>
                <a:spcPts val="492"/>
              </a:spcBef>
              <a:buNone/>
            </a:pPr>
            <a:endParaRPr lang="en-US" sz="2900">
              <a:latin typeface="Helvetica" charset="0"/>
              <a:ea typeface="Helvetica" charset="0"/>
              <a:cs typeface="Helvetica" charset="0"/>
              <a:sym typeface="Helvetica" charset="0"/>
            </a:endParaRPr>
          </a:p>
          <a:p>
            <a:pPr marL="0" indent="0" defTabSz="914145">
              <a:spcBef>
                <a:spcPts val="492"/>
              </a:spcBef>
              <a:buNone/>
            </a:pPr>
            <a:endParaRPr lang="en-US" sz="2900">
              <a:latin typeface="Helvetica" charset="0"/>
              <a:ea typeface="Helvetica" charset="0"/>
              <a:cs typeface="Helvetica" charset="0"/>
              <a:sym typeface="Helvetica" charset="0"/>
            </a:endParaRPr>
          </a:p>
        </p:txBody>
      </p:sp>
      <p:pic>
        <p:nvPicPr>
          <p:cNvPr id="91142" name="Picture 6"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975" y="1326033"/>
            <a:ext cx="8486049" cy="4975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1143" name="Rectangle 7"/>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
        <p:nvSpPr>
          <p:cNvPr id="91145" name="Rectangle 9"/>
          <p:cNvSpPr>
            <a:spLocks/>
          </p:cNvSpPr>
          <p:nvPr/>
        </p:nvSpPr>
        <p:spPr bwMode="auto">
          <a:xfrm>
            <a:off x="-123900" y="-109933"/>
            <a:ext cx="247800" cy="219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35717" tIns="35717" rIns="35717" bIns="35717" anchor="ctr">
            <a:spAutoFit/>
          </a:bodyPr>
          <a:lstStyle/>
          <a:p>
            <a:pPr defTabSz="914145">
              <a:lnSpc>
                <a:spcPct val="80000"/>
              </a:lnSpc>
            </a:pPr>
            <a:r>
              <a:rPr lang="en-US" sz="1200" b="1">
                <a:solidFill>
                  <a:srgbClr val="FFFFFF"/>
                </a:solidFill>
                <a:latin typeface="Arial" pitchFamily="34" charset="0"/>
                <a:cs typeface="Arial" pitchFamily="34" charset="0"/>
                <a:sym typeface="Arial" pitchFamily="34" charset="0"/>
              </a:rPr>
              <a:t>73</a:t>
            </a:r>
            <a:endParaRPr lang="en-US">
              <a:solidFill>
                <a:prstClr val="black"/>
              </a:solidFill>
            </a:endParaRPr>
          </a:p>
        </p:txBody>
      </p:sp>
    </p:spTree>
    <p:extLst>
      <p:ext uri="{BB962C8B-B14F-4D97-AF65-F5344CB8AC3E}">
        <p14:creationId xmlns:p14="http://schemas.microsoft.com/office/powerpoint/2010/main" val="135968673"/>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5"/>
          <p:cNvSpPr>
            <a:spLocks noGrp="1" noChangeArrowheads="1"/>
          </p:cNvSpPr>
          <p:nvPr>
            <p:ph idx="1"/>
          </p:nvPr>
        </p:nvSpPr>
        <p:spPr/>
        <p:txBody>
          <a:bodyPr lIns="88896" tIns="50798" rIns="88896" bIns="50798" anchor="t">
            <a:normAutofit lnSpcReduction="10000"/>
          </a:bodyPr>
          <a:lstStyle/>
          <a:p>
            <a:pPr marL="457200" indent="-457200" defTabSz="914145">
              <a:spcBef>
                <a:spcPts val="492"/>
              </a:spcBef>
              <a:buSzPct val="100000"/>
            </a:pPr>
            <a:r>
              <a:rPr lang="en-US" sz="2800" dirty="0" smtClean="0">
                <a:latin typeface="Helvetica" charset="0"/>
                <a:ea typeface="Helvetica" charset="0"/>
                <a:cs typeface="Helvetica" charset="0"/>
                <a:sym typeface="Helvetica" charset="0"/>
              </a:rPr>
              <a:t>General </a:t>
            </a:r>
            <a:r>
              <a:rPr lang="en-US" sz="2800" dirty="0">
                <a:latin typeface="Helvetica" charset="0"/>
                <a:ea typeface="Helvetica" charset="0"/>
                <a:cs typeface="Helvetica" charset="0"/>
                <a:sym typeface="Helvetica" charset="0"/>
              </a:rPr>
              <a:t>policies and responsibilities governed by a Policy Document</a:t>
            </a:r>
          </a:p>
          <a:p>
            <a:pPr marL="457200" indent="-457200" defTabSz="914145">
              <a:spcBef>
                <a:spcPts val="492"/>
              </a:spcBef>
              <a:buSzPct val="100000"/>
            </a:pPr>
            <a:r>
              <a:rPr lang="en-US" sz="2800" dirty="0">
                <a:latin typeface="Helvetica" charset="0"/>
                <a:ea typeface="Helvetica" charset="0"/>
                <a:cs typeface="Helvetica" charset="0"/>
                <a:sym typeface="Helvetica" charset="0"/>
              </a:rPr>
              <a:t>Specific responsibilities </a:t>
            </a:r>
            <a:r>
              <a:rPr lang="en-US" sz="2800" dirty="0">
                <a:latin typeface="Helvetica" charset="0"/>
                <a:ea typeface="Helvetica" charset="0"/>
                <a:cs typeface="Helvetica" charset="0"/>
                <a:sym typeface="Helvetica" charset="0"/>
              </a:rPr>
              <a:t>defined </a:t>
            </a:r>
            <a:r>
              <a:rPr lang="en-US" sz="2800" dirty="0">
                <a:latin typeface="Helvetica" charset="0"/>
                <a:ea typeface="Helvetica" charset="0"/>
                <a:cs typeface="Helvetica" charset="0"/>
                <a:sym typeface="Helvetica" charset="0"/>
              </a:rPr>
              <a:t>in a service agreement or deed of gift</a:t>
            </a:r>
          </a:p>
          <a:p>
            <a:pPr marL="457200" indent="-457200" defTabSz="914145">
              <a:spcBef>
                <a:spcPts val="492"/>
              </a:spcBef>
              <a:buSzPct val="100000"/>
            </a:pPr>
            <a:r>
              <a:rPr lang="en-US" sz="2800" dirty="0">
                <a:latin typeface="Helvetica" charset="0"/>
                <a:ea typeface="Helvetica" charset="0"/>
                <a:cs typeface="Helvetica" charset="0"/>
                <a:sym typeface="Helvetica" charset="0"/>
              </a:rPr>
              <a:t>Manage access, rights and usage through embedded information in files, metadata, and software, as instructed by policies and content creators</a:t>
            </a:r>
            <a:endParaRPr lang="en-US" sz="2800" dirty="0">
              <a:latin typeface="Helvetica" charset="0"/>
              <a:ea typeface="Helvetica" charset="0"/>
              <a:cs typeface="Helvetica" charset="0"/>
            </a:endParaRPr>
          </a:p>
        </p:txBody>
      </p:sp>
      <p:sp>
        <p:nvSpPr>
          <p:cNvPr id="92164" name="Rectangle 4"/>
          <p:cNvSpPr>
            <a:spLocks noGrp="1" noChangeArrowheads="1"/>
          </p:cNvSpPr>
          <p:nvPr>
            <p:ph type="title"/>
          </p:nvPr>
        </p:nvSpPr>
        <p:spPr>
          <a:xfrm>
            <a:off x="457200" y="457200"/>
            <a:ext cx="8229600" cy="7620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Controls</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119</a:t>
            </a:fld>
            <a:endParaRPr lang="en-US" dirty="0"/>
          </a:p>
        </p:txBody>
      </p:sp>
    </p:spTree>
    <p:extLst>
      <p:ext uri="{BB962C8B-B14F-4D97-AF65-F5344CB8AC3E}">
        <p14:creationId xmlns:p14="http://schemas.microsoft.com/office/powerpoint/2010/main" val="420200618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267200"/>
          </a:xfrm>
        </p:spPr>
        <p:txBody>
          <a:bodyPr>
            <a:normAutofit fontScale="92500" lnSpcReduction="10000"/>
          </a:bodyPr>
          <a:lstStyle/>
          <a:p>
            <a:pPr marL="0" indent="0">
              <a:buNone/>
            </a:pPr>
            <a:r>
              <a:rPr lang="en-US" sz="3000" dirty="0" smtClean="0"/>
              <a:t>V.   Authenticity and Integrity</a:t>
            </a:r>
          </a:p>
          <a:p>
            <a:pPr marL="0" indent="0">
              <a:buNone/>
            </a:pPr>
            <a:endParaRPr lang="en-US" sz="2600" dirty="0" smtClean="0"/>
          </a:p>
          <a:p>
            <a:pPr>
              <a:buSzPct val="100000"/>
            </a:pPr>
            <a:r>
              <a:rPr lang="en-US" sz="2800" dirty="0" smtClean="0"/>
              <a:t>Archivists strive </a:t>
            </a:r>
            <a:r>
              <a:rPr lang="en-US" sz="2800" b="1" u="sng" dirty="0" smtClean="0"/>
              <a:t>to preserve </a:t>
            </a:r>
            <a:r>
              <a:rPr lang="en-US" sz="2800" dirty="0" smtClean="0"/>
              <a:t>and </a:t>
            </a:r>
            <a:r>
              <a:rPr lang="en-US" sz="2800" b="1" u="sng" dirty="0" smtClean="0"/>
              <a:t>protect</a:t>
            </a:r>
            <a:r>
              <a:rPr lang="en-US" sz="2800" dirty="0" smtClean="0"/>
              <a:t> the </a:t>
            </a:r>
            <a:r>
              <a:rPr lang="en-US" sz="2800" b="1" u="sng" dirty="0" smtClean="0"/>
              <a:t>authenticity</a:t>
            </a:r>
            <a:r>
              <a:rPr lang="en-US" sz="2800" dirty="0" smtClean="0"/>
              <a:t> of records in their holdings by </a:t>
            </a:r>
            <a:r>
              <a:rPr lang="en-US" sz="2800" b="1" u="sng" dirty="0" smtClean="0"/>
              <a:t>documenting their creation</a:t>
            </a:r>
            <a:r>
              <a:rPr lang="en-US" sz="2800" u="sng" dirty="0" smtClean="0"/>
              <a:t> </a:t>
            </a:r>
            <a:r>
              <a:rPr lang="en-US" sz="2800" b="1" u="sng" dirty="0" smtClean="0"/>
              <a:t>and use </a:t>
            </a:r>
            <a:r>
              <a:rPr lang="en-US" sz="2800" dirty="0" smtClean="0"/>
              <a:t>in hard copy and electronic formats. </a:t>
            </a:r>
          </a:p>
          <a:p>
            <a:pPr>
              <a:buSzPct val="100000"/>
            </a:pPr>
            <a:endParaRPr lang="en-US" sz="2600" dirty="0" smtClean="0"/>
          </a:p>
          <a:p>
            <a:pPr>
              <a:buSzPct val="100000"/>
            </a:pPr>
            <a:r>
              <a:rPr lang="en-US" sz="2800" dirty="0" smtClean="0"/>
              <a:t>They have a </a:t>
            </a:r>
            <a:r>
              <a:rPr lang="en-US" sz="2800" b="1" u="sng" dirty="0" smtClean="0"/>
              <a:t>fundamental obligation to preserve the intellectual and physical integrity</a:t>
            </a:r>
            <a:r>
              <a:rPr lang="en-US" sz="2800" b="1" dirty="0" smtClean="0"/>
              <a:t> </a:t>
            </a:r>
            <a:r>
              <a:rPr lang="en-US" sz="2800" dirty="0" smtClean="0"/>
              <a:t>of those records.  Archivists may not alter, manipulate, or destroy data or records to conceal facts or distort evidence.</a:t>
            </a:r>
          </a:p>
          <a:p>
            <a:endParaRPr lang="en-US" sz="3500" dirty="0"/>
          </a:p>
        </p:txBody>
      </p:sp>
      <p:sp>
        <p:nvSpPr>
          <p:cNvPr id="2" name="Title 1"/>
          <p:cNvSpPr>
            <a:spLocks noGrp="1"/>
          </p:cNvSpPr>
          <p:nvPr>
            <p:ph type="title"/>
          </p:nvPr>
        </p:nvSpPr>
        <p:spPr>
          <a:xfrm>
            <a:off x="457200" y="457200"/>
            <a:ext cx="8229600" cy="1219200"/>
          </a:xfrm>
        </p:spPr>
        <p:txBody>
          <a:bodyPr/>
          <a:lstStyle/>
          <a:p>
            <a:r>
              <a:rPr lang="en-US" sz="3200" b="1" dirty="0" smtClean="0">
                <a:solidFill>
                  <a:srgbClr val="002060"/>
                </a:solidFill>
              </a:rPr>
              <a:t>SAA Code of Ethics</a:t>
            </a:r>
            <a:endParaRPr lang="en-US" sz="3200" b="1" dirty="0">
              <a:solidFill>
                <a:srgbClr val="002060"/>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12</a:t>
            </a:fld>
            <a:endParaRPr lang="en-US"/>
          </a:p>
        </p:txBody>
      </p:sp>
    </p:spTree>
    <p:extLst>
      <p:ext uri="{BB962C8B-B14F-4D97-AF65-F5344CB8AC3E}">
        <p14:creationId xmlns:p14="http://schemas.microsoft.com/office/powerpoint/2010/main" val="18921825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5"/>
          <p:cNvSpPr>
            <a:spLocks noGrp="1" noChangeArrowheads="1"/>
          </p:cNvSpPr>
          <p:nvPr>
            <p:ph idx="1"/>
          </p:nvPr>
        </p:nvSpPr>
        <p:spPr/>
        <p:txBody>
          <a:bodyPr lIns="88896" tIns="50798" rIns="88896" bIns="50798" anchor="t"/>
          <a:lstStyle/>
          <a:p>
            <a:pPr marL="158496" indent="-158496" defTabSz="914145">
              <a:spcBef>
                <a:spcPts val="492"/>
              </a:spcBef>
              <a:buNone/>
            </a:pPr>
            <a:r>
              <a:rPr lang="en-US" sz="2900" dirty="0" smtClean="0">
                <a:latin typeface="Helvetica" charset="0"/>
                <a:ea typeface="Helvetica" charset="0"/>
                <a:cs typeface="Helvetica" charset="0"/>
                <a:sym typeface="Helvetica" charset="0"/>
              </a:rPr>
              <a:t>Managers </a:t>
            </a:r>
            <a:r>
              <a:rPr lang="en-US" sz="2900" dirty="0">
                <a:latin typeface="Helvetica" charset="0"/>
                <a:ea typeface="Helvetica" charset="0"/>
                <a:cs typeface="Helvetica" charset="0"/>
                <a:sym typeface="Helvetica" charset="0"/>
              </a:rPr>
              <a:t>have relationships </a:t>
            </a:r>
            <a:r>
              <a:rPr lang="en-US" sz="2900" dirty="0" smtClean="0">
                <a:latin typeface="Helvetica" charset="0"/>
                <a:ea typeface="Helvetica" charset="0"/>
                <a:cs typeface="Helvetica" charset="0"/>
                <a:sym typeface="Helvetica" charset="0"/>
              </a:rPr>
              <a:t>with a diverse community:</a:t>
            </a:r>
            <a:endParaRPr lang="en-US" sz="2900" dirty="0">
              <a:latin typeface="Helvetica" charset="0"/>
              <a:ea typeface="Helvetica" charset="0"/>
              <a:cs typeface="Helvetica" charset="0"/>
              <a:sym typeface="Helvetica" charset="0"/>
            </a:endParaRPr>
          </a:p>
          <a:p>
            <a:pPr marL="600736" lvl="1" indent="-342900" defTabSz="914145">
              <a:spcBef>
                <a:spcPts val="352"/>
              </a:spcBef>
              <a:buClr>
                <a:srgbClr val="94B6D2"/>
              </a:buClr>
              <a:buSzPct val="100000"/>
            </a:pPr>
            <a:r>
              <a:rPr lang="en-US" sz="2500" dirty="0">
                <a:latin typeface="Helvetica" charset="0"/>
                <a:ea typeface="Helvetica" charset="0"/>
                <a:cs typeface="Helvetica" charset="0"/>
                <a:sym typeface="Helvetica" charset="0"/>
              </a:rPr>
              <a:t>Content Creators/ Depositors </a:t>
            </a:r>
          </a:p>
          <a:p>
            <a:pPr marL="600736" lvl="1" indent="-342900" defTabSz="914145">
              <a:spcBef>
                <a:spcPts val="352"/>
              </a:spcBef>
              <a:buClr>
                <a:srgbClr val="94B6D2"/>
              </a:buClr>
              <a:buSzPct val="100000"/>
            </a:pPr>
            <a:r>
              <a:rPr lang="en-US" sz="2500" dirty="0">
                <a:latin typeface="Helvetica" charset="0"/>
                <a:ea typeface="Helvetica" charset="0"/>
                <a:cs typeface="Helvetica" charset="0"/>
                <a:sym typeface="Helvetica" charset="0"/>
              </a:rPr>
              <a:t>Stakeholders</a:t>
            </a:r>
          </a:p>
          <a:p>
            <a:pPr marL="600736" lvl="1" indent="-342900" defTabSz="914145">
              <a:spcBef>
                <a:spcPts val="352"/>
              </a:spcBef>
              <a:buClr>
                <a:srgbClr val="94B6D2"/>
              </a:buClr>
              <a:buSzPct val="100000"/>
            </a:pPr>
            <a:r>
              <a:rPr lang="en-US" sz="2500" dirty="0">
                <a:latin typeface="Helvetica" charset="0"/>
                <a:ea typeface="Helvetica" charset="0"/>
                <a:cs typeface="Helvetica" charset="0"/>
                <a:sym typeface="Helvetica" charset="0"/>
              </a:rPr>
              <a:t>Systems Administrators</a:t>
            </a:r>
          </a:p>
          <a:p>
            <a:pPr marL="600736" lvl="1" indent="-342900" defTabSz="914145">
              <a:spcBef>
                <a:spcPts val="352"/>
              </a:spcBef>
              <a:buClr>
                <a:srgbClr val="94B6D2"/>
              </a:buClr>
              <a:buSzPct val="100000"/>
            </a:pPr>
            <a:r>
              <a:rPr lang="en-US" sz="2500" dirty="0">
                <a:latin typeface="Helvetica" charset="0"/>
                <a:ea typeface="Helvetica" charset="0"/>
                <a:cs typeface="Helvetica" charset="0"/>
                <a:sym typeface="Helvetica" charset="0"/>
              </a:rPr>
              <a:t>End Users</a:t>
            </a:r>
          </a:p>
          <a:p>
            <a:pPr marL="475489" lvl="1" indent="-217654" defTabSz="914145">
              <a:spcBef>
                <a:spcPts val="352"/>
              </a:spcBef>
              <a:buNone/>
            </a:pPr>
            <a:r>
              <a:rPr lang="en-US" sz="2500" dirty="0" smtClean="0">
                <a:latin typeface="Helvetica" charset="0"/>
                <a:ea typeface="Helvetica" charset="0"/>
                <a:cs typeface="Helvetica" charset="0"/>
                <a:sym typeface="Helvetica" charset="0"/>
              </a:rPr>
              <a:t>and</a:t>
            </a:r>
            <a:r>
              <a:rPr lang="en-US" sz="2500" dirty="0">
                <a:latin typeface="Helvetica" charset="0"/>
                <a:ea typeface="Helvetica" charset="0"/>
                <a:cs typeface="Helvetica" charset="0"/>
                <a:sym typeface="Helvetica" charset="0"/>
              </a:rPr>
              <a:t>, </a:t>
            </a:r>
            <a:r>
              <a:rPr lang="en-US" sz="2500" dirty="0" smtClean="0">
                <a:latin typeface="Helvetica" charset="0"/>
                <a:ea typeface="Helvetica" charset="0"/>
                <a:cs typeface="Helvetica" charset="0"/>
                <a:sym typeface="Helvetica" charset="0"/>
              </a:rPr>
              <a:t>of course, they </a:t>
            </a:r>
            <a:r>
              <a:rPr lang="en-US" sz="2500" dirty="0">
                <a:latin typeface="Helvetica" charset="0"/>
                <a:ea typeface="Helvetica" charset="0"/>
                <a:cs typeface="Helvetica" charset="0"/>
                <a:sym typeface="Helvetica" charset="0"/>
              </a:rPr>
              <a:t>may BE End Users!</a:t>
            </a:r>
          </a:p>
        </p:txBody>
      </p:sp>
      <p:sp>
        <p:nvSpPr>
          <p:cNvPr id="93188"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C</a:t>
            </a:r>
            <a:r>
              <a:rPr lang="en-US" sz="3600" b="1" dirty="0" smtClean="0">
                <a:solidFill>
                  <a:schemeClr val="bg2"/>
                </a:solidFill>
                <a:latin typeface="Helvetica" charset="0"/>
                <a:ea typeface="Helvetica" charset="0"/>
                <a:cs typeface="Helvetica" charset="0"/>
                <a:sym typeface="Helvetica" charset="0"/>
              </a:rPr>
              <a:t>ommunity</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120</a:t>
            </a:fld>
            <a:endParaRPr lang="en-US" dirty="0"/>
          </a:p>
        </p:txBody>
      </p:sp>
      <p:sp>
        <p:nvSpPr>
          <p:cNvPr id="93190"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169117995"/>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type="title"/>
          </p:nvPr>
        </p:nvSpPr>
        <p:spPr>
          <a:xfrm>
            <a:off x="457200" y="457200"/>
            <a:ext cx="8229600" cy="6858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Trust</a:t>
            </a:r>
            <a:endParaRPr lang="en-US" sz="3600" b="1" dirty="0">
              <a:solidFill>
                <a:schemeClr val="bg2"/>
              </a:solidFill>
            </a:endParaRPr>
          </a:p>
        </p:txBody>
      </p:sp>
      <p:sp>
        <p:nvSpPr>
          <p:cNvPr id="98309" name="Rectangle 5"/>
          <p:cNvSpPr>
            <a:spLocks noGrp="1" noChangeArrowheads="1"/>
          </p:cNvSpPr>
          <p:nvPr>
            <p:ph sz="half" idx="1"/>
          </p:nvPr>
        </p:nvSpPr>
        <p:spPr>
          <a:xfrm>
            <a:off x="457200" y="1981200"/>
            <a:ext cx="3657600" cy="2362200"/>
          </a:xfrm>
        </p:spPr>
        <p:txBody>
          <a:bodyPr lIns="88896" tIns="50798" rIns="88896" bIns="50798" anchor="t">
            <a:noAutofit/>
          </a:bodyPr>
          <a:lstStyle/>
          <a:p>
            <a:pPr marL="0" indent="0" defTabSz="914145">
              <a:lnSpc>
                <a:spcPct val="90000"/>
              </a:lnSpc>
              <a:spcBef>
                <a:spcPts val="492"/>
              </a:spcBef>
              <a:buClr>
                <a:srgbClr val="DD8047"/>
              </a:buClr>
              <a:buSzPct val="60000"/>
              <a:buNone/>
            </a:pPr>
            <a:r>
              <a:rPr lang="en-US" sz="2600" dirty="0" smtClean="0">
                <a:ea typeface="Helvetica" charset="0"/>
                <a:cs typeface="Helvetica" charset="0"/>
                <a:sym typeface="Helvetica" charset="0"/>
              </a:rPr>
              <a:t>Their </a:t>
            </a:r>
            <a:r>
              <a:rPr lang="en-US" sz="2600" dirty="0">
                <a:ea typeface="Helvetica" charset="0"/>
                <a:cs typeface="Helvetica" charset="0"/>
                <a:sym typeface="Helvetica" charset="0"/>
              </a:rPr>
              <a:t>central role requires a strong understanding or awareness of everything!</a:t>
            </a:r>
            <a:endParaRPr lang="en-US" sz="2600" dirty="0"/>
          </a:p>
        </p:txBody>
      </p:sp>
      <p:sp>
        <p:nvSpPr>
          <p:cNvPr id="3" name="Content Placeholder 2"/>
          <p:cNvSpPr>
            <a:spLocks noGrp="1"/>
          </p:cNvSpPr>
          <p:nvPr>
            <p:ph sz="half" idx="2"/>
          </p:nvPr>
        </p:nvSpPr>
        <p:spPr>
          <a:xfrm>
            <a:off x="4343400" y="685800"/>
            <a:ext cx="4343400" cy="5562600"/>
          </a:xfrm>
        </p:spPr>
        <p:txBody>
          <a:bodyPr>
            <a:noAutofit/>
          </a:bodyPr>
          <a:lstStyle/>
          <a:p>
            <a:pPr>
              <a:buSzPct val="100000"/>
            </a:pPr>
            <a:r>
              <a:rPr lang="en-US" sz="2200" dirty="0"/>
              <a:t>NISO Framework </a:t>
            </a:r>
            <a:r>
              <a:rPr lang="en-US" sz="2200" dirty="0" smtClean="0"/>
              <a:t>Principles</a:t>
            </a:r>
          </a:p>
          <a:p>
            <a:pPr>
              <a:buSzPct val="100000"/>
            </a:pPr>
            <a:r>
              <a:rPr lang="en-US" sz="2200" dirty="0" smtClean="0"/>
              <a:t>ISO 14721 - OAIS</a:t>
            </a:r>
            <a:endParaRPr lang="en-US" sz="2200" dirty="0"/>
          </a:p>
          <a:p>
            <a:pPr>
              <a:buSzPct val="100000"/>
            </a:pPr>
            <a:r>
              <a:rPr lang="en-US" sz="2200" dirty="0"/>
              <a:t>Collections</a:t>
            </a:r>
          </a:p>
          <a:p>
            <a:pPr>
              <a:buSzPct val="100000"/>
            </a:pPr>
            <a:r>
              <a:rPr lang="en-US" sz="2200" dirty="0"/>
              <a:t>Objects</a:t>
            </a:r>
          </a:p>
          <a:p>
            <a:pPr>
              <a:buSzPct val="100000"/>
            </a:pPr>
            <a:r>
              <a:rPr lang="en-US" sz="2200" dirty="0"/>
              <a:t>Metadata </a:t>
            </a:r>
          </a:p>
          <a:p>
            <a:pPr>
              <a:buSzPct val="100000"/>
            </a:pPr>
            <a:r>
              <a:rPr lang="en-US" sz="2200" dirty="0"/>
              <a:t>Initiatives</a:t>
            </a:r>
          </a:p>
          <a:p>
            <a:pPr>
              <a:buSzPct val="100000"/>
            </a:pPr>
            <a:r>
              <a:rPr lang="en-US" sz="2200" dirty="0"/>
              <a:t>ISO 16363 - Audit/</a:t>
            </a:r>
            <a:r>
              <a:rPr lang="en-US" sz="2200" dirty="0" smtClean="0"/>
              <a:t>Cert. TDR</a:t>
            </a:r>
            <a:endParaRPr lang="en-US" sz="2200" dirty="0"/>
          </a:p>
          <a:p>
            <a:pPr>
              <a:buSzPct val="100000"/>
            </a:pPr>
            <a:r>
              <a:rPr lang="en-US" sz="2200" dirty="0"/>
              <a:t>B. Digital object management</a:t>
            </a:r>
          </a:p>
          <a:p>
            <a:pPr>
              <a:buSzPct val="100000"/>
            </a:pPr>
            <a:r>
              <a:rPr lang="en-US" sz="2200" dirty="0"/>
              <a:t> Some of A. Organizational infrastructure</a:t>
            </a:r>
          </a:p>
          <a:p>
            <a:pPr>
              <a:buSzPct val="100000"/>
            </a:pPr>
            <a:r>
              <a:rPr lang="en-US" sz="2200" dirty="0"/>
              <a:t>An awareness of C. Technologies, technical infrastructure, and </a:t>
            </a:r>
            <a:r>
              <a:rPr lang="en-US" sz="2200" dirty="0" smtClean="0"/>
              <a:t>security</a:t>
            </a:r>
          </a:p>
          <a:p>
            <a:pPr>
              <a:buSzPct val="100000"/>
            </a:pPr>
            <a:r>
              <a:rPr lang="en-US" sz="2200" dirty="0" smtClean="0"/>
              <a:t>ISO 16919 – Auditor </a:t>
            </a:r>
            <a:r>
              <a:rPr lang="en-US" sz="2200" dirty="0" err="1" smtClean="0"/>
              <a:t>Reqs</a:t>
            </a:r>
            <a:r>
              <a:rPr lang="en-US" sz="2200" dirty="0" smtClean="0"/>
              <a:t>.</a:t>
            </a:r>
            <a:endParaRPr lang="en-US" sz="2200" dirty="0"/>
          </a:p>
        </p:txBody>
      </p:sp>
      <p:sp>
        <p:nvSpPr>
          <p:cNvPr id="2" name="Slide Number Placeholder 1"/>
          <p:cNvSpPr>
            <a:spLocks noGrp="1"/>
          </p:cNvSpPr>
          <p:nvPr>
            <p:ph type="sldNum" sz="quarter" idx="12"/>
          </p:nvPr>
        </p:nvSpPr>
        <p:spPr>
          <a:xfrm>
            <a:off x="6553200" y="6248400"/>
            <a:ext cx="2133600" cy="457200"/>
          </a:xfrm>
        </p:spPr>
        <p:txBody>
          <a:bodyPr/>
          <a:lstStyle/>
          <a:p>
            <a:fld id="{56E3E2FF-1825-4BB3-BD60-9BD4044F7A21}" type="slidenum">
              <a:rPr lang="en-US"/>
              <a:pPr/>
              <a:t>121</a:t>
            </a:fld>
            <a:endParaRPr lang="en-US" dirty="0"/>
          </a:p>
        </p:txBody>
      </p:sp>
      <p:sp>
        <p:nvSpPr>
          <p:cNvPr id="98311" name="Rectangle 7"/>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337377981"/>
      </p:ext>
    </p:extLst>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5"/>
          <p:cNvSpPr>
            <a:spLocks noGrp="1" noChangeArrowheads="1"/>
          </p:cNvSpPr>
          <p:nvPr>
            <p:ph idx="1"/>
          </p:nvPr>
        </p:nvSpPr>
        <p:spPr/>
        <p:txBody>
          <a:bodyPr lIns="88896" tIns="50798" rIns="88896" bIns="50798" anchor="t"/>
          <a:lstStyle/>
          <a:p>
            <a:pPr marL="571500" indent="-571500" defTabSz="914145">
              <a:spcBef>
                <a:spcPts val="492"/>
              </a:spcBef>
              <a:buSzPct val="100000"/>
            </a:pPr>
            <a:r>
              <a:rPr lang="en-US" sz="3600" dirty="0">
                <a:latin typeface="+mj-lt"/>
                <a:ea typeface="Helvetica" charset="0"/>
                <a:cs typeface="Helvetica" charset="0"/>
                <a:sym typeface="Helvetica" charset="0"/>
              </a:rPr>
              <a:t>Managers trust…</a:t>
            </a:r>
          </a:p>
          <a:p>
            <a:pPr marL="715035" lvl="1" indent="-457200" defTabSz="914145">
              <a:spcBef>
                <a:spcPts val="352"/>
              </a:spcBef>
              <a:buClr>
                <a:srgbClr val="94B6D2"/>
              </a:buClr>
              <a:buSzPct val="100000"/>
            </a:pPr>
            <a:r>
              <a:rPr lang="en-US" sz="3200" dirty="0">
                <a:ea typeface="Helvetica" charset="0"/>
                <a:cs typeface="Helvetica" charset="0"/>
                <a:sym typeface="Helvetica" charset="0"/>
              </a:rPr>
              <a:t>Content Creators/ Depositors </a:t>
            </a:r>
          </a:p>
          <a:p>
            <a:pPr marL="715035" lvl="1" indent="-457200" defTabSz="914145">
              <a:spcBef>
                <a:spcPts val="352"/>
              </a:spcBef>
              <a:buClr>
                <a:srgbClr val="94B6D2"/>
              </a:buClr>
              <a:buSzPct val="100000"/>
            </a:pPr>
            <a:r>
              <a:rPr lang="en-US" sz="3200" dirty="0">
                <a:ea typeface="Helvetica" charset="0"/>
                <a:cs typeface="Helvetica" charset="0"/>
                <a:sym typeface="Helvetica" charset="0"/>
              </a:rPr>
              <a:t>Stakeholders</a:t>
            </a:r>
          </a:p>
          <a:p>
            <a:pPr marL="715035" lvl="1" indent="-457200" defTabSz="914145">
              <a:spcBef>
                <a:spcPts val="352"/>
              </a:spcBef>
              <a:buClr>
                <a:srgbClr val="94B6D2"/>
              </a:buClr>
              <a:buSzPct val="100000"/>
            </a:pPr>
            <a:r>
              <a:rPr lang="en-US" sz="3200" dirty="0">
                <a:ea typeface="Helvetica" charset="0"/>
                <a:cs typeface="Helvetica" charset="0"/>
                <a:sym typeface="Helvetica" charset="0"/>
              </a:rPr>
              <a:t>Systems Administrators</a:t>
            </a:r>
          </a:p>
          <a:p>
            <a:pPr marL="715035" lvl="1" indent="-457200" defTabSz="914145">
              <a:spcBef>
                <a:spcPts val="352"/>
              </a:spcBef>
              <a:buClr>
                <a:srgbClr val="94B6D2"/>
              </a:buClr>
              <a:buSzPct val="100000"/>
            </a:pPr>
            <a:r>
              <a:rPr lang="en-US" sz="3200" dirty="0">
                <a:ea typeface="Helvetica" charset="0"/>
                <a:cs typeface="Helvetica" charset="0"/>
                <a:sym typeface="Helvetica" charset="0"/>
              </a:rPr>
              <a:t>End Users </a:t>
            </a:r>
          </a:p>
        </p:txBody>
      </p:sp>
      <p:sp>
        <p:nvSpPr>
          <p:cNvPr id="99332" name="Rectangle 4"/>
          <p:cNvSpPr>
            <a:spLocks noGrp="1" noChangeArrowheads="1"/>
          </p:cNvSpPr>
          <p:nvPr>
            <p:ph type="title"/>
          </p:nvPr>
        </p:nvSpPr>
        <p:spPr>
          <a:xfrm>
            <a:off x="457200" y="457200"/>
            <a:ext cx="8229600" cy="8382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Trust within the Community</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122</a:t>
            </a:fld>
            <a:endParaRPr lang="en-US" dirty="0"/>
          </a:p>
        </p:txBody>
      </p:sp>
    </p:spTree>
    <p:extLst>
      <p:ext uri="{BB962C8B-B14F-4D97-AF65-F5344CB8AC3E}">
        <p14:creationId xmlns:p14="http://schemas.microsoft.com/office/powerpoint/2010/main" val="1928174594"/>
      </p:ext>
    </p:extLst>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81" name="Rectangle 5"/>
          <p:cNvSpPr>
            <a:spLocks noGrp="1" noChangeArrowheads="1"/>
          </p:cNvSpPr>
          <p:nvPr>
            <p:ph idx="1"/>
          </p:nvPr>
        </p:nvSpPr>
        <p:spPr>
          <a:xfrm>
            <a:off x="457200" y="1524000"/>
            <a:ext cx="8229600" cy="4343400"/>
          </a:xfrm>
        </p:spPr>
        <p:txBody>
          <a:bodyPr lIns="88896" tIns="50798" rIns="88896" bIns="50798" anchor="t">
            <a:normAutofit/>
          </a:bodyPr>
          <a:lstStyle/>
          <a:p>
            <a:pPr marL="342900" indent="-342900" defTabSz="914145">
              <a:spcBef>
                <a:spcPts val="492"/>
              </a:spcBef>
              <a:buSzPct val="100000"/>
            </a:pPr>
            <a:r>
              <a:rPr lang="en-US" sz="2600" dirty="0">
                <a:latin typeface="Helvetica" charset="0"/>
                <a:ea typeface="Helvetica" charset="0"/>
                <a:cs typeface="Helvetica" charset="0"/>
                <a:sym typeface="Helvetica" charset="0"/>
              </a:rPr>
              <a:t>Managers often coordinate repository marketing and evaluation activities</a:t>
            </a:r>
          </a:p>
          <a:p>
            <a:pPr defTabSz="914145">
              <a:spcBef>
                <a:spcPts val="492"/>
              </a:spcBef>
              <a:buSzPct val="100000"/>
            </a:pPr>
            <a:r>
              <a:rPr lang="en-US" sz="2600" dirty="0">
                <a:latin typeface="Helvetica" charset="0"/>
                <a:ea typeface="Helvetica" charset="0"/>
                <a:cs typeface="Helvetica" charset="0"/>
                <a:sym typeface="Helvetica" charset="0"/>
              </a:rPr>
              <a:t>Both marketing and evaluation activities can be used to</a:t>
            </a:r>
          </a:p>
          <a:p>
            <a:pPr marL="600735" lvl="1" indent="-342900" defTabSz="914145">
              <a:spcBef>
                <a:spcPts val="352"/>
              </a:spcBef>
              <a:buClr>
                <a:srgbClr val="94B6D2"/>
              </a:buClr>
              <a:buSzPct val="100000"/>
            </a:pPr>
            <a:r>
              <a:rPr lang="en-US" sz="2400" dirty="0">
                <a:latin typeface="Helvetica" charset="0"/>
                <a:ea typeface="Helvetica" charset="0"/>
                <a:cs typeface="Helvetica" charset="0"/>
                <a:sym typeface="Helvetica" charset="0"/>
              </a:rPr>
              <a:t>Inform users and potential users of range of services and benefits</a:t>
            </a:r>
          </a:p>
          <a:p>
            <a:pPr marL="600735" lvl="1" indent="-342900" defTabSz="914145">
              <a:spcBef>
                <a:spcPts val="352"/>
              </a:spcBef>
              <a:buClr>
                <a:srgbClr val="94B6D2"/>
              </a:buClr>
              <a:buSzPct val="100000"/>
            </a:pPr>
            <a:r>
              <a:rPr lang="en-US" sz="2400" dirty="0">
                <a:latin typeface="Helvetica" charset="0"/>
                <a:ea typeface="Helvetica" charset="0"/>
                <a:cs typeface="Helvetica" charset="0"/>
                <a:sym typeface="Helvetica" charset="0"/>
              </a:rPr>
              <a:t>Demonstrate to stakeholders scope and application of services</a:t>
            </a:r>
          </a:p>
          <a:p>
            <a:pPr defTabSz="914145">
              <a:spcBef>
                <a:spcPts val="492"/>
              </a:spcBef>
              <a:buSzPct val="100000"/>
            </a:pPr>
            <a:r>
              <a:rPr lang="en-US" sz="2600" dirty="0">
                <a:latin typeface="Helvetica" charset="0"/>
                <a:ea typeface="Helvetica" charset="0"/>
                <a:cs typeface="Helvetica" charset="0"/>
                <a:sym typeface="Helvetica" charset="0"/>
              </a:rPr>
              <a:t>Press</a:t>
            </a:r>
            <a:r>
              <a:rPr lang="en-US" sz="2600" dirty="0">
                <a:latin typeface="Helvetica" charset="0"/>
                <a:ea typeface="Helvetica" charset="0"/>
                <a:cs typeface="Helvetica" charset="0"/>
                <a:sym typeface="Helvetica" charset="0"/>
              </a:rPr>
              <a:t> </a:t>
            </a:r>
            <a:r>
              <a:rPr lang="en-US" sz="2600" dirty="0">
                <a:latin typeface="Helvetica" charset="0"/>
                <a:ea typeface="Helvetica" charset="0"/>
                <a:cs typeface="Helvetica" charset="0"/>
                <a:sym typeface="Helvetica" charset="0"/>
              </a:rPr>
              <a:t>kits and embedded tools to support marketing and evaluation, and are meant to be locally adapted</a:t>
            </a:r>
            <a:endParaRPr lang="en-US" sz="2600" dirty="0">
              <a:latin typeface="Helvetica" charset="0"/>
              <a:ea typeface="Helvetica" charset="0"/>
              <a:cs typeface="Helvetica" charset="0"/>
            </a:endParaRPr>
          </a:p>
        </p:txBody>
      </p:sp>
      <p:sp>
        <p:nvSpPr>
          <p:cNvPr id="101380" name="Rectangle 4"/>
          <p:cNvSpPr>
            <a:spLocks noGrp="1" noChangeArrowheads="1"/>
          </p:cNvSpPr>
          <p:nvPr>
            <p:ph type="title"/>
          </p:nvPr>
        </p:nvSpPr>
        <p:spPr>
          <a:xfrm>
            <a:off x="457200" y="457200"/>
            <a:ext cx="8686800" cy="762000"/>
          </a:xfrm>
        </p:spPr>
        <p:txBody>
          <a:bodyPr lIns="88896" tIns="50798" rIns="88896" bIns="50798">
            <a:noAutofit/>
          </a:bodyPr>
          <a:lstStyle/>
          <a:p>
            <a:pPr algn="l" defTabSz="914145"/>
            <a:r>
              <a:rPr lang="en-US" sz="3600" b="1" dirty="0">
                <a:solidFill>
                  <a:schemeClr val="bg2"/>
                </a:solidFill>
                <a:latin typeface="Helvetica" charset="0"/>
                <a:ea typeface="Helvetica" charset="0"/>
                <a:cs typeface="Helvetica" charset="0"/>
                <a:sym typeface="Helvetica" charset="0"/>
              </a:rPr>
              <a:t>Building Trust Outside the Community</a:t>
            </a:r>
            <a:endParaRPr lang="en-US"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123</a:t>
            </a:fld>
            <a:endParaRPr lang="en-US" dirty="0"/>
          </a:p>
        </p:txBody>
      </p:sp>
    </p:spTree>
    <p:extLst>
      <p:ext uri="{BB962C8B-B14F-4D97-AF65-F5344CB8AC3E}">
        <p14:creationId xmlns:p14="http://schemas.microsoft.com/office/powerpoint/2010/main" val="286302296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4800600"/>
            <a:ext cx="5486400" cy="566738"/>
          </a:xfrm>
        </p:spPr>
        <p:txBody>
          <a:bodyPr>
            <a:normAutofit/>
          </a:bodyPr>
          <a:lstStyle/>
          <a:p>
            <a:r>
              <a:rPr lang="en-US" sz="2400" dirty="0" smtClean="0">
                <a:solidFill>
                  <a:schemeClr val="bg2"/>
                </a:solidFill>
              </a:rPr>
              <a:t>Worksheet 3: Roles</a:t>
            </a:r>
            <a:endParaRPr lang="en-US" sz="2400" dirty="0">
              <a:solidFill>
                <a:schemeClr val="bg2"/>
              </a:solidFill>
            </a:endParaRPr>
          </a:p>
        </p:txBody>
      </p:sp>
      <p:pic>
        <p:nvPicPr>
          <p:cNvPr id="8" name="Picture 2" descr="C:\Users\jcolati\Downloads\MP900431119.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5625" r="5625"/>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
        <p:nvSpPr>
          <p:cNvPr id="6" name="Text Placeholder 5"/>
          <p:cNvSpPr>
            <a:spLocks noGrp="1"/>
          </p:cNvSpPr>
          <p:nvPr>
            <p:ph type="body" sz="half" idx="2"/>
          </p:nvPr>
        </p:nvSpPr>
        <p:spPr>
          <a:xfrm>
            <a:off x="457200" y="5410200"/>
            <a:ext cx="8382000" cy="881062"/>
          </a:xfrm>
        </p:spPr>
        <p:txBody>
          <a:bodyPr>
            <a:noAutofit/>
          </a:bodyPr>
          <a:lstStyle/>
          <a:p>
            <a:r>
              <a:rPr lang="en-US" sz="2000" dirty="0" smtClean="0"/>
              <a:t>Many repository services are run by just a handful of people focused on meeting the needs of the masses. At this point, what role or roles do you see yourself having in your local repository service?</a:t>
            </a:r>
          </a:p>
        </p:txBody>
      </p:sp>
      <p:sp>
        <p:nvSpPr>
          <p:cNvPr id="2" name="Slide Number Placeholder 1"/>
          <p:cNvSpPr>
            <a:spLocks noGrp="1"/>
          </p:cNvSpPr>
          <p:nvPr>
            <p:ph type="sldNum" sz="quarter" idx="11"/>
          </p:nvPr>
        </p:nvSpPr>
        <p:spPr/>
        <p:txBody>
          <a:bodyPr/>
          <a:lstStyle/>
          <a:p>
            <a:fld id="{56E3E2FF-1825-4BB3-BD60-9BD4044F7A21}" type="slidenum">
              <a:rPr lang="en-US"/>
              <a:pPr/>
              <a:t>124</a:t>
            </a:fld>
            <a:endParaRPr lang="en-US" dirty="0"/>
          </a:p>
        </p:txBody>
      </p:sp>
    </p:spTree>
    <p:extLst>
      <p:ext uri="{BB962C8B-B14F-4D97-AF65-F5344CB8AC3E}">
        <p14:creationId xmlns:p14="http://schemas.microsoft.com/office/powerpoint/2010/main" val="75095398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000" b="1" dirty="0">
                <a:solidFill>
                  <a:schemeClr val="bg1"/>
                </a:solidFill>
              </a:rPr>
              <a:t>Module 5: </a:t>
            </a:r>
            <a:r>
              <a:rPr lang="en-US" sz="3000" dirty="0" smtClean="0">
                <a:solidFill>
                  <a:schemeClr val="bg1"/>
                </a:solidFill>
              </a:rPr>
              <a:t/>
            </a:r>
            <a:br>
              <a:rPr lang="en-US" sz="3000" dirty="0" smtClean="0">
                <a:solidFill>
                  <a:schemeClr val="bg1"/>
                </a:solidFill>
              </a:rPr>
            </a:br>
            <a:r>
              <a:rPr lang="en-US" sz="3000" dirty="0" smtClean="0">
                <a:solidFill>
                  <a:schemeClr val="bg1"/>
                </a:solidFill>
              </a:rPr>
              <a:t>Building a Repository Service: Sustainability</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fld id="{56E3E2FF-1825-4BB3-BD60-9BD4044F7A21}" type="slidenum">
              <a:rPr lang="en-US"/>
              <a:pPr/>
              <a:t>125</a:t>
            </a:fld>
            <a:endParaRPr lang="en-US" dirty="0"/>
          </a:p>
        </p:txBody>
      </p:sp>
    </p:spTree>
    <p:extLst>
      <p:ext uri="{BB962C8B-B14F-4D97-AF65-F5344CB8AC3E}">
        <p14:creationId xmlns:p14="http://schemas.microsoft.com/office/powerpoint/2010/main" val="12511179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idx="1"/>
          </p:nvPr>
        </p:nvSpPr>
        <p:spPr>
          <a:xfrm>
            <a:off x="457200" y="1447800"/>
            <a:ext cx="8229600" cy="4419600"/>
          </a:xfrm>
        </p:spPr>
        <p:txBody>
          <a:bodyPr/>
          <a:lstStyle/>
          <a:p>
            <a:pPr>
              <a:buFont typeface="Wingdings" pitchFamily="2" charset="2"/>
              <a:buNone/>
            </a:pPr>
            <a:r>
              <a:rPr lang="en-US" sz="2800" dirty="0" smtClean="0"/>
              <a:t>	</a:t>
            </a:r>
            <a:br>
              <a:rPr lang="en-US" sz="2800" dirty="0" smtClean="0"/>
            </a:br>
            <a:r>
              <a:rPr lang="en-US" sz="2800" dirty="0" smtClean="0"/>
              <a:t>“Ensuring that valuable digital assets will be available for future use is not simply a matter of finding sufficient funds. </a:t>
            </a:r>
          </a:p>
          <a:p>
            <a:pPr>
              <a:buFont typeface="Wingdings" pitchFamily="2" charset="2"/>
              <a:buNone/>
            </a:pPr>
            <a:r>
              <a:rPr lang="en-US" sz="2800" dirty="0" smtClean="0"/>
              <a:t>	</a:t>
            </a:r>
            <a:r>
              <a:rPr lang="en-US" sz="2800" dirty="0"/>
              <a:t/>
            </a:r>
            <a:br>
              <a:rPr lang="en-US" sz="2800" dirty="0"/>
            </a:br>
            <a:r>
              <a:rPr lang="en-US" sz="2800" dirty="0" smtClean="0"/>
              <a:t>It is about mobilizing resources—human, technical, and financial—across a spectrum of stakeholders diffuse over both space and time…”</a:t>
            </a:r>
          </a:p>
        </p:txBody>
      </p:sp>
      <p:sp>
        <p:nvSpPr>
          <p:cNvPr id="103425" name="Rectangle 2"/>
          <p:cNvSpPr>
            <a:spLocks noGrp="1" noChangeArrowheads="1"/>
          </p:cNvSpPr>
          <p:nvPr>
            <p:ph type="title"/>
          </p:nvPr>
        </p:nvSpPr>
        <p:spPr>
          <a:xfrm>
            <a:off x="457200" y="457200"/>
            <a:ext cx="8229600" cy="762000"/>
          </a:xfrm>
        </p:spPr>
        <p:txBody>
          <a:bodyPr/>
          <a:lstStyle/>
          <a:p>
            <a:r>
              <a:rPr lang="en-US" sz="3600" b="1" dirty="0" smtClean="0">
                <a:solidFill>
                  <a:schemeClr val="bg2"/>
                </a:solidFill>
              </a:rPr>
              <a:t>Sustainability</a:t>
            </a:r>
          </a:p>
        </p:txBody>
      </p:sp>
      <p:sp>
        <p:nvSpPr>
          <p:cNvPr id="2" name="Slide Number Placeholder 1"/>
          <p:cNvSpPr>
            <a:spLocks noGrp="1"/>
          </p:cNvSpPr>
          <p:nvPr>
            <p:ph type="sldNum" sz="quarter" idx="11"/>
          </p:nvPr>
        </p:nvSpPr>
        <p:spPr/>
        <p:txBody>
          <a:bodyPr/>
          <a:lstStyle/>
          <a:p>
            <a:fld id="{56E3E2FF-1825-4BB3-BD60-9BD4044F7A21}" type="slidenum">
              <a:rPr lang="en-US"/>
              <a:pPr/>
              <a:t>126</a:t>
            </a:fld>
            <a:endParaRPr lang="en-US" dirty="0"/>
          </a:p>
        </p:txBody>
      </p:sp>
      <p:sp>
        <p:nvSpPr>
          <p:cNvPr id="3" name="Rectangle 2"/>
          <p:cNvSpPr/>
          <p:nvPr/>
        </p:nvSpPr>
        <p:spPr>
          <a:xfrm>
            <a:off x="228600" y="5997714"/>
            <a:ext cx="7848600" cy="646331"/>
          </a:xfrm>
          <a:prstGeom prst="rect">
            <a:avLst/>
          </a:prstGeom>
        </p:spPr>
        <p:txBody>
          <a:bodyPr wrap="square">
            <a:spAutoFit/>
          </a:bodyPr>
          <a:lstStyle/>
          <a:p>
            <a:r>
              <a:rPr lang="en-US" dirty="0"/>
              <a:t>Sustainable Economics for a Digital Planet. URL: http://</a:t>
            </a:r>
            <a:r>
              <a:rPr lang="en-US" dirty="0" err="1"/>
              <a:t>brtf.sdsc.edu</a:t>
            </a:r>
            <a:r>
              <a:rPr lang="en-US" dirty="0"/>
              <a:t>/</a:t>
            </a:r>
            <a:r>
              <a:rPr lang="en-US" dirty="0" err="1"/>
              <a:t>biblio</a:t>
            </a:r>
            <a:r>
              <a:rPr lang="en-US" dirty="0"/>
              <a:t>/</a:t>
            </a:r>
            <a:r>
              <a:rPr lang="en-US" dirty="0" err="1"/>
              <a:t>BRTF_Final_Report.pdf</a:t>
            </a:r>
            <a:endParaRPr lang="en-US" dirty="0"/>
          </a:p>
        </p:txBody>
      </p:sp>
    </p:spTree>
    <p:extLst>
      <p:ext uri="{BB962C8B-B14F-4D97-AF65-F5344CB8AC3E}">
        <p14:creationId xmlns:p14="http://schemas.microsoft.com/office/powerpoint/2010/main" val="242461651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938" name="Rectangle 3"/>
          <p:cNvSpPr>
            <a:spLocks noGrp="1" noChangeArrowheads="1"/>
          </p:cNvSpPr>
          <p:nvPr>
            <p:ph idx="1"/>
          </p:nvPr>
        </p:nvSpPr>
        <p:spPr>
          <a:xfrm>
            <a:off x="457200" y="1524000"/>
            <a:ext cx="8229600" cy="4343400"/>
          </a:xfrm>
        </p:spPr>
        <p:txBody>
          <a:bodyPr/>
          <a:lstStyle/>
          <a:p>
            <a:pPr marL="0" indent="0" eaLnBrk="1" hangingPunct="1">
              <a:buNone/>
            </a:pPr>
            <a:r>
              <a:rPr lang="en-US" sz="2800" dirty="0" smtClean="0"/>
              <a:t>A good digital initiative </a:t>
            </a:r>
            <a:r>
              <a:rPr lang="en-US" sz="2400" dirty="0" smtClean="0"/>
              <a:t>(a.k.a. project, program)</a:t>
            </a:r>
            <a:r>
              <a:rPr lang="en-US" sz="2800" dirty="0" smtClean="0"/>
              <a:t>… </a:t>
            </a:r>
          </a:p>
          <a:p>
            <a:pPr marL="798513" lvl="1" indent="-341313" eaLnBrk="1" hangingPunct="1">
              <a:buSzPct val="100000"/>
            </a:pPr>
            <a:r>
              <a:rPr lang="en-US" sz="2500" dirty="0" smtClean="0"/>
              <a:t>has a substantial design and planning component.</a:t>
            </a:r>
          </a:p>
          <a:p>
            <a:pPr marL="798513" lvl="1" indent="-341313">
              <a:buSzPct val="100000"/>
            </a:pPr>
            <a:r>
              <a:rPr lang="en-US" sz="2500" dirty="0"/>
              <a:t>has an appropriate level of staffing with necessary </a:t>
            </a:r>
            <a:r>
              <a:rPr lang="en-US" sz="2500" dirty="0"/>
              <a:t>expertise</a:t>
            </a:r>
            <a:r>
              <a:rPr lang="en-US" sz="2500" dirty="0"/>
              <a:t> to achieve its objectives.</a:t>
            </a:r>
          </a:p>
          <a:p>
            <a:pPr marL="798513" lvl="1" indent="-341313">
              <a:buSzPct val="100000"/>
            </a:pPr>
            <a:r>
              <a:rPr lang="en-US" sz="2500" dirty="0"/>
              <a:t>follows</a:t>
            </a:r>
            <a:r>
              <a:rPr lang="en-US" sz="2500" dirty="0"/>
              <a:t> best practices for project management.</a:t>
            </a:r>
          </a:p>
          <a:p>
            <a:pPr marL="798513" lvl="1" indent="-341313">
              <a:buSzPct val="100000"/>
            </a:pPr>
            <a:r>
              <a:rPr lang="en-US" sz="2500" dirty="0"/>
              <a:t>has</a:t>
            </a:r>
            <a:r>
              <a:rPr lang="en-US" sz="2500" dirty="0"/>
              <a:t> an evaluation component.</a:t>
            </a:r>
          </a:p>
          <a:p>
            <a:pPr marL="798513" lvl="1" indent="-341313">
              <a:buSzPct val="100000"/>
            </a:pPr>
            <a:r>
              <a:rPr lang="en-US" sz="2500" dirty="0"/>
              <a:t>markets</a:t>
            </a:r>
            <a:r>
              <a:rPr lang="en-US" sz="2500" dirty="0"/>
              <a:t> itself and broadly disseminates information about the initiative's process and outcomes.</a:t>
            </a:r>
          </a:p>
          <a:p>
            <a:pPr marL="798513" lvl="1" indent="-341313">
              <a:buSzPct val="100000"/>
            </a:pPr>
            <a:r>
              <a:rPr lang="en-US" sz="2500" dirty="0"/>
              <a:t>considers</a:t>
            </a:r>
            <a:r>
              <a:rPr lang="en-US" sz="2500" dirty="0"/>
              <a:t> the entire lifecycle of the digital collection and associated services.</a:t>
            </a:r>
          </a:p>
        </p:txBody>
      </p:sp>
      <p:sp>
        <p:nvSpPr>
          <p:cNvPr id="39937" name="Rectangle 2"/>
          <p:cNvSpPr>
            <a:spLocks noGrp="1" noChangeArrowheads="1"/>
          </p:cNvSpPr>
          <p:nvPr>
            <p:ph type="title"/>
          </p:nvPr>
        </p:nvSpPr>
        <p:spPr>
          <a:xfrm>
            <a:off x="457200" y="457200"/>
            <a:ext cx="8229600" cy="838200"/>
          </a:xfrm>
        </p:spPr>
        <p:txBody>
          <a:bodyPr/>
          <a:lstStyle/>
          <a:p>
            <a:pPr eaLnBrk="1" hangingPunct="1"/>
            <a:r>
              <a:rPr lang="en-US" sz="3600" b="1" dirty="0" smtClean="0">
                <a:solidFill>
                  <a:schemeClr val="bg2"/>
                </a:solidFill>
              </a:rPr>
              <a:t>Principles of </a:t>
            </a:r>
            <a:r>
              <a:rPr lang="en-US" sz="3600" b="1" u="sng" dirty="0" smtClean="0">
                <a:solidFill>
                  <a:schemeClr val="bg2"/>
                </a:solidFill>
              </a:rPr>
              <a:t>GOOD</a:t>
            </a:r>
            <a:r>
              <a:rPr lang="en-US" sz="3600" b="1" dirty="0" smtClean="0">
                <a:solidFill>
                  <a:schemeClr val="bg2"/>
                </a:solidFill>
              </a:rPr>
              <a:t> Digital Initiatives</a:t>
            </a:r>
          </a:p>
        </p:txBody>
      </p:sp>
      <p:sp>
        <p:nvSpPr>
          <p:cNvPr id="2" name="Slide Number Placeholder 1"/>
          <p:cNvSpPr>
            <a:spLocks noGrp="1"/>
          </p:cNvSpPr>
          <p:nvPr>
            <p:ph type="sldNum" sz="quarter" idx="11"/>
          </p:nvPr>
        </p:nvSpPr>
        <p:spPr/>
        <p:txBody>
          <a:bodyPr/>
          <a:lstStyle/>
          <a:p>
            <a:fld id="{56E3E2FF-1825-4BB3-BD60-9BD4044F7A21}" type="slidenum">
              <a:rPr lang="en-US"/>
              <a:pPr/>
              <a:t>127</a:t>
            </a:fld>
            <a:endParaRPr lang="en-US" dirty="0"/>
          </a:p>
        </p:txBody>
      </p:sp>
      <p:sp>
        <p:nvSpPr>
          <p:cNvPr id="6" name="TextBox 5"/>
          <p:cNvSpPr txBox="1"/>
          <p:nvPr/>
        </p:nvSpPr>
        <p:spPr>
          <a:xfrm>
            <a:off x="-23601" y="6492570"/>
            <a:ext cx="7391400" cy="369332"/>
          </a:xfrm>
          <a:prstGeom prst="rect">
            <a:avLst/>
          </a:prstGeom>
          <a:noFill/>
        </p:spPr>
        <p:txBody>
          <a:bodyPr wrap="square" rtlCol="0">
            <a:spAutoFit/>
          </a:bodyPr>
          <a:lstStyle/>
          <a:p>
            <a:r>
              <a:rPr lang="en-US" dirty="0"/>
              <a:t>A Framework of Guidance for Building Good Digital </a:t>
            </a:r>
            <a:r>
              <a:rPr lang="en-US" dirty="0" smtClean="0"/>
              <a:t>Collections, NISO.</a:t>
            </a:r>
            <a:endParaRPr lang="en-US" dirty="0"/>
          </a:p>
        </p:txBody>
      </p:sp>
    </p:spTree>
    <p:extLst>
      <p:ext uri="{BB962C8B-B14F-4D97-AF65-F5344CB8AC3E}">
        <p14:creationId xmlns:p14="http://schemas.microsoft.com/office/powerpoint/2010/main" val="25902643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114800"/>
          </a:xfrm>
        </p:spPr>
        <p:txBody>
          <a:bodyPr/>
          <a:lstStyle/>
          <a:p>
            <a:pPr marL="176213" lvl="1" indent="0" eaLnBrk="1" hangingPunct="1">
              <a:buNone/>
            </a:pPr>
            <a:endParaRPr lang="en-US" dirty="0" smtClean="0"/>
          </a:p>
          <a:p>
            <a:pPr marL="176213" lvl="1" indent="0" eaLnBrk="1" hangingPunct="1">
              <a:buNone/>
            </a:pPr>
            <a:r>
              <a:rPr lang="en-US" dirty="0" smtClean="0"/>
              <a:t>“Each </a:t>
            </a:r>
            <a:r>
              <a:rPr lang="en-US" dirty="0"/>
              <a:t>organization must budget to transfer old files to new formats as software and hardware change and electronic media reach the end of their relatively short life expectancies…also a digital infrastructure including staff, contracts, equipment, and </a:t>
            </a:r>
            <a:r>
              <a:rPr lang="en-US" dirty="0" smtClean="0"/>
              <a:t>software”</a:t>
            </a:r>
          </a:p>
          <a:p>
            <a:pPr marL="0" lvl="2" indent="0">
              <a:buNone/>
            </a:pPr>
            <a:endParaRPr lang="en-US" dirty="0"/>
          </a:p>
          <a:p>
            <a:endParaRPr lang="en-US" dirty="0"/>
          </a:p>
        </p:txBody>
      </p:sp>
      <p:sp>
        <p:nvSpPr>
          <p:cNvPr id="2" name="Title 1"/>
          <p:cNvSpPr>
            <a:spLocks noGrp="1"/>
          </p:cNvSpPr>
          <p:nvPr>
            <p:ph type="title"/>
          </p:nvPr>
        </p:nvSpPr>
        <p:spPr>
          <a:xfrm>
            <a:off x="457200" y="457200"/>
            <a:ext cx="8229600" cy="914400"/>
          </a:xfrm>
        </p:spPr>
        <p:txBody>
          <a:bodyPr/>
          <a:lstStyle/>
          <a:p>
            <a:r>
              <a:rPr lang="en-US" sz="3600" b="1" dirty="0" smtClean="0">
                <a:solidFill>
                  <a:schemeClr val="bg2"/>
                </a:solidFill>
              </a:rPr>
              <a:t>Taking on a “Digital Mortgage?”</a:t>
            </a:r>
            <a:endParaRPr lang="en-US" sz="3600" b="1" dirty="0">
              <a:solidFill>
                <a:schemeClr val="bg2"/>
              </a:solidFill>
            </a:endParaRPr>
          </a:p>
        </p:txBody>
      </p:sp>
      <p:sp>
        <p:nvSpPr>
          <p:cNvPr id="5" name="Slide Number Placeholder 4"/>
          <p:cNvSpPr>
            <a:spLocks noGrp="1"/>
          </p:cNvSpPr>
          <p:nvPr>
            <p:ph type="sldNum" sz="quarter" idx="11"/>
          </p:nvPr>
        </p:nvSpPr>
        <p:spPr/>
        <p:txBody>
          <a:bodyPr/>
          <a:lstStyle/>
          <a:p>
            <a:fld id="{56E3E2FF-1825-4BB3-BD60-9BD4044F7A21}" type="slidenum">
              <a:rPr lang="en-US"/>
              <a:pPr/>
              <a:t>128</a:t>
            </a:fld>
            <a:endParaRPr lang="en-US" dirty="0"/>
          </a:p>
        </p:txBody>
      </p:sp>
      <p:sp>
        <p:nvSpPr>
          <p:cNvPr id="6" name="Rectangle 5"/>
          <p:cNvSpPr/>
          <p:nvPr/>
        </p:nvSpPr>
        <p:spPr>
          <a:xfrm>
            <a:off x="228600" y="5689937"/>
            <a:ext cx="8153400" cy="923330"/>
          </a:xfrm>
          <a:prstGeom prst="rect">
            <a:avLst/>
          </a:prstGeom>
        </p:spPr>
        <p:txBody>
          <a:bodyPr wrap="square">
            <a:spAutoFit/>
          </a:bodyPr>
          <a:lstStyle/>
          <a:p>
            <a:r>
              <a:rPr lang="en-US" dirty="0"/>
              <a:t>Puglia, Lowry &amp; Troll; Marcum in Vogt. Handbook for Digital Projects: </a:t>
            </a:r>
          </a:p>
          <a:p>
            <a:r>
              <a:rPr lang="en-US" dirty="0"/>
              <a:t>A Management Tool for Preservation and Access. URL: http://</a:t>
            </a:r>
            <a:r>
              <a:rPr lang="en-US" dirty="0" err="1"/>
              <a:t>www.nedcc.org</a:t>
            </a:r>
            <a:r>
              <a:rPr lang="en-US" dirty="0"/>
              <a:t>/resources/</a:t>
            </a:r>
            <a:r>
              <a:rPr lang="en-US" dirty="0" err="1"/>
              <a:t>digitalhandbook</a:t>
            </a:r>
            <a:r>
              <a:rPr lang="en-US" dirty="0"/>
              <a:t>/</a:t>
            </a:r>
            <a:r>
              <a:rPr lang="en-US" dirty="0" err="1"/>
              <a:t>dman.pdf</a:t>
            </a:r>
            <a:r>
              <a:rPr lang="en-US" dirty="0"/>
              <a:t> </a:t>
            </a:r>
          </a:p>
        </p:txBody>
      </p:sp>
    </p:spTree>
    <p:extLst>
      <p:ext uri="{BB962C8B-B14F-4D97-AF65-F5344CB8AC3E}">
        <p14:creationId xmlns:p14="http://schemas.microsoft.com/office/powerpoint/2010/main" val="41176743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72000"/>
          </a:xfrm>
        </p:spPr>
        <p:txBody>
          <a:bodyPr/>
          <a:lstStyle/>
          <a:p>
            <a:pPr marL="342900" lvl="1" indent="-342900" defTabSz="914145">
              <a:spcBef>
                <a:spcPts val="492"/>
              </a:spcBef>
              <a:buClr>
                <a:schemeClr val="bg2"/>
              </a:buClr>
              <a:buSzPct val="100000"/>
              <a:buFont typeface="Wingdings" pitchFamily="2" charset="2"/>
              <a:buChar char="n"/>
            </a:pPr>
            <a:r>
              <a:rPr lang="en-US" sz="2600" dirty="0">
                <a:latin typeface="Helvetica" charset="0"/>
                <a:ea typeface="Helvetica" charset="0"/>
                <a:cs typeface="Helvetica" charset="0"/>
              </a:rPr>
              <a:t>Three </a:t>
            </a:r>
            <a:r>
              <a:rPr lang="en-US" sz="2600" dirty="0">
                <a:latin typeface="Helvetica" charset="0"/>
                <a:ea typeface="Helvetica" charset="0"/>
                <a:cs typeface="Helvetica" charset="0"/>
              </a:rPr>
              <a:t>possible</a:t>
            </a:r>
            <a:r>
              <a:rPr lang="en-US" sz="2600" dirty="0">
                <a:latin typeface="Helvetica" charset="0"/>
                <a:ea typeface="Helvetica" charset="0"/>
                <a:cs typeface="Helvetica" charset="0"/>
              </a:rPr>
              <a:t> strategies</a:t>
            </a:r>
            <a:endParaRPr lang="en-US" sz="2600" dirty="0">
              <a:latin typeface="Helvetica" charset="0"/>
              <a:ea typeface="Helvetica" charset="0"/>
              <a:cs typeface="Helvetica" charset="0"/>
            </a:endParaRPr>
          </a:p>
          <a:p>
            <a:pPr marL="798513" lvl="1" indent="-341313">
              <a:buSzPct val="100000"/>
            </a:pPr>
            <a:r>
              <a:rPr lang="en-US" sz="2400" dirty="0"/>
              <a:t>Actual value</a:t>
            </a:r>
          </a:p>
          <a:p>
            <a:pPr marL="798513" lvl="1" indent="-341313">
              <a:buSzPct val="100000"/>
            </a:pPr>
            <a:r>
              <a:rPr lang="en-US" sz="2400" dirty="0"/>
              <a:t>Replacement value</a:t>
            </a:r>
          </a:p>
          <a:p>
            <a:pPr marL="798513" lvl="1" indent="-341313">
              <a:buSzPct val="100000"/>
            </a:pPr>
            <a:r>
              <a:rPr lang="en-US" sz="2400" dirty="0"/>
              <a:t>Self-Insure</a:t>
            </a:r>
          </a:p>
          <a:p>
            <a:pPr marL="342900" lvl="1" indent="-342900" defTabSz="914145">
              <a:spcBef>
                <a:spcPts val="492"/>
              </a:spcBef>
              <a:buClr>
                <a:schemeClr val="bg2"/>
              </a:buClr>
              <a:buSzPct val="100000"/>
              <a:buFont typeface="Wingdings" pitchFamily="2" charset="2"/>
              <a:buChar char="n"/>
            </a:pPr>
            <a:r>
              <a:rPr lang="en-US" sz="2600" dirty="0">
                <a:latin typeface="Helvetica" charset="0"/>
                <a:ea typeface="Helvetica" charset="0"/>
                <a:cs typeface="Helvetica" charset="0"/>
              </a:rPr>
              <a:t>Start</a:t>
            </a:r>
            <a:r>
              <a:rPr lang="en-US" sz="2600" dirty="0">
                <a:latin typeface="Helvetica" charset="0"/>
                <a:ea typeface="Helvetica" charset="0"/>
                <a:cs typeface="Helvetica" charset="0"/>
              </a:rPr>
              <a:t> by </a:t>
            </a:r>
            <a:r>
              <a:rPr lang="en-US" sz="2600" dirty="0">
                <a:latin typeface="Helvetica" charset="0"/>
                <a:ea typeface="Helvetica" charset="0"/>
                <a:cs typeface="Helvetica" charset="0"/>
              </a:rPr>
              <a:t>i</a:t>
            </a:r>
            <a:r>
              <a:rPr lang="en-US" sz="2600" dirty="0">
                <a:latin typeface="Helvetica" charset="0"/>
                <a:ea typeface="Helvetica" charset="0"/>
                <a:cs typeface="Helvetica" charset="0"/>
              </a:rPr>
              <a:t>dentifying risks</a:t>
            </a:r>
          </a:p>
          <a:p>
            <a:pPr marL="798513" lvl="1" indent="-341313">
              <a:buSzPct val="100000"/>
            </a:pPr>
            <a:r>
              <a:rPr lang="en-US" sz="2400" dirty="0"/>
              <a:t>Organizational Risks</a:t>
            </a:r>
          </a:p>
          <a:p>
            <a:pPr marL="798513" lvl="1" indent="-341313">
              <a:buSzPct val="100000"/>
            </a:pPr>
            <a:r>
              <a:rPr lang="en-US" sz="2400" dirty="0"/>
              <a:t>Content Risks</a:t>
            </a:r>
          </a:p>
          <a:p>
            <a:pPr marL="798513" lvl="1" indent="-341313">
              <a:buSzPct val="100000"/>
            </a:pPr>
            <a:r>
              <a:rPr lang="en-US" sz="2400" dirty="0"/>
              <a:t>Infrastructure Risks</a:t>
            </a:r>
          </a:p>
        </p:txBody>
      </p:sp>
      <p:sp>
        <p:nvSpPr>
          <p:cNvPr id="2" name="Title 1"/>
          <p:cNvSpPr>
            <a:spLocks noGrp="1"/>
          </p:cNvSpPr>
          <p:nvPr>
            <p:ph type="title"/>
          </p:nvPr>
        </p:nvSpPr>
        <p:spPr>
          <a:xfrm>
            <a:off x="457200" y="457200"/>
            <a:ext cx="8229600" cy="838200"/>
          </a:xfrm>
        </p:spPr>
        <p:txBody>
          <a:bodyPr/>
          <a:lstStyle/>
          <a:p>
            <a:r>
              <a:rPr lang="en-US" sz="3600" b="1" dirty="0" smtClean="0">
                <a:solidFill>
                  <a:schemeClr val="bg2"/>
                </a:solidFill>
              </a:rPr>
              <a:t>Insuring Digital Collections</a:t>
            </a:r>
            <a:endParaRPr lang="en-US" sz="3600" b="1" dirty="0">
              <a:solidFill>
                <a:schemeClr val="bg2"/>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a:pPr/>
              <a:t>129</a:t>
            </a:fld>
            <a:endParaRPr lang="en-US" dirty="0"/>
          </a:p>
        </p:txBody>
      </p:sp>
    </p:spTree>
    <p:extLst>
      <p:ext uri="{BB962C8B-B14F-4D97-AF65-F5344CB8AC3E}">
        <p14:creationId xmlns:p14="http://schemas.microsoft.com/office/powerpoint/2010/main" val="16229019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191000"/>
          </a:xfrm>
        </p:spPr>
        <p:txBody>
          <a:bodyPr>
            <a:normAutofit fontScale="55000" lnSpcReduction="20000"/>
          </a:bodyPr>
          <a:lstStyle/>
          <a:p>
            <a:pPr marL="0" indent="0">
              <a:buNone/>
            </a:pPr>
            <a:r>
              <a:rPr lang="en-US" sz="5100" dirty="0" smtClean="0"/>
              <a:t>VI.   Access</a:t>
            </a:r>
          </a:p>
          <a:p>
            <a:pPr marL="0" indent="0">
              <a:buNone/>
            </a:pPr>
            <a:endParaRPr lang="en-US" dirty="0" smtClean="0"/>
          </a:p>
          <a:p>
            <a:pPr>
              <a:buSzPct val="100000"/>
            </a:pPr>
            <a:r>
              <a:rPr lang="en-US" sz="4700" dirty="0" smtClean="0"/>
              <a:t>Archivists strive to </a:t>
            </a:r>
            <a:r>
              <a:rPr lang="en-US" sz="4700" b="1" u="sng" dirty="0" smtClean="0"/>
              <a:t>promote open and equitable access</a:t>
            </a:r>
            <a:r>
              <a:rPr lang="en-US" sz="4700" dirty="0" smtClean="0"/>
              <a:t> to their services and the records in their care without discrimination or preferential treatment, and in accordance with legal requirements, cultural sensitivities, and institutional policies.</a:t>
            </a:r>
            <a:br>
              <a:rPr lang="en-US" sz="4700" dirty="0" smtClean="0"/>
            </a:br>
            <a:r>
              <a:rPr lang="en-US" sz="4700" dirty="0" smtClean="0"/>
              <a:t> </a:t>
            </a:r>
          </a:p>
          <a:p>
            <a:pPr>
              <a:buSzPct val="100000"/>
            </a:pPr>
            <a:r>
              <a:rPr lang="en-US" sz="4700" dirty="0" smtClean="0"/>
              <a:t>Archivists recognize their responsibility </a:t>
            </a:r>
            <a:r>
              <a:rPr lang="en-US" sz="4700" b="1" u="sng" dirty="0" smtClean="0"/>
              <a:t>to promote the use of records as a fundamental purpose</a:t>
            </a:r>
            <a:r>
              <a:rPr lang="en-US" sz="4700" dirty="0" smtClean="0"/>
              <a:t> of the keeping of archives…</a:t>
            </a:r>
          </a:p>
          <a:p>
            <a:endParaRPr lang="en-US" dirty="0"/>
          </a:p>
        </p:txBody>
      </p:sp>
      <p:sp>
        <p:nvSpPr>
          <p:cNvPr id="2" name="Title 1"/>
          <p:cNvSpPr>
            <a:spLocks noGrp="1"/>
          </p:cNvSpPr>
          <p:nvPr>
            <p:ph type="title"/>
          </p:nvPr>
        </p:nvSpPr>
        <p:spPr>
          <a:xfrm>
            <a:off x="457200" y="457200"/>
            <a:ext cx="8229600" cy="1295400"/>
          </a:xfrm>
        </p:spPr>
        <p:txBody>
          <a:bodyPr/>
          <a:lstStyle/>
          <a:p>
            <a:r>
              <a:rPr lang="en-US" sz="3200" b="1" dirty="0" smtClean="0">
                <a:solidFill>
                  <a:srgbClr val="002060"/>
                </a:solidFill>
              </a:rPr>
              <a:t>SAA Code of Ethics</a:t>
            </a:r>
            <a:endParaRPr lang="en-US" sz="3200" b="1" dirty="0">
              <a:solidFill>
                <a:srgbClr val="002060"/>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13</a:t>
            </a:fld>
            <a:endParaRPr lang="en-US"/>
          </a:p>
        </p:txBody>
      </p:sp>
    </p:spTree>
    <p:extLst>
      <p:ext uri="{BB962C8B-B14F-4D97-AF65-F5344CB8AC3E}">
        <p14:creationId xmlns:p14="http://schemas.microsoft.com/office/powerpoint/2010/main" val="59200058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sz="3600" b="1" dirty="0" smtClean="0">
                <a:solidFill>
                  <a:schemeClr val="bg2"/>
                </a:solidFill>
              </a:rPr>
              <a:t>DRAMBORA</a:t>
            </a:r>
            <a:endParaRPr lang="en-US" sz="3600" b="1" dirty="0">
              <a:solidFill>
                <a:schemeClr val="bg2"/>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a:pPr/>
              <a:t>130</a:t>
            </a:fld>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76" t="9460" r="11868" b="10473"/>
          <a:stretch/>
        </p:blipFill>
        <p:spPr bwMode="auto">
          <a:xfrm>
            <a:off x="228600" y="1327773"/>
            <a:ext cx="8686800" cy="5121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27202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sz="3600" b="1" dirty="0" smtClean="0">
                <a:solidFill>
                  <a:schemeClr val="bg2"/>
                </a:solidFill>
              </a:rPr>
              <a:t>DRAMBORA</a:t>
            </a:r>
            <a:endParaRPr lang="en-US" sz="3600" b="1" dirty="0">
              <a:solidFill>
                <a:schemeClr val="bg2"/>
              </a:solidFill>
            </a:endParaRPr>
          </a:p>
        </p:txBody>
      </p:sp>
      <p:sp>
        <p:nvSpPr>
          <p:cNvPr id="3" name="Slide Number Placeholder 2"/>
          <p:cNvSpPr>
            <a:spLocks noGrp="1"/>
          </p:cNvSpPr>
          <p:nvPr>
            <p:ph type="sldNum" sz="quarter" idx="11"/>
          </p:nvPr>
        </p:nvSpPr>
        <p:spPr/>
        <p:txBody>
          <a:bodyPr/>
          <a:lstStyle/>
          <a:p>
            <a:fld id="{56E3E2FF-1825-4BB3-BD60-9BD4044F7A21}" type="slidenum">
              <a:rPr lang="en-US"/>
              <a:pPr/>
              <a:t>131</a:t>
            </a:fld>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9" t="8784" r="70749" b="3379"/>
          <a:stretch/>
        </p:blipFill>
        <p:spPr bwMode="auto">
          <a:xfrm>
            <a:off x="5029200" y="532007"/>
            <a:ext cx="3248994" cy="60338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5006" t="30489" r="7833" b="28632"/>
          <a:stretch/>
        </p:blipFill>
        <p:spPr bwMode="auto">
          <a:xfrm>
            <a:off x="228600" y="1219200"/>
            <a:ext cx="4691449" cy="3969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25932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
          <p:cNvSpPr>
            <a:spLocks noChangeShapeType="1"/>
          </p:cNvSpPr>
          <p:nvPr/>
        </p:nvSpPr>
        <p:spPr bwMode="auto">
          <a:xfrm>
            <a:off x="-32657" y="1219200"/>
            <a:ext cx="8229600" cy="1588"/>
          </a:xfrm>
          <a:prstGeom prst="line">
            <a:avLst/>
          </a:prstGeom>
          <a:noFill/>
          <a:ln w="9525">
            <a:solidFill>
              <a:srgbClr val="9FB8CD"/>
            </a:solidFill>
            <a:prstDash val="dash"/>
            <a:round/>
            <a:headEnd/>
            <a:tailEnd/>
          </a:ln>
          <a:extLst>
            <a:ext uri="{909E8E84-426E-40dd-AFC4-6F175D3DCCD1}">
              <a14:hiddenFill xmlns="" xmlns:a14="http://schemas.microsoft.com/office/drawing/2010/main">
                <a:noFill/>
              </a14:hiddenFill>
            </a:ext>
          </a:extLst>
        </p:spPr>
        <p:txBody>
          <a:bodyPr lIns="0" tIns="0" rIns="0" bIns="0"/>
          <a:lstStyle/>
          <a:p>
            <a:endParaRPr lang="en-US">
              <a:solidFill>
                <a:prstClr val="black"/>
              </a:solidFill>
            </a:endParaRPr>
          </a:p>
        </p:txBody>
      </p:sp>
      <p:sp>
        <p:nvSpPr>
          <p:cNvPr id="27652" name="AutoShape 3"/>
          <p:cNvSpPr>
            <a:spLocks/>
          </p:cNvSpPr>
          <p:nvPr/>
        </p:nvSpPr>
        <p:spPr bwMode="auto">
          <a:xfrm rot="5400000">
            <a:off x="-34925" y="6261101"/>
            <a:ext cx="190500" cy="120650"/>
          </a:xfrm>
          <a:prstGeom prst="triangle">
            <a:avLst>
              <a:gd name="adj" fmla="val 50000"/>
            </a:avLst>
          </a:prstGeom>
          <a:solidFill>
            <a:srgbClr val="9FB8CD"/>
          </a:solidFill>
          <a:ln>
            <a:noFill/>
          </a:ln>
          <a:extLst>
            <a:ext uri="{91240B29-F687-4f45-9708-019B960494DF}">
              <a14:hiddenLine xmlns="" xmlns:a14="http://schemas.microsoft.com/office/drawing/2010/main" w="25400" cap="rnd">
                <a:solidFill>
                  <a:srgbClr val="000000"/>
                </a:solidFill>
                <a:miter lim="800000"/>
                <a:headEnd/>
                <a:tailEnd/>
              </a14:hiddenLine>
            </a:ext>
          </a:extLst>
        </p:spPr>
        <p:txBody>
          <a:bodyPr lIns="0" tIns="0" rIns="0" bIns="0"/>
          <a:lstStyle/>
          <a:p>
            <a:endParaRPr lang="en-US">
              <a:solidFill>
                <a:prstClr val="black"/>
              </a:solidFill>
            </a:endParaRPr>
          </a:p>
        </p:txBody>
      </p:sp>
      <p:sp>
        <p:nvSpPr>
          <p:cNvPr id="27654" name="Rectangle 5"/>
          <p:cNvSpPr>
            <a:spLocks noGrp="1" noChangeArrowheads="1"/>
          </p:cNvSpPr>
          <p:nvPr>
            <p:ph idx="1"/>
          </p:nvPr>
        </p:nvSpPr>
        <p:spPr>
          <a:xfrm>
            <a:off x="685800" y="1676400"/>
            <a:ext cx="8229600" cy="3886200"/>
          </a:xfrm>
        </p:spPr>
        <p:txBody>
          <a:bodyPr rIns="132080"/>
          <a:lstStyle/>
          <a:p>
            <a:pPr eaLnBrk="1" hangingPunct="1">
              <a:buFont typeface="Wingdings 3" pitchFamily="18" charset="2"/>
              <a:buNone/>
            </a:pPr>
            <a:endParaRPr lang="en-US" b="1" dirty="0" smtClean="0">
              <a:ea typeface="ヒラギノ角ゴ ProN W6" charset="-128"/>
            </a:endParaRPr>
          </a:p>
          <a:p>
            <a:pPr eaLnBrk="1" hangingPunct="1">
              <a:buFont typeface="Wingdings 3" pitchFamily="18" charset="2"/>
              <a:buNone/>
            </a:pPr>
            <a:r>
              <a:rPr lang="en-US" b="1" dirty="0" smtClean="0"/>
              <a:t>Short Definition</a:t>
            </a:r>
            <a:endParaRPr lang="en-US" b="1" dirty="0" smtClean="0">
              <a:ea typeface="ヒラギノ角ゴ ProN W6" charset="-128"/>
            </a:endParaRPr>
          </a:p>
          <a:p>
            <a:pPr eaLnBrk="1" hangingPunct="1">
              <a:buSzPct val="100000"/>
            </a:pPr>
            <a:r>
              <a:rPr lang="en-US" dirty="0" smtClean="0"/>
              <a:t>Digital preservation combines policies, strategies and actions that ensure access to digital content over time.</a:t>
            </a:r>
          </a:p>
        </p:txBody>
      </p:sp>
      <p:sp>
        <p:nvSpPr>
          <p:cNvPr id="27653" name="Rectangle 4"/>
          <p:cNvSpPr>
            <a:spLocks noGrp="1" noChangeArrowheads="1"/>
          </p:cNvSpPr>
          <p:nvPr>
            <p:ph type="title"/>
          </p:nvPr>
        </p:nvSpPr>
        <p:spPr>
          <a:xfrm>
            <a:off x="457200" y="457200"/>
            <a:ext cx="8229600" cy="762000"/>
          </a:xfrm>
        </p:spPr>
        <p:txBody>
          <a:bodyPr rIns="132080"/>
          <a:lstStyle/>
          <a:p>
            <a:pPr indent="0" eaLnBrk="1" hangingPunct="1"/>
            <a:r>
              <a:rPr lang="en-US" sz="3600" b="1" dirty="0" smtClean="0">
                <a:solidFill>
                  <a:schemeClr val="bg2"/>
                </a:solidFill>
              </a:rPr>
              <a:t>Defining Digital Preservation</a:t>
            </a:r>
          </a:p>
        </p:txBody>
      </p:sp>
      <p:sp>
        <p:nvSpPr>
          <p:cNvPr id="27656" name="Slide Number Placeholder 7"/>
          <p:cNvSpPr>
            <a:spLocks noGrp="1"/>
          </p:cNvSpPr>
          <p:nvPr>
            <p:ph type="sldNum" sz="quarter" idx="1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lvl1pPr eaLnBrk="0" hangingPunct="0">
              <a:defRPr sz="2400">
                <a:solidFill>
                  <a:srgbClr val="000000"/>
                </a:solidFill>
                <a:latin typeface="Arial" charset="0"/>
                <a:ea typeface="ヒラギノ角ゴ ProN W3" charset="-128"/>
                <a:sym typeface="Arial" charset="0"/>
              </a:defRPr>
            </a:lvl1pPr>
            <a:lvl2pPr marL="742950" indent="-285750" eaLnBrk="0" hangingPunct="0">
              <a:defRPr sz="2400">
                <a:solidFill>
                  <a:srgbClr val="000000"/>
                </a:solidFill>
                <a:latin typeface="Arial" charset="0"/>
                <a:ea typeface="ヒラギノ角ゴ ProN W3" charset="-128"/>
                <a:sym typeface="Arial" charset="0"/>
              </a:defRPr>
            </a:lvl2pPr>
            <a:lvl3pPr marL="1143000" indent="-228600" eaLnBrk="0" hangingPunct="0">
              <a:defRPr sz="2400">
                <a:solidFill>
                  <a:srgbClr val="000000"/>
                </a:solidFill>
                <a:latin typeface="Arial" charset="0"/>
                <a:ea typeface="ヒラギノ角ゴ ProN W3" charset="-128"/>
                <a:sym typeface="Arial" charset="0"/>
              </a:defRPr>
            </a:lvl3pPr>
            <a:lvl4pPr marL="1600200" indent="-228600" eaLnBrk="0" hangingPunct="0">
              <a:defRPr sz="2400">
                <a:solidFill>
                  <a:srgbClr val="000000"/>
                </a:solidFill>
                <a:latin typeface="Arial" charset="0"/>
                <a:ea typeface="ヒラギノ角ゴ ProN W3" charset="-128"/>
                <a:sym typeface="Arial" charset="0"/>
              </a:defRPr>
            </a:lvl4pPr>
            <a:lvl5pPr marL="2057400" indent="-228600" eaLnBrk="0" hangingPunct="0">
              <a:defRPr sz="2400">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128"/>
                <a:sym typeface="Arial" charset="0"/>
              </a:defRPr>
            </a:lvl9pPr>
          </a:lstStyle>
          <a:p>
            <a:pPr eaLnBrk="1" hangingPunct="1"/>
            <a:fld id="{D9F4E107-2DAC-4646-B8C2-EABE053D370C}" type="slidenum">
              <a:rPr lang="en-US" sz="1200">
                <a:solidFill>
                  <a:schemeClr val="tx1"/>
                </a:solidFill>
                <a:latin typeface="Arial Black" pitchFamily="34" charset="0"/>
                <a:ea typeface="+mn-ea"/>
              </a:rPr>
              <a:pPr eaLnBrk="1" hangingPunct="1"/>
              <a:t>132</a:t>
            </a:fld>
            <a:endParaRPr lang="en-US" sz="1200" dirty="0">
              <a:solidFill>
                <a:schemeClr val="tx1"/>
              </a:solidFill>
              <a:latin typeface="Arial Black" pitchFamily="34" charset="0"/>
              <a:ea typeface="+mn-ea"/>
            </a:endParaRPr>
          </a:p>
        </p:txBody>
      </p:sp>
      <p:sp>
        <p:nvSpPr>
          <p:cNvPr id="27655" name="Rectangle 6"/>
          <p:cNvSpPr>
            <a:spLocks/>
          </p:cNvSpPr>
          <p:nvPr/>
        </p:nvSpPr>
        <p:spPr bwMode="auto">
          <a:xfrm>
            <a:off x="6781800" y="5867400"/>
            <a:ext cx="1587500"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lnSpc>
                <a:spcPct val="80000"/>
              </a:lnSpc>
            </a:pPr>
            <a:r>
              <a:rPr lang="en-US" sz="2000">
                <a:solidFill>
                  <a:prstClr val="black"/>
                </a:solidFill>
                <a:latin typeface="Lucida Grande" charset="0"/>
                <a:sym typeface="Lucida Grande" charset="0"/>
              </a:rPr>
              <a:t>(</a:t>
            </a:r>
            <a:r>
              <a:rPr lang="en-US">
                <a:solidFill>
                  <a:prstClr val="black"/>
                </a:solidFill>
                <a:cs typeface="Arial" charset="0"/>
              </a:rPr>
              <a:t>ALCTS, 2009)</a:t>
            </a:r>
          </a:p>
        </p:txBody>
      </p:sp>
      <p:sp>
        <p:nvSpPr>
          <p:cNvPr id="9" name="Line 1"/>
          <p:cNvSpPr>
            <a:spLocks noChangeShapeType="1"/>
          </p:cNvSpPr>
          <p:nvPr/>
        </p:nvSpPr>
        <p:spPr bwMode="auto">
          <a:xfrm>
            <a:off x="0" y="6319838"/>
            <a:ext cx="8229600" cy="1588"/>
          </a:xfrm>
          <a:prstGeom prst="line">
            <a:avLst/>
          </a:prstGeom>
          <a:noFill/>
          <a:ln w="9525">
            <a:solidFill>
              <a:srgbClr val="9FB8CD"/>
            </a:solidFill>
            <a:prstDash val="dash"/>
            <a:round/>
            <a:headEnd/>
            <a:tailEnd/>
          </a:ln>
          <a:extLst>
            <a:ext uri="{909E8E84-426E-40dd-AFC4-6F175D3DCCD1}">
              <a14:hiddenFill xmlns="" xmlns:a14="http://schemas.microsoft.com/office/drawing/2010/main">
                <a:noFill/>
              </a14:hiddenFill>
            </a:ext>
          </a:extLst>
        </p:spPr>
        <p:txBody>
          <a:bodyPr lIns="0" tIns="0" rIns="0" bIns="0"/>
          <a:lstStyle/>
          <a:p>
            <a:endParaRPr lang="en-US">
              <a:solidFill>
                <a:prstClr val="black"/>
              </a:solidFill>
            </a:endParaRPr>
          </a:p>
        </p:txBody>
      </p:sp>
    </p:spTree>
    <p:extLst>
      <p:ext uri="{BB962C8B-B14F-4D97-AF65-F5344CB8AC3E}">
        <p14:creationId xmlns:p14="http://schemas.microsoft.com/office/powerpoint/2010/main" val="413208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4"/>
          <p:cNvSpPr>
            <a:spLocks noGrp="1" noChangeArrowheads="1"/>
          </p:cNvSpPr>
          <p:nvPr>
            <p:ph type="title"/>
          </p:nvPr>
        </p:nvSpPr>
        <p:spPr>
          <a:xfrm>
            <a:off x="457200" y="457200"/>
            <a:ext cx="8458200" cy="838200"/>
          </a:xfrm>
        </p:spPr>
        <p:txBody>
          <a:bodyPr lIns="88896" tIns="50798" rIns="88896" bIns="50798">
            <a:normAutofit/>
          </a:bodyPr>
          <a:lstStyle/>
          <a:p>
            <a:pPr algn="l" defTabSz="914145"/>
            <a:r>
              <a:rPr lang="en-US" sz="3600" b="1" dirty="0">
                <a:solidFill>
                  <a:schemeClr val="bg2"/>
                </a:solidFill>
                <a:latin typeface="Helvetica" charset="0"/>
                <a:ea typeface="Helvetica" charset="0"/>
                <a:cs typeface="Helvetica" charset="0"/>
                <a:sym typeface="Helvetica" charset="0"/>
              </a:rPr>
              <a:t>Examples of Repository Policy Areas</a:t>
            </a:r>
            <a:endParaRPr lang="en-US" sz="1600" b="1" dirty="0">
              <a:solidFill>
                <a:schemeClr val="bg2"/>
              </a:solidFill>
            </a:endParaRPr>
          </a:p>
        </p:txBody>
      </p:sp>
      <p:sp>
        <p:nvSpPr>
          <p:cNvPr id="129029" name="Rectangle 5"/>
          <p:cNvSpPr>
            <a:spLocks noGrp="1" noChangeArrowheads="1"/>
          </p:cNvSpPr>
          <p:nvPr>
            <p:ph sz="half" idx="1"/>
          </p:nvPr>
        </p:nvSpPr>
        <p:spPr>
          <a:xfrm>
            <a:off x="457200" y="1752600"/>
            <a:ext cx="4038600" cy="4114800"/>
          </a:xfrm>
        </p:spPr>
        <p:txBody>
          <a:bodyPr lIns="88896" tIns="50798" rIns="88896" bIns="50798" anchor="t">
            <a:noAutofit/>
          </a:bodyPr>
          <a:lstStyle/>
          <a:p>
            <a:pPr marL="342900" indent="-342900" defTabSz="914145">
              <a:spcBef>
                <a:spcPts val="492"/>
              </a:spcBef>
              <a:buSzPct val="100000"/>
            </a:pPr>
            <a:r>
              <a:rPr lang="en-US" sz="2000" b="1" dirty="0">
                <a:latin typeface="Helvetica" charset="0"/>
                <a:ea typeface="Helvetica" charset="0"/>
                <a:cs typeface="Helvetica" charset="0"/>
                <a:sym typeface="Helvetica" charset="0"/>
              </a:rPr>
              <a:t>Organizational</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Governance</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Participation</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Community Organization</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Community Termination</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Grant Support</a:t>
            </a:r>
          </a:p>
          <a:p>
            <a:pPr defTabSz="914145">
              <a:spcBef>
                <a:spcPts val="492"/>
              </a:spcBef>
              <a:buSzPct val="100000"/>
            </a:pPr>
            <a:r>
              <a:rPr lang="en-US" sz="2000" b="1" dirty="0">
                <a:latin typeface="Helvetica" charset="0"/>
                <a:ea typeface="Helvetica" charset="0"/>
                <a:cs typeface="Helvetica" charset="0"/>
                <a:sym typeface="Helvetica" charset="0"/>
              </a:rPr>
              <a:t>Content and Metadata</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Deposit and Usage</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File Format Support</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Identification</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Ownership</a:t>
            </a:r>
          </a:p>
          <a:p>
            <a:pPr marL="600735" lvl="1" indent="-342900" defTabSz="914145">
              <a:spcBef>
                <a:spcPts val="352"/>
              </a:spcBef>
              <a:buClr>
                <a:srgbClr val="94B6D2"/>
              </a:buClr>
              <a:buSzPct val="100000"/>
            </a:pPr>
            <a:r>
              <a:rPr lang="en-US" sz="1900" dirty="0">
                <a:latin typeface="Helvetica" charset="0"/>
                <a:ea typeface="Helvetica" charset="0"/>
                <a:cs typeface="Helvetica" charset="0"/>
                <a:sym typeface="Helvetica" charset="0"/>
              </a:rPr>
              <a:t>Metadata</a:t>
            </a:r>
            <a:endParaRPr lang="en-US" dirty="0"/>
          </a:p>
        </p:txBody>
      </p:sp>
      <p:sp>
        <p:nvSpPr>
          <p:cNvPr id="3" name="Content Placeholder 2"/>
          <p:cNvSpPr>
            <a:spLocks noGrp="1"/>
          </p:cNvSpPr>
          <p:nvPr>
            <p:ph sz="half" idx="2"/>
          </p:nvPr>
        </p:nvSpPr>
        <p:spPr>
          <a:xfrm>
            <a:off x="4648200" y="1828800"/>
            <a:ext cx="4038600" cy="4038600"/>
          </a:xfrm>
        </p:spPr>
        <p:txBody>
          <a:bodyPr>
            <a:normAutofit/>
          </a:bodyPr>
          <a:lstStyle/>
          <a:p>
            <a:pPr>
              <a:buSzPct val="100000"/>
            </a:pPr>
            <a:r>
              <a:rPr lang="en-US" sz="2000" dirty="0"/>
              <a:t>Access, Rights, and Usage</a:t>
            </a:r>
          </a:p>
          <a:p>
            <a:pPr>
              <a:buSzPct val="100000"/>
            </a:pPr>
            <a:r>
              <a:rPr lang="en-US" sz="2000" dirty="0"/>
              <a:t>Authentication</a:t>
            </a:r>
          </a:p>
          <a:p>
            <a:pPr>
              <a:buSzPct val="100000"/>
            </a:pPr>
            <a:r>
              <a:rPr lang="en-US" sz="2000" dirty="0"/>
              <a:t>Copyright</a:t>
            </a:r>
          </a:p>
          <a:p>
            <a:pPr>
              <a:buSzPct val="100000"/>
            </a:pPr>
            <a:r>
              <a:rPr lang="en-US" sz="2000" dirty="0"/>
              <a:t>Preservation and Infrastructure</a:t>
            </a:r>
          </a:p>
          <a:p>
            <a:pPr>
              <a:buSzPct val="100000"/>
            </a:pPr>
            <a:r>
              <a:rPr lang="en-US" sz="2000" dirty="0" err="1"/>
              <a:t>Preservable</a:t>
            </a:r>
            <a:r>
              <a:rPr lang="en-US" sz="2000" dirty="0"/>
              <a:t> formats</a:t>
            </a:r>
          </a:p>
          <a:p>
            <a:pPr>
              <a:buSzPct val="100000"/>
            </a:pPr>
            <a:r>
              <a:rPr lang="en-US" sz="2000" dirty="0"/>
              <a:t>Repository Termination</a:t>
            </a:r>
          </a:p>
          <a:p>
            <a:pPr>
              <a:buSzPct val="100000"/>
            </a:pPr>
            <a:r>
              <a:rPr lang="en-US" sz="2000" dirty="0"/>
              <a:t>Technical </a:t>
            </a:r>
            <a:r>
              <a:rPr lang="en-US" sz="2000" dirty="0" smtClean="0"/>
              <a:t>Infrastructure</a:t>
            </a:r>
            <a:endParaRPr lang="en-US" sz="2000" dirty="0"/>
          </a:p>
        </p:txBody>
      </p:sp>
      <p:sp>
        <p:nvSpPr>
          <p:cNvPr id="2" name="Slide Number Placeholder 1"/>
          <p:cNvSpPr>
            <a:spLocks noGrp="1"/>
          </p:cNvSpPr>
          <p:nvPr>
            <p:ph type="sldNum" sz="quarter" idx="12"/>
          </p:nvPr>
        </p:nvSpPr>
        <p:spPr>
          <a:xfrm>
            <a:off x="6553200" y="6248400"/>
            <a:ext cx="2133600" cy="457200"/>
          </a:xfrm>
        </p:spPr>
        <p:txBody>
          <a:bodyPr/>
          <a:lstStyle/>
          <a:p>
            <a:fld id="{56E3E2FF-1825-4BB3-BD60-9BD4044F7A21}" type="slidenum">
              <a:rPr lang="en-US"/>
              <a:pPr/>
              <a:t>133</a:t>
            </a:fld>
            <a:endParaRPr lang="en-US" dirty="0"/>
          </a:p>
        </p:txBody>
      </p:sp>
      <p:sp>
        <p:nvSpPr>
          <p:cNvPr id="129031" name="Rectangle 7"/>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3564252590"/>
      </p:ext>
    </p:extLst>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191000"/>
          </a:xfrm>
        </p:spPr>
        <p:txBody>
          <a:bodyPr/>
          <a:lstStyle/>
          <a:p>
            <a:pPr marL="0" indent="0">
              <a:buNone/>
            </a:pPr>
            <a:r>
              <a:rPr lang="en-US" sz="2400" dirty="0"/>
              <a:t>The five stages of organizational response to digital preservation are</a:t>
            </a:r>
            <a:r>
              <a:rPr lang="en-US" sz="2400" dirty="0" smtClean="0"/>
              <a:t>:</a:t>
            </a:r>
            <a:endParaRPr lang="en-US" sz="1600" dirty="0"/>
          </a:p>
          <a:p>
            <a:pPr marL="457200" indent="-457200">
              <a:buFont typeface="+mj-lt"/>
              <a:buAutoNum type="arabicPeriod"/>
            </a:pPr>
            <a:r>
              <a:rPr lang="en-US" b="1" dirty="0" smtClean="0"/>
              <a:t>Acknowledge</a:t>
            </a:r>
          </a:p>
          <a:p>
            <a:pPr marL="457200" indent="-457200">
              <a:buFont typeface="+mj-lt"/>
              <a:buAutoNum type="arabicPeriod"/>
            </a:pPr>
            <a:r>
              <a:rPr lang="en-US" b="1" dirty="0" smtClean="0"/>
              <a:t>Act</a:t>
            </a:r>
            <a:endParaRPr lang="en-US" dirty="0" smtClean="0"/>
          </a:p>
          <a:p>
            <a:pPr marL="457200" indent="-457200">
              <a:buFont typeface="+mj-lt"/>
              <a:buAutoNum type="arabicPeriod"/>
            </a:pPr>
            <a:r>
              <a:rPr lang="en-US" b="1" dirty="0" smtClean="0"/>
              <a:t>Consolidate</a:t>
            </a:r>
          </a:p>
          <a:p>
            <a:pPr marL="457200" indent="-457200">
              <a:buFont typeface="+mj-lt"/>
              <a:buAutoNum type="arabicPeriod"/>
            </a:pPr>
            <a:r>
              <a:rPr lang="en-US" b="1" dirty="0" smtClean="0"/>
              <a:t>Institutionalize</a:t>
            </a:r>
          </a:p>
          <a:p>
            <a:pPr marL="457200" indent="-457200">
              <a:buFont typeface="+mj-lt"/>
              <a:buAutoNum type="arabicPeriod"/>
            </a:pPr>
            <a:r>
              <a:rPr lang="en-US" b="1" dirty="0" smtClean="0"/>
              <a:t>Externalize</a:t>
            </a:r>
            <a:endParaRPr lang="en-US" dirty="0"/>
          </a:p>
        </p:txBody>
      </p:sp>
      <p:sp>
        <p:nvSpPr>
          <p:cNvPr id="2" name="Title 1"/>
          <p:cNvSpPr>
            <a:spLocks noGrp="1"/>
          </p:cNvSpPr>
          <p:nvPr>
            <p:ph type="title"/>
          </p:nvPr>
        </p:nvSpPr>
        <p:spPr>
          <a:xfrm>
            <a:off x="457200" y="457200"/>
            <a:ext cx="8686800" cy="1371600"/>
          </a:xfrm>
        </p:spPr>
        <p:txBody>
          <a:bodyPr>
            <a:normAutofit/>
          </a:bodyPr>
          <a:lstStyle/>
          <a:p>
            <a:r>
              <a:rPr lang="en-US" sz="3600" b="1" dirty="0">
                <a:solidFill>
                  <a:schemeClr val="bg2"/>
                </a:solidFill>
              </a:rPr>
              <a:t>The Five Organizational Stages of Digital Preservation</a:t>
            </a:r>
          </a:p>
        </p:txBody>
      </p:sp>
      <p:sp>
        <p:nvSpPr>
          <p:cNvPr id="5" name="Slide Number Placeholder 4"/>
          <p:cNvSpPr>
            <a:spLocks noGrp="1"/>
          </p:cNvSpPr>
          <p:nvPr>
            <p:ph type="sldNum" sz="quarter" idx="11"/>
          </p:nvPr>
        </p:nvSpPr>
        <p:spPr/>
        <p:txBody>
          <a:bodyPr/>
          <a:lstStyle/>
          <a:p>
            <a:fld id="{56E3E2FF-1825-4BB3-BD60-9BD4044F7A21}" type="slidenum">
              <a:rPr lang="en-US"/>
              <a:pPr/>
              <a:t>134</a:t>
            </a:fld>
            <a:endParaRPr lang="en-US" dirty="0"/>
          </a:p>
        </p:txBody>
      </p:sp>
      <p:sp>
        <p:nvSpPr>
          <p:cNvPr id="6" name="Rectangle 5"/>
          <p:cNvSpPr/>
          <p:nvPr/>
        </p:nvSpPr>
        <p:spPr>
          <a:xfrm>
            <a:off x="152400" y="6172200"/>
            <a:ext cx="8077200" cy="646331"/>
          </a:xfrm>
          <a:prstGeom prst="rect">
            <a:avLst/>
          </a:prstGeom>
        </p:spPr>
        <p:txBody>
          <a:bodyPr wrap="square">
            <a:spAutoFit/>
          </a:bodyPr>
          <a:lstStyle/>
          <a:p>
            <a:r>
              <a:rPr lang="en-US" dirty="0"/>
              <a:t>The Five Organizational Stages of Digital Preservation. Kenney, A., McGovern, N. </a:t>
            </a:r>
          </a:p>
        </p:txBody>
      </p:sp>
    </p:spTree>
    <p:extLst>
      <p:ext uri="{BB962C8B-B14F-4D97-AF65-F5344CB8AC3E}">
        <p14:creationId xmlns:p14="http://schemas.microsoft.com/office/powerpoint/2010/main" val="165943807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Rectangle 5"/>
          <p:cNvSpPr>
            <a:spLocks noGrp="1" noChangeArrowheads="1"/>
          </p:cNvSpPr>
          <p:nvPr>
            <p:ph idx="1"/>
          </p:nvPr>
        </p:nvSpPr>
        <p:spPr>
          <a:xfrm>
            <a:off x="457200" y="1583383"/>
            <a:ext cx="8229600" cy="4284017"/>
          </a:xfrm>
        </p:spPr>
        <p:txBody>
          <a:bodyPr lIns="88896" tIns="50798" rIns="88896" bIns="50798" anchor="t"/>
          <a:lstStyle/>
          <a:p>
            <a:pPr marL="0" indent="0" defTabSz="914145">
              <a:lnSpc>
                <a:spcPct val="80000"/>
              </a:lnSpc>
              <a:spcBef>
                <a:spcPts val="492"/>
              </a:spcBef>
              <a:buNone/>
            </a:pPr>
            <a:endParaRPr lang="en-US" sz="2200" dirty="0">
              <a:latin typeface="Helvetica" charset="0"/>
              <a:ea typeface="Helvetica" charset="0"/>
              <a:cs typeface="Helvetica" charset="0"/>
              <a:sym typeface="Helvetica" charset="0"/>
            </a:endParaRPr>
          </a:p>
          <a:p>
            <a:pPr marL="457200" indent="-457200" defTabSz="914145">
              <a:lnSpc>
                <a:spcPct val="80000"/>
              </a:lnSpc>
              <a:spcBef>
                <a:spcPts val="492"/>
              </a:spcBef>
              <a:buSzPct val="100000"/>
            </a:pPr>
            <a:r>
              <a:rPr lang="en-US" sz="2700" dirty="0">
                <a:latin typeface="Helvetica" charset="0"/>
                <a:ea typeface="Helvetica" charset="0"/>
                <a:cs typeface="Helvetica" charset="0"/>
                <a:sym typeface="Helvetica" charset="0"/>
              </a:rPr>
              <a:t>Content </a:t>
            </a:r>
            <a:r>
              <a:rPr lang="en-US" sz="2700" u="sng" dirty="0">
                <a:latin typeface="Helvetica" charset="0"/>
                <a:ea typeface="Helvetica" charset="0"/>
                <a:cs typeface="Helvetica" charset="0"/>
                <a:sym typeface="Helvetica" charset="0"/>
              </a:rPr>
              <a:t>integrity</a:t>
            </a:r>
            <a:r>
              <a:rPr lang="en-US" sz="2700" dirty="0">
                <a:latin typeface="Helvetica" charset="0"/>
                <a:ea typeface="Helvetica" charset="0"/>
                <a:cs typeface="Helvetica" charset="0"/>
                <a:sym typeface="Helvetica" charset="0"/>
              </a:rPr>
              <a:t> includes:</a:t>
            </a:r>
          </a:p>
          <a:p>
            <a:pPr marL="682625" lvl="1" indent="-425450" defTabSz="914145">
              <a:lnSpc>
                <a:spcPct val="80000"/>
              </a:lnSpc>
              <a:spcBef>
                <a:spcPts val="352"/>
              </a:spcBef>
              <a:buClr>
                <a:srgbClr val="94B6D2"/>
              </a:buClr>
              <a:buSzPct val="100000"/>
            </a:pPr>
            <a:r>
              <a:rPr lang="en-US" sz="2500" dirty="0">
                <a:latin typeface="Helvetica" charset="0"/>
                <a:ea typeface="Helvetica" charset="0"/>
                <a:cs typeface="Helvetica" charset="0"/>
                <a:sym typeface="Helvetica" charset="0"/>
              </a:rPr>
              <a:t>Documentation of all policies, strategies and procedures </a:t>
            </a:r>
          </a:p>
          <a:p>
            <a:pPr marL="682625" lvl="1" indent="-425450" defTabSz="914145">
              <a:lnSpc>
                <a:spcPct val="80000"/>
              </a:lnSpc>
              <a:spcBef>
                <a:spcPts val="352"/>
              </a:spcBef>
              <a:buClr>
                <a:srgbClr val="94B6D2"/>
              </a:buClr>
              <a:buSzPct val="100000"/>
            </a:pPr>
            <a:r>
              <a:rPr lang="en-US" sz="2500" dirty="0">
                <a:latin typeface="Helvetica" charset="0"/>
                <a:ea typeface="Helvetica" charset="0"/>
                <a:cs typeface="Helvetica" charset="0"/>
                <a:sym typeface="Helvetica" charset="0"/>
              </a:rPr>
              <a:t>Use of persistent identifiers</a:t>
            </a:r>
          </a:p>
          <a:p>
            <a:pPr marL="682625" lvl="1" indent="-425450" defTabSz="914145">
              <a:lnSpc>
                <a:spcPct val="80000"/>
              </a:lnSpc>
              <a:spcBef>
                <a:spcPts val="352"/>
              </a:spcBef>
              <a:buClr>
                <a:srgbClr val="94B6D2"/>
              </a:buClr>
              <a:buSzPct val="100000"/>
            </a:pPr>
            <a:r>
              <a:rPr lang="en-US" sz="2500" dirty="0">
                <a:latin typeface="Helvetica" charset="0"/>
                <a:ea typeface="Helvetica" charset="0"/>
                <a:cs typeface="Helvetica" charset="0"/>
                <a:sym typeface="Helvetica" charset="0"/>
              </a:rPr>
              <a:t>Recorded provenance and change history for all objects</a:t>
            </a:r>
          </a:p>
          <a:p>
            <a:pPr marL="682625" lvl="1" indent="-425450" defTabSz="914145">
              <a:lnSpc>
                <a:spcPct val="80000"/>
              </a:lnSpc>
              <a:spcBef>
                <a:spcPts val="352"/>
              </a:spcBef>
              <a:buClr>
                <a:srgbClr val="94B6D2"/>
              </a:buClr>
              <a:buSzPct val="100000"/>
            </a:pPr>
            <a:r>
              <a:rPr lang="en-US" sz="2500" dirty="0">
                <a:latin typeface="Helvetica" charset="0"/>
                <a:ea typeface="Helvetica" charset="0"/>
                <a:cs typeface="Helvetica" charset="0"/>
                <a:sym typeface="Helvetica" charset="0"/>
              </a:rPr>
              <a:t>Verification mechanisms</a:t>
            </a:r>
          </a:p>
          <a:p>
            <a:pPr marL="682625" lvl="1" indent="-425450" defTabSz="914145">
              <a:lnSpc>
                <a:spcPct val="80000"/>
              </a:lnSpc>
              <a:spcBef>
                <a:spcPts val="352"/>
              </a:spcBef>
              <a:buClr>
                <a:srgbClr val="94B6D2"/>
              </a:buClr>
              <a:buSzPct val="100000"/>
            </a:pPr>
            <a:r>
              <a:rPr lang="en-US" sz="2500" dirty="0">
                <a:latin typeface="Helvetica" charset="0"/>
                <a:ea typeface="Helvetica" charset="0"/>
                <a:cs typeface="Helvetica" charset="0"/>
                <a:sym typeface="Helvetica" charset="0"/>
              </a:rPr>
              <a:t>Attention to security requirements</a:t>
            </a:r>
          </a:p>
          <a:p>
            <a:pPr marL="682625" lvl="1" indent="-425450" defTabSz="914145">
              <a:lnSpc>
                <a:spcPct val="80000"/>
              </a:lnSpc>
              <a:spcBef>
                <a:spcPts val="352"/>
              </a:spcBef>
              <a:buClr>
                <a:srgbClr val="94B6D2"/>
              </a:buClr>
              <a:buSzPct val="100000"/>
            </a:pPr>
            <a:r>
              <a:rPr lang="en-US" sz="2500" dirty="0">
                <a:latin typeface="Helvetica" charset="0"/>
                <a:ea typeface="Helvetica" charset="0"/>
                <a:cs typeface="Helvetica" charset="0"/>
                <a:sym typeface="Helvetica" charset="0"/>
              </a:rPr>
              <a:t>Routine audits</a:t>
            </a:r>
            <a:endParaRPr lang="en-US" dirty="0"/>
          </a:p>
        </p:txBody>
      </p:sp>
      <p:sp>
        <p:nvSpPr>
          <p:cNvPr id="134148" name="Rectangle 4"/>
          <p:cNvSpPr>
            <a:spLocks noGrp="1" noChangeArrowheads="1"/>
          </p:cNvSpPr>
          <p:nvPr>
            <p:ph type="title"/>
          </p:nvPr>
        </p:nvSpPr>
        <p:spPr>
          <a:xfrm>
            <a:off x="457200" y="457201"/>
            <a:ext cx="8610600" cy="746596"/>
          </a:xfrm>
        </p:spPr>
        <p:txBody>
          <a:bodyPr lIns="88896" tIns="50798" rIns="88896" bIns="50798">
            <a:normAutofit/>
          </a:bodyPr>
          <a:lstStyle/>
          <a:p>
            <a:pPr algn="l" defTabSz="914145"/>
            <a:r>
              <a:rPr lang="en-US" sz="3600" b="1" dirty="0">
                <a:solidFill>
                  <a:schemeClr val="bg2"/>
                </a:solidFill>
                <a:latin typeface="Helvetica" charset="0"/>
                <a:ea typeface="Helvetica" charset="0"/>
                <a:cs typeface="Helvetica" charset="0"/>
                <a:sym typeface="Helvetica" charset="0"/>
              </a:rPr>
              <a:t>Repository Systems and Preservation</a:t>
            </a:r>
            <a:endParaRPr lang="en-US" sz="1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135</a:t>
            </a:fld>
            <a:endParaRPr lang="en-US" dirty="0"/>
          </a:p>
        </p:txBody>
      </p:sp>
      <p:sp>
        <p:nvSpPr>
          <p:cNvPr id="134150"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265560542"/>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Rectangle 5"/>
          <p:cNvSpPr>
            <a:spLocks noGrp="1" noChangeArrowheads="1"/>
          </p:cNvSpPr>
          <p:nvPr>
            <p:ph idx="1"/>
          </p:nvPr>
        </p:nvSpPr>
        <p:spPr>
          <a:xfrm>
            <a:off x="457200" y="1583383"/>
            <a:ext cx="8229600" cy="4284017"/>
          </a:xfrm>
        </p:spPr>
        <p:txBody>
          <a:bodyPr lIns="88896" tIns="50798" rIns="88896" bIns="50798" anchor="t"/>
          <a:lstStyle/>
          <a:p>
            <a:pPr marL="0" indent="0" defTabSz="914145">
              <a:lnSpc>
                <a:spcPct val="80000"/>
              </a:lnSpc>
              <a:spcBef>
                <a:spcPts val="492"/>
              </a:spcBef>
              <a:buClr>
                <a:srgbClr val="DD8047"/>
              </a:buClr>
              <a:buSzPct val="60000"/>
              <a:buNone/>
            </a:pPr>
            <a:r>
              <a:rPr lang="en-US" sz="2600" dirty="0">
                <a:latin typeface="Helvetica" charset="0"/>
                <a:ea typeface="Helvetica" charset="0"/>
                <a:cs typeface="Helvetica" charset="0"/>
                <a:sym typeface="Helvetica" charset="0"/>
              </a:rPr>
              <a:t>Content </a:t>
            </a:r>
            <a:r>
              <a:rPr lang="en-US" sz="2600" u="sng" dirty="0">
                <a:latin typeface="Helvetica" charset="0"/>
                <a:ea typeface="Helvetica" charset="0"/>
                <a:cs typeface="Helvetica" charset="0"/>
                <a:sym typeface="Helvetica" charset="0"/>
              </a:rPr>
              <a:t>maintenance</a:t>
            </a:r>
            <a:r>
              <a:rPr lang="en-US" sz="2600" dirty="0">
                <a:latin typeface="Helvetica" charset="0"/>
                <a:ea typeface="Helvetica" charset="0"/>
                <a:cs typeface="Helvetica" charset="0"/>
                <a:sym typeface="Helvetica" charset="0"/>
              </a:rPr>
              <a:t> includes: </a:t>
            </a:r>
          </a:p>
          <a:p>
            <a:pPr marL="682625" lvl="1" indent="-425450" defTabSz="914145">
              <a:lnSpc>
                <a:spcPct val="80000"/>
              </a:lnSpc>
              <a:spcBef>
                <a:spcPts val="352"/>
              </a:spcBef>
              <a:buClr>
                <a:srgbClr val="94B6D2"/>
              </a:buClr>
              <a:buSzPct val="100000"/>
            </a:pPr>
            <a:r>
              <a:rPr lang="en-US" sz="2400" dirty="0">
                <a:latin typeface="Helvetica" charset="0"/>
                <a:ea typeface="Helvetica" charset="0"/>
                <a:cs typeface="Helvetica" charset="0"/>
                <a:sym typeface="Helvetica" charset="0"/>
              </a:rPr>
              <a:t>A robust computing and networking infrastructure</a:t>
            </a:r>
          </a:p>
          <a:p>
            <a:pPr marL="682625" lvl="1" indent="-425450" defTabSz="914145">
              <a:lnSpc>
                <a:spcPct val="80000"/>
              </a:lnSpc>
              <a:spcBef>
                <a:spcPts val="352"/>
              </a:spcBef>
              <a:buClr>
                <a:srgbClr val="94B6D2"/>
              </a:buClr>
              <a:buSzPct val="100000"/>
            </a:pPr>
            <a:r>
              <a:rPr lang="en-US" sz="2400" dirty="0">
                <a:latin typeface="Helvetica" charset="0"/>
                <a:ea typeface="Helvetica" charset="0"/>
                <a:cs typeface="Helvetica" charset="0"/>
                <a:sym typeface="Helvetica" charset="0"/>
              </a:rPr>
              <a:t>Storage and synchronization of files at multiple sites</a:t>
            </a:r>
          </a:p>
          <a:p>
            <a:pPr marL="682625" lvl="1" indent="-425450" defTabSz="914145">
              <a:lnSpc>
                <a:spcPct val="80000"/>
              </a:lnSpc>
              <a:spcBef>
                <a:spcPts val="352"/>
              </a:spcBef>
              <a:buClr>
                <a:srgbClr val="94B6D2"/>
              </a:buClr>
              <a:buSzPct val="100000"/>
            </a:pPr>
            <a:r>
              <a:rPr lang="en-US" sz="2400" dirty="0">
                <a:latin typeface="Helvetica" charset="0"/>
                <a:ea typeface="Helvetica" charset="0"/>
                <a:cs typeface="Helvetica" charset="0"/>
                <a:sym typeface="Helvetica" charset="0"/>
              </a:rPr>
              <a:t>Continuous monitoring and management of files</a:t>
            </a:r>
          </a:p>
          <a:p>
            <a:pPr marL="682625" lvl="1" indent="-425450" defTabSz="914145">
              <a:lnSpc>
                <a:spcPct val="80000"/>
              </a:lnSpc>
              <a:spcBef>
                <a:spcPts val="352"/>
              </a:spcBef>
              <a:buClr>
                <a:srgbClr val="94B6D2"/>
              </a:buClr>
              <a:buSzPct val="100000"/>
            </a:pPr>
            <a:r>
              <a:rPr lang="en-US" sz="2400" dirty="0">
                <a:latin typeface="Helvetica" charset="0"/>
                <a:ea typeface="Helvetica" charset="0"/>
                <a:cs typeface="Helvetica" charset="0"/>
                <a:sym typeface="Helvetica" charset="0"/>
              </a:rPr>
              <a:t>Programs for refreshing, migration and emulation</a:t>
            </a:r>
          </a:p>
          <a:p>
            <a:pPr marL="682625" lvl="1" indent="-425450" defTabSz="914145">
              <a:lnSpc>
                <a:spcPct val="80000"/>
              </a:lnSpc>
              <a:spcBef>
                <a:spcPts val="352"/>
              </a:spcBef>
              <a:buClr>
                <a:srgbClr val="94B6D2"/>
              </a:buClr>
              <a:buSzPct val="100000"/>
            </a:pPr>
            <a:r>
              <a:rPr lang="en-US" sz="2400" dirty="0">
                <a:latin typeface="Helvetica" charset="0"/>
                <a:ea typeface="Helvetica" charset="0"/>
                <a:cs typeface="Helvetica" charset="0"/>
                <a:sym typeface="Helvetica" charset="0"/>
              </a:rPr>
              <a:t>Creation and testing of disaster prevention and recovery plans</a:t>
            </a:r>
          </a:p>
          <a:p>
            <a:pPr marL="682625" lvl="1" indent="-425450" defTabSz="914145">
              <a:lnSpc>
                <a:spcPct val="80000"/>
              </a:lnSpc>
              <a:spcBef>
                <a:spcPts val="352"/>
              </a:spcBef>
              <a:buClr>
                <a:srgbClr val="94B6D2"/>
              </a:buClr>
              <a:buSzPct val="100000"/>
            </a:pPr>
            <a:r>
              <a:rPr lang="en-US" sz="2400" dirty="0">
                <a:latin typeface="Helvetica" charset="0"/>
                <a:ea typeface="Helvetica" charset="0"/>
                <a:cs typeface="Helvetica" charset="0"/>
                <a:sym typeface="Helvetica" charset="0"/>
              </a:rPr>
              <a:t>Periodic review and updating of policies and procedures </a:t>
            </a:r>
          </a:p>
        </p:txBody>
      </p:sp>
      <p:sp>
        <p:nvSpPr>
          <p:cNvPr id="135172" name="Rectangle 4"/>
          <p:cNvSpPr>
            <a:spLocks noGrp="1" noChangeArrowheads="1"/>
          </p:cNvSpPr>
          <p:nvPr>
            <p:ph type="title"/>
          </p:nvPr>
        </p:nvSpPr>
        <p:spPr>
          <a:xfrm>
            <a:off x="457200" y="457200"/>
            <a:ext cx="8458200" cy="746596"/>
          </a:xfrm>
        </p:spPr>
        <p:txBody>
          <a:bodyPr lIns="88896" tIns="50798" rIns="88896" bIns="50798">
            <a:normAutofit/>
          </a:bodyPr>
          <a:lstStyle/>
          <a:p>
            <a:pPr algn="l" defTabSz="914145"/>
            <a:r>
              <a:rPr lang="en-US" sz="3600" b="1" dirty="0">
                <a:solidFill>
                  <a:schemeClr val="bg2"/>
                </a:solidFill>
                <a:latin typeface="Helvetica" charset="0"/>
                <a:ea typeface="Helvetica" charset="0"/>
                <a:cs typeface="Helvetica" charset="0"/>
                <a:sym typeface="Helvetica" charset="0"/>
              </a:rPr>
              <a:t>Repository Systems and Preservation</a:t>
            </a:r>
            <a:endParaRPr lang="en-US" sz="1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136</a:t>
            </a:fld>
            <a:endParaRPr lang="en-US" dirty="0"/>
          </a:p>
        </p:txBody>
      </p:sp>
      <p:sp>
        <p:nvSpPr>
          <p:cNvPr id="135174"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2106413115"/>
      </p:ext>
    </p:extLst>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7" name="Rectangle 5"/>
          <p:cNvSpPr>
            <a:spLocks noGrp="1" noChangeArrowheads="1"/>
          </p:cNvSpPr>
          <p:nvPr>
            <p:ph idx="1"/>
          </p:nvPr>
        </p:nvSpPr>
        <p:spPr>
          <a:xfrm>
            <a:off x="457200" y="1828800"/>
            <a:ext cx="8229600" cy="4038600"/>
          </a:xfrm>
        </p:spPr>
        <p:txBody>
          <a:bodyPr lIns="88896" tIns="50798" rIns="88896" bIns="50798" anchor="t">
            <a:normAutofit/>
          </a:bodyPr>
          <a:lstStyle/>
          <a:p>
            <a:pPr marL="375977" indent="-457200" defTabSz="914145">
              <a:spcBef>
                <a:spcPts val="352"/>
              </a:spcBef>
              <a:buSzPct val="100000"/>
            </a:pPr>
            <a:r>
              <a:rPr lang="en-US" dirty="0">
                <a:latin typeface="Helvetica" charset="0"/>
                <a:ea typeface="Helvetica" charset="0"/>
                <a:cs typeface="Helvetica" charset="0"/>
                <a:sym typeface="Helvetica" charset="0"/>
              </a:rPr>
              <a:t>Media Failure</a:t>
            </a:r>
          </a:p>
          <a:p>
            <a:pPr marL="375977" indent="-457200" defTabSz="914145">
              <a:spcBef>
                <a:spcPts val="352"/>
              </a:spcBef>
              <a:buSzPct val="100000"/>
            </a:pPr>
            <a:r>
              <a:rPr lang="en-US" dirty="0">
                <a:latin typeface="Helvetica" charset="0"/>
                <a:ea typeface="Helvetica" charset="0"/>
                <a:cs typeface="Helvetica" charset="0"/>
                <a:sym typeface="Helvetica" charset="0"/>
              </a:rPr>
              <a:t>Hardware Failure</a:t>
            </a:r>
          </a:p>
          <a:p>
            <a:pPr marL="375977" indent="-457200" defTabSz="914145">
              <a:spcBef>
                <a:spcPts val="352"/>
              </a:spcBef>
              <a:buSzPct val="100000"/>
            </a:pPr>
            <a:r>
              <a:rPr lang="en-US" dirty="0">
                <a:latin typeface="Helvetica" charset="0"/>
                <a:ea typeface="Helvetica" charset="0"/>
                <a:cs typeface="Helvetica" charset="0"/>
                <a:sym typeface="Helvetica" charset="0"/>
              </a:rPr>
              <a:t>Software Failure</a:t>
            </a:r>
          </a:p>
          <a:p>
            <a:pPr marL="375977" indent="-457200" defTabSz="914145">
              <a:spcBef>
                <a:spcPts val="352"/>
              </a:spcBef>
              <a:buSzPct val="100000"/>
            </a:pPr>
            <a:r>
              <a:rPr lang="en-US" dirty="0">
                <a:latin typeface="Helvetica" charset="0"/>
                <a:ea typeface="Helvetica" charset="0"/>
                <a:cs typeface="Helvetica" charset="0"/>
                <a:sym typeface="Helvetica" charset="0"/>
              </a:rPr>
              <a:t>Power Failure</a:t>
            </a:r>
          </a:p>
          <a:p>
            <a:pPr marL="375977" indent="-457200" defTabSz="914145">
              <a:spcBef>
                <a:spcPts val="352"/>
              </a:spcBef>
              <a:buSzPct val="100000"/>
            </a:pPr>
            <a:r>
              <a:rPr lang="en-US" dirty="0">
                <a:latin typeface="Helvetica" charset="0"/>
                <a:ea typeface="Helvetica" charset="0"/>
                <a:cs typeface="Helvetica" charset="0"/>
                <a:sym typeface="Helvetica" charset="0"/>
              </a:rPr>
              <a:t>Communication/Network Failure</a:t>
            </a:r>
          </a:p>
          <a:p>
            <a:pPr marL="375977" indent="-457200" defTabSz="914145">
              <a:spcBef>
                <a:spcPts val="352"/>
              </a:spcBef>
              <a:buSzPct val="100000"/>
            </a:pPr>
            <a:r>
              <a:rPr lang="en-US" dirty="0">
                <a:latin typeface="Helvetica" charset="0"/>
                <a:ea typeface="Helvetica" charset="0"/>
                <a:cs typeface="Helvetica" charset="0"/>
                <a:sym typeface="Helvetica" charset="0"/>
              </a:rPr>
              <a:t>Organizational Failure</a:t>
            </a:r>
          </a:p>
        </p:txBody>
      </p:sp>
      <p:sp>
        <p:nvSpPr>
          <p:cNvPr id="136196"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Repository Service Threats</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137</a:t>
            </a:fld>
            <a:endParaRPr lang="en-US" dirty="0"/>
          </a:p>
        </p:txBody>
      </p:sp>
      <p:sp>
        <p:nvSpPr>
          <p:cNvPr id="136198"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3870457035"/>
      </p:ext>
    </p:extLst>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Grp="1" noChangeArrowheads="1"/>
          </p:cNvSpPr>
          <p:nvPr>
            <p:ph idx="1"/>
          </p:nvPr>
        </p:nvSpPr>
        <p:spPr/>
        <p:txBody>
          <a:bodyPr lIns="88896" tIns="50798" rIns="88896" bIns="50798" anchor="t"/>
          <a:lstStyle/>
          <a:p>
            <a:pPr marL="457200" indent="-457200" defTabSz="914145">
              <a:spcBef>
                <a:spcPts val="492"/>
              </a:spcBef>
              <a:buSzPct val="100000"/>
            </a:pPr>
            <a:r>
              <a:rPr lang="en-US" sz="2700" dirty="0" smtClean="0">
                <a:latin typeface="Helvetica" charset="0"/>
                <a:ea typeface="Helvetica" charset="0"/>
                <a:cs typeface="Helvetica" charset="0"/>
                <a:sym typeface="Helvetica" charset="0"/>
              </a:rPr>
              <a:t>Concerned </a:t>
            </a:r>
            <a:r>
              <a:rPr lang="en-US" sz="2700" dirty="0">
                <a:latin typeface="Helvetica" charset="0"/>
                <a:ea typeface="Helvetica" charset="0"/>
                <a:cs typeface="Helvetica" charset="0"/>
                <a:sym typeface="Helvetica" charset="0"/>
              </a:rPr>
              <a:t>with growth and scalability</a:t>
            </a:r>
          </a:p>
          <a:p>
            <a:pPr marL="457200" indent="-457200" defTabSz="914145">
              <a:spcBef>
                <a:spcPts val="492"/>
              </a:spcBef>
              <a:buSzPct val="100000"/>
            </a:pPr>
            <a:r>
              <a:rPr lang="en-US" sz="2700" dirty="0">
                <a:latin typeface="Helvetica" charset="0"/>
                <a:ea typeface="Helvetica" charset="0"/>
                <a:cs typeface="Helvetica" charset="0"/>
                <a:sym typeface="Helvetica" charset="0"/>
              </a:rPr>
              <a:t>Concerned with </a:t>
            </a:r>
            <a:r>
              <a:rPr lang="en-US" sz="2700" dirty="0" smtClean="0">
                <a:latin typeface="Helvetica" charset="0"/>
                <a:ea typeface="Helvetica" charset="0"/>
                <a:cs typeface="Helvetica" charset="0"/>
                <a:sym typeface="Helvetica" charset="0"/>
              </a:rPr>
              <a:t>obsolescence</a:t>
            </a:r>
          </a:p>
          <a:p>
            <a:pPr marL="457200" indent="-457200" defTabSz="914145">
              <a:spcBef>
                <a:spcPts val="492"/>
              </a:spcBef>
              <a:buSzPct val="100000"/>
            </a:pPr>
            <a:r>
              <a:rPr lang="en-US" sz="2700" dirty="0" smtClean="0">
                <a:latin typeface="Helvetica" charset="0"/>
                <a:ea typeface="Helvetica" charset="0"/>
                <a:cs typeface="Helvetica" charset="0"/>
                <a:sym typeface="Helvetica" charset="0"/>
              </a:rPr>
              <a:t>Concerned with degradation and durability</a:t>
            </a:r>
            <a:endParaRPr lang="en-US" sz="2700" dirty="0">
              <a:latin typeface="Helvetica" charset="0"/>
              <a:ea typeface="Helvetica" charset="0"/>
              <a:cs typeface="Helvetica" charset="0"/>
              <a:sym typeface="Helvetica" charset="0"/>
            </a:endParaRPr>
          </a:p>
          <a:p>
            <a:pPr marL="457200" indent="-457200" defTabSz="914145">
              <a:spcBef>
                <a:spcPts val="492"/>
              </a:spcBef>
              <a:buSzPct val="100000"/>
            </a:pPr>
            <a:r>
              <a:rPr lang="en-US" sz="2700" dirty="0" smtClean="0">
                <a:latin typeface="Helvetica" charset="0"/>
                <a:ea typeface="Helvetica" charset="0"/>
                <a:cs typeface="Helvetica" charset="0"/>
                <a:sym typeface="Helvetica" charset="0"/>
              </a:rPr>
              <a:t>Focused </a:t>
            </a:r>
            <a:r>
              <a:rPr lang="en-US" sz="2700" dirty="0">
                <a:latin typeface="Helvetica" charset="0"/>
                <a:ea typeface="Helvetica" charset="0"/>
                <a:cs typeface="Helvetica" charset="0"/>
                <a:sym typeface="Helvetica" charset="0"/>
              </a:rPr>
              <a:t>on Preservation </a:t>
            </a:r>
            <a:r>
              <a:rPr lang="en-US" sz="2700" dirty="0" smtClean="0">
                <a:latin typeface="Helvetica" charset="0"/>
                <a:ea typeface="Helvetica" charset="0"/>
                <a:cs typeface="Helvetica" charset="0"/>
                <a:sym typeface="Helvetica" charset="0"/>
              </a:rPr>
              <a:t>strategies</a:t>
            </a:r>
            <a:endParaRPr lang="en-US" sz="2700" dirty="0">
              <a:latin typeface="Helvetica" charset="0"/>
              <a:ea typeface="Helvetica" charset="0"/>
              <a:cs typeface="Helvetica" charset="0"/>
              <a:sym typeface="Helvetica" charset="0"/>
            </a:endParaRPr>
          </a:p>
        </p:txBody>
      </p:sp>
      <p:sp>
        <p:nvSpPr>
          <p:cNvPr id="123908" name="Rectangle 4"/>
          <p:cNvSpPr>
            <a:spLocks noGrp="1" noChangeArrowheads="1"/>
          </p:cNvSpPr>
          <p:nvPr>
            <p:ph type="title"/>
          </p:nvPr>
        </p:nvSpPr>
        <p:spPr>
          <a:xfrm>
            <a:off x="457200" y="457200"/>
            <a:ext cx="8229600" cy="6858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Content</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138</a:t>
            </a:fld>
            <a:endParaRPr lang="en-US" dirty="0"/>
          </a:p>
        </p:txBody>
      </p:sp>
      <p:sp>
        <p:nvSpPr>
          <p:cNvPr id="123910"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2870338334"/>
      </p:ext>
    </p:extLst>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6E3E2FF-1825-4BB3-BD60-9BD4044F7A21}" type="slidenum">
              <a:rPr lang="en-US"/>
              <a:pPr/>
              <a:t>139</a:t>
            </a:fld>
            <a:endParaRPr lang="en-US" dirty="0"/>
          </a:p>
        </p:txBody>
      </p:sp>
      <p:sp>
        <p:nvSpPr>
          <p:cNvPr id="71681" name="Rectangle 2"/>
          <p:cNvSpPr>
            <a:spLocks noGrp="1" noChangeArrowheads="1"/>
          </p:cNvSpPr>
          <p:nvPr>
            <p:ph type="title" idx="4294967295"/>
          </p:nvPr>
        </p:nvSpPr>
        <p:spPr>
          <a:xfrm>
            <a:off x="457200" y="381000"/>
            <a:ext cx="8534400" cy="1143000"/>
          </a:xfrm>
        </p:spPr>
        <p:txBody>
          <a:bodyPr/>
          <a:lstStyle/>
          <a:p>
            <a:pPr eaLnBrk="1" hangingPunct="1"/>
            <a:r>
              <a:rPr lang="en-US" sz="3600" b="1" dirty="0" smtClean="0">
                <a:solidFill>
                  <a:schemeClr val="bg2"/>
                </a:solidFill>
              </a:rPr>
              <a:t>Principles of </a:t>
            </a:r>
            <a:r>
              <a:rPr lang="en-US" sz="3600" b="1" u="sng" dirty="0" smtClean="0">
                <a:solidFill>
                  <a:schemeClr val="bg2"/>
                </a:solidFill>
              </a:rPr>
              <a:t>GOOD</a:t>
            </a:r>
            <a:r>
              <a:rPr lang="en-US" sz="3600" b="1" dirty="0" smtClean="0">
                <a:solidFill>
                  <a:schemeClr val="bg2"/>
                </a:solidFill>
              </a:rPr>
              <a:t> Digital Objects</a:t>
            </a:r>
          </a:p>
        </p:txBody>
      </p:sp>
      <p:sp>
        <p:nvSpPr>
          <p:cNvPr id="71682" name="Rectangle 3"/>
          <p:cNvSpPr>
            <a:spLocks noGrp="1" noChangeArrowheads="1"/>
          </p:cNvSpPr>
          <p:nvPr>
            <p:ph type="body" idx="4294967295"/>
          </p:nvPr>
        </p:nvSpPr>
        <p:spPr>
          <a:xfrm>
            <a:off x="762000" y="1295400"/>
            <a:ext cx="7620000" cy="5181600"/>
          </a:xfrm>
        </p:spPr>
        <p:txBody>
          <a:bodyPr/>
          <a:lstStyle/>
          <a:p>
            <a:pPr marL="0" indent="0" eaLnBrk="1" hangingPunct="1">
              <a:lnSpc>
                <a:spcPct val="90000"/>
              </a:lnSpc>
              <a:buNone/>
            </a:pPr>
            <a:r>
              <a:rPr lang="en-US" sz="2800" b="1" dirty="0" smtClean="0"/>
              <a:t>A good object</a:t>
            </a:r>
          </a:p>
          <a:p>
            <a:pPr marL="798513" lvl="1" indent="-341313">
              <a:lnSpc>
                <a:spcPct val="90000"/>
              </a:lnSpc>
              <a:buSzPct val="100000"/>
            </a:pPr>
            <a:r>
              <a:rPr lang="en-US" sz="2400" dirty="0">
                <a:latin typeface="Helvetica" charset="0"/>
                <a:ea typeface="Helvetica" charset="0"/>
                <a:cs typeface="Helvetica" charset="0"/>
              </a:rPr>
              <a:t>exists</a:t>
            </a:r>
            <a:r>
              <a:rPr lang="en-US" sz="2400" dirty="0">
                <a:latin typeface="Helvetica" charset="0"/>
                <a:ea typeface="Helvetica" charset="0"/>
                <a:cs typeface="Helvetica" charset="0"/>
              </a:rPr>
              <a:t> in a format that supports its intended uses</a:t>
            </a:r>
          </a:p>
          <a:p>
            <a:pPr marL="798513" lvl="1" indent="-341313" eaLnBrk="1" hangingPunct="1">
              <a:lnSpc>
                <a:spcPct val="90000"/>
              </a:lnSpc>
              <a:buSzPct val="100000"/>
            </a:pPr>
            <a:r>
              <a:rPr lang="en-US" sz="2400" dirty="0">
                <a:latin typeface="Helvetica" charset="0"/>
                <a:ea typeface="Helvetica" charset="0"/>
                <a:cs typeface="Helvetica" charset="0"/>
              </a:rPr>
              <a:t>is “</a:t>
            </a:r>
            <a:r>
              <a:rPr lang="en-US" sz="2400" dirty="0" err="1">
                <a:latin typeface="Helvetica" charset="0"/>
                <a:ea typeface="Helvetica" charset="0"/>
                <a:cs typeface="Helvetica" charset="0"/>
              </a:rPr>
              <a:t>preservable</a:t>
            </a:r>
            <a:r>
              <a:rPr lang="en-US" sz="2400" dirty="0">
                <a:latin typeface="Helvetica" charset="0"/>
                <a:ea typeface="Helvetica" charset="0"/>
                <a:cs typeface="Helvetica" charset="0"/>
              </a:rPr>
              <a:t>”</a:t>
            </a:r>
          </a:p>
          <a:p>
            <a:pPr marL="798513" lvl="1" indent="-341313" eaLnBrk="1" hangingPunct="1">
              <a:lnSpc>
                <a:spcPct val="90000"/>
              </a:lnSpc>
              <a:buSzPct val="100000"/>
            </a:pPr>
            <a:r>
              <a:rPr lang="en-US" sz="2400" dirty="0">
                <a:latin typeface="Helvetica" charset="0"/>
                <a:ea typeface="Helvetica" charset="0"/>
                <a:cs typeface="Helvetica" charset="0"/>
              </a:rPr>
              <a:t>is </a:t>
            </a:r>
            <a:r>
              <a:rPr lang="en-US" sz="2400" dirty="0">
                <a:latin typeface="Helvetica" charset="0"/>
                <a:ea typeface="Helvetica" charset="0"/>
                <a:cs typeface="Helvetica" charset="0"/>
              </a:rPr>
              <a:t>meaningful</a:t>
            </a:r>
            <a:r>
              <a:rPr lang="en-US" sz="2400" dirty="0">
                <a:latin typeface="Helvetica" charset="0"/>
                <a:ea typeface="Helvetica" charset="0"/>
                <a:cs typeface="Helvetica" charset="0"/>
              </a:rPr>
              <a:t> and useful outside of its local context</a:t>
            </a:r>
          </a:p>
          <a:p>
            <a:pPr marL="798513" lvl="1" indent="-341313" eaLnBrk="1" hangingPunct="1">
              <a:lnSpc>
                <a:spcPct val="90000"/>
              </a:lnSpc>
              <a:buSzPct val="100000"/>
            </a:pPr>
            <a:r>
              <a:rPr lang="en-US" sz="2400" dirty="0">
                <a:latin typeface="Helvetica" charset="0"/>
                <a:ea typeface="Helvetica" charset="0"/>
                <a:cs typeface="Helvetica" charset="0"/>
              </a:rPr>
              <a:t>will </a:t>
            </a:r>
            <a:r>
              <a:rPr lang="en-US" sz="2400" dirty="0">
                <a:latin typeface="Helvetica" charset="0"/>
                <a:ea typeface="Helvetica" charset="0"/>
                <a:cs typeface="Helvetica" charset="0"/>
              </a:rPr>
              <a:t>be</a:t>
            </a:r>
            <a:r>
              <a:rPr lang="en-US" sz="2400" dirty="0">
                <a:latin typeface="Helvetica" charset="0"/>
                <a:ea typeface="Helvetica" charset="0"/>
                <a:cs typeface="Helvetica" charset="0"/>
              </a:rPr>
              <a:t> named with a persistent, globally unique identifier that can be resolved to the current address of the object</a:t>
            </a:r>
          </a:p>
          <a:p>
            <a:pPr marL="798513" lvl="1" indent="-341313" eaLnBrk="1" hangingPunct="1">
              <a:lnSpc>
                <a:spcPct val="90000"/>
              </a:lnSpc>
              <a:buSzPct val="100000"/>
            </a:pPr>
            <a:r>
              <a:rPr lang="en-US" sz="2400" dirty="0">
                <a:latin typeface="Helvetica" charset="0"/>
                <a:ea typeface="Helvetica" charset="0"/>
                <a:cs typeface="Helvetica" charset="0"/>
              </a:rPr>
              <a:t>can </a:t>
            </a:r>
            <a:r>
              <a:rPr lang="en-US" sz="2400" dirty="0">
                <a:latin typeface="Helvetica" charset="0"/>
                <a:ea typeface="Helvetica" charset="0"/>
                <a:cs typeface="Helvetica" charset="0"/>
              </a:rPr>
              <a:t>be</a:t>
            </a:r>
            <a:r>
              <a:rPr lang="en-US" sz="2400" dirty="0">
                <a:latin typeface="Helvetica" charset="0"/>
                <a:ea typeface="Helvetica" charset="0"/>
                <a:cs typeface="Helvetica" charset="0"/>
              </a:rPr>
              <a:t> authenticated</a:t>
            </a:r>
          </a:p>
          <a:p>
            <a:pPr marL="798513" lvl="1" indent="-341313" eaLnBrk="1" hangingPunct="1">
              <a:lnSpc>
                <a:spcPct val="90000"/>
              </a:lnSpc>
              <a:buSzPct val="100000"/>
            </a:pPr>
            <a:r>
              <a:rPr lang="en-US" sz="2400" dirty="0">
                <a:latin typeface="Helvetica" charset="0"/>
                <a:ea typeface="Helvetica" charset="0"/>
                <a:cs typeface="Helvetica" charset="0"/>
              </a:rPr>
              <a:t>has </a:t>
            </a:r>
            <a:r>
              <a:rPr lang="en-US" sz="2400" dirty="0">
                <a:latin typeface="Helvetica" charset="0"/>
                <a:ea typeface="Helvetica" charset="0"/>
                <a:cs typeface="Helvetica" charset="0"/>
              </a:rPr>
              <a:t>associated</a:t>
            </a:r>
            <a:r>
              <a:rPr lang="en-US" sz="2400" dirty="0">
                <a:latin typeface="Helvetica" charset="0"/>
                <a:ea typeface="Helvetica" charset="0"/>
                <a:cs typeface="Helvetica" charset="0"/>
              </a:rPr>
              <a:t> metadata</a:t>
            </a:r>
          </a:p>
          <a:p>
            <a:pPr marL="0" indent="0" eaLnBrk="1" hangingPunct="1">
              <a:lnSpc>
                <a:spcPct val="90000"/>
              </a:lnSpc>
              <a:buNone/>
            </a:pPr>
            <a:endParaRPr lang="en-US" sz="2400" dirty="0">
              <a:latin typeface="Helvetica" charset="0"/>
              <a:ea typeface="Helvetica" charset="0"/>
              <a:cs typeface="Helvetica" charset="0"/>
            </a:endParaRPr>
          </a:p>
        </p:txBody>
      </p:sp>
      <p:sp>
        <p:nvSpPr>
          <p:cNvPr id="6" name="TextBox 5"/>
          <p:cNvSpPr txBox="1"/>
          <p:nvPr/>
        </p:nvSpPr>
        <p:spPr>
          <a:xfrm>
            <a:off x="152400" y="6248400"/>
            <a:ext cx="8229600" cy="400110"/>
          </a:xfrm>
          <a:prstGeom prst="rect">
            <a:avLst/>
          </a:prstGeom>
          <a:noFill/>
        </p:spPr>
        <p:txBody>
          <a:bodyPr wrap="square" rtlCol="0">
            <a:spAutoFit/>
          </a:bodyPr>
          <a:lstStyle/>
          <a:p>
            <a:r>
              <a:rPr lang="en-US" sz="2000" dirty="0" smtClean="0">
                <a:latin typeface="Helvetica" charset="0"/>
                <a:ea typeface="Helvetica" charset="0"/>
                <a:cs typeface="Helvetica" charset="0"/>
              </a:rPr>
              <a:t>A Framework of Guidance for Building Good Digital Collections, NISO.</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2017744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3962400"/>
          </a:xfrm>
        </p:spPr>
        <p:txBody>
          <a:bodyPr>
            <a:normAutofit/>
          </a:bodyPr>
          <a:lstStyle/>
          <a:p>
            <a:pPr marL="0" indent="0">
              <a:buNone/>
            </a:pPr>
            <a:r>
              <a:rPr lang="en-US" sz="2800" dirty="0" smtClean="0"/>
              <a:t>VIII.   Security/Protection</a:t>
            </a:r>
          </a:p>
          <a:p>
            <a:pPr marL="0" indent="0">
              <a:buNone/>
            </a:pPr>
            <a:endParaRPr lang="en-US" sz="2400" dirty="0" smtClean="0"/>
          </a:p>
          <a:p>
            <a:pPr>
              <a:buSzPct val="100000"/>
            </a:pPr>
            <a:r>
              <a:rPr lang="en-US" sz="2600" dirty="0" smtClean="0"/>
              <a:t>Archivists </a:t>
            </a:r>
            <a:r>
              <a:rPr lang="en-US" sz="2600" b="1" u="sng" dirty="0" smtClean="0"/>
              <a:t>protect all documentary materials </a:t>
            </a:r>
            <a:r>
              <a:rPr lang="en-US" sz="2600" dirty="0" smtClean="0"/>
              <a:t>for which they are responsible and guard the</a:t>
            </a:r>
            <a:r>
              <a:rPr lang="en-US" sz="2600" b="1" u="sng" dirty="0" smtClean="0"/>
              <a:t>m against defacement, physical damage, deterioration, and theft</a:t>
            </a:r>
            <a:r>
              <a:rPr lang="en-US" sz="2600" dirty="0" smtClean="0"/>
              <a:t>…</a:t>
            </a:r>
          </a:p>
          <a:p>
            <a:pPr marL="0" indent="0">
              <a:buNone/>
            </a:pPr>
            <a:endParaRPr lang="en-US" sz="2800" dirty="0"/>
          </a:p>
        </p:txBody>
      </p:sp>
      <p:sp>
        <p:nvSpPr>
          <p:cNvPr id="2" name="Title 1"/>
          <p:cNvSpPr>
            <a:spLocks noGrp="1"/>
          </p:cNvSpPr>
          <p:nvPr>
            <p:ph type="title"/>
          </p:nvPr>
        </p:nvSpPr>
        <p:spPr/>
        <p:txBody>
          <a:bodyPr/>
          <a:lstStyle/>
          <a:p>
            <a:r>
              <a:rPr lang="en-US" sz="3200" b="1" dirty="0" smtClean="0">
                <a:solidFill>
                  <a:srgbClr val="002060"/>
                </a:solidFill>
              </a:rPr>
              <a:t>SAA Code of Ethics</a:t>
            </a:r>
            <a:endParaRPr lang="en-US" sz="3200" b="1" dirty="0">
              <a:solidFill>
                <a:srgbClr val="002060"/>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14</a:t>
            </a:fld>
            <a:endParaRPr lang="en-US"/>
          </a:p>
        </p:txBody>
      </p:sp>
    </p:spTree>
    <p:extLst>
      <p:ext uri="{BB962C8B-B14F-4D97-AF65-F5344CB8AC3E}">
        <p14:creationId xmlns:p14="http://schemas.microsoft.com/office/powerpoint/2010/main" val="16490278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6E3E2FF-1825-4BB3-BD60-9BD4044F7A21}" type="slidenum">
              <a:rPr lang="en-US"/>
              <a:pPr/>
              <a:t>140</a:t>
            </a:fld>
            <a:endParaRPr lang="en-US" dirty="0"/>
          </a:p>
        </p:txBody>
      </p:sp>
      <p:sp>
        <p:nvSpPr>
          <p:cNvPr id="104449" name="Rectangle 2"/>
          <p:cNvSpPr>
            <a:spLocks noGrp="1" noChangeArrowheads="1"/>
          </p:cNvSpPr>
          <p:nvPr>
            <p:ph type="title" idx="4294967295"/>
          </p:nvPr>
        </p:nvSpPr>
        <p:spPr>
          <a:xfrm>
            <a:off x="400815" y="381000"/>
            <a:ext cx="8229600" cy="762000"/>
          </a:xfrm>
        </p:spPr>
        <p:txBody>
          <a:bodyPr/>
          <a:lstStyle/>
          <a:p>
            <a:pPr eaLnBrk="1" hangingPunct="1"/>
            <a:r>
              <a:rPr lang="en-US" sz="3200" b="1" dirty="0" smtClean="0">
                <a:solidFill>
                  <a:schemeClr val="bg2"/>
                </a:solidFill>
              </a:rPr>
              <a:t>Content and Data Preservation Strategies</a:t>
            </a:r>
          </a:p>
        </p:txBody>
      </p:sp>
      <p:sp>
        <p:nvSpPr>
          <p:cNvPr id="104450" name="Rectangle 3"/>
          <p:cNvSpPr>
            <a:spLocks noGrp="1" noChangeArrowheads="1"/>
          </p:cNvSpPr>
          <p:nvPr>
            <p:ph type="body" sz="half" idx="4294967295"/>
          </p:nvPr>
        </p:nvSpPr>
        <p:spPr>
          <a:xfrm>
            <a:off x="457200" y="1109221"/>
            <a:ext cx="3619500" cy="5474142"/>
          </a:xfrm>
        </p:spPr>
        <p:txBody>
          <a:bodyPr/>
          <a:lstStyle/>
          <a:p>
            <a:pPr eaLnBrk="1" hangingPunct="1">
              <a:buSzPct val="100000"/>
            </a:pPr>
            <a:r>
              <a:rPr lang="en-US" sz="2600" dirty="0"/>
              <a:t>Bit-level</a:t>
            </a:r>
          </a:p>
          <a:p>
            <a:pPr marL="798513" lvl="1" indent="-341313" eaLnBrk="1" hangingPunct="1">
              <a:buSzPct val="100000"/>
            </a:pPr>
            <a:r>
              <a:rPr lang="en-US" sz="2400" dirty="0" smtClean="0"/>
              <a:t>Store</a:t>
            </a:r>
          </a:p>
          <a:p>
            <a:pPr marL="798513" lvl="1" indent="-341313" eaLnBrk="1" hangingPunct="1">
              <a:buSzPct val="100000"/>
            </a:pPr>
            <a:r>
              <a:rPr lang="en-US" sz="2400" dirty="0" smtClean="0"/>
              <a:t>Refresh</a:t>
            </a:r>
          </a:p>
          <a:p>
            <a:pPr marL="798513" lvl="1" indent="-341313" eaLnBrk="1" hangingPunct="1">
              <a:buSzPct val="100000"/>
            </a:pPr>
            <a:r>
              <a:rPr lang="en-US" sz="2400" dirty="0" smtClean="0"/>
              <a:t>Migrate</a:t>
            </a:r>
          </a:p>
          <a:p>
            <a:pPr marL="798513" lvl="1" indent="-341313" eaLnBrk="1" hangingPunct="1">
              <a:buSzPct val="100000"/>
            </a:pPr>
            <a:r>
              <a:rPr lang="en-US" sz="2400" dirty="0" smtClean="0"/>
              <a:t>Preserve the Technology</a:t>
            </a:r>
          </a:p>
          <a:p>
            <a:pPr eaLnBrk="1" hangingPunct="1">
              <a:buSzPct val="100000"/>
            </a:pPr>
            <a:r>
              <a:rPr lang="en-US" sz="2600" dirty="0"/>
              <a:t>Full</a:t>
            </a:r>
            <a:r>
              <a:rPr lang="en-US" sz="2600" dirty="0"/>
              <a:t> </a:t>
            </a:r>
          </a:p>
          <a:p>
            <a:pPr marL="798513" lvl="1" indent="-341313">
              <a:buSzPct val="100000"/>
            </a:pPr>
            <a:r>
              <a:rPr lang="en-US" sz="2400" dirty="0" smtClean="0"/>
              <a:t>Emulation</a:t>
            </a:r>
          </a:p>
          <a:p>
            <a:pPr marL="798513" lvl="1" indent="-341313" eaLnBrk="1" hangingPunct="1">
              <a:buSzPct val="100000"/>
            </a:pPr>
            <a:r>
              <a:rPr lang="en-US" sz="2400" dirty="0" smtClean="0"/>
              <a:t>Normalization</a:t>
            </a:r>
          </a:p>
          <a:p>
            <a:pPr>
              <a:buSzPct val="100000"/>
            </a:pPr>
            <a:r>
              <a:rPr lang="en-US" sz="2600" dirty="0" smtClean="0"/>
              <a:t>Lifecycle Management</a:t>
            </a:r>
          </a:p>
        </p:txBody>
      </p:sp>
      <p:pic>
        <p:nvPicPr>
          <p:cNvPr id="104453" name="Picture 11"/>
          <p:cNvPicPr>
            <a:picLocks noGrp="1" noChangeAspect="1" noChangeArrowheads="1"/>
          </p:cNvPicPr>
          <p:nvPr>
            <p:ph sz="quarter" idx="4294967295"/>
          </p:nvPr>
        </p:nvPicPr>
        <p:blipFill>
          <a:blip r:embed="rId3"/>
          <a:srcRect/>
          <a:stretch>
            <a:fillRect/>
          </a:stretch>
        </p:blipFill>
        <p:spPr>
          <a:xfrm>
            <a:off x="3495680" y="1219200"/>
            <a:ext cx="5748972" cy="4953000"/>
          </a:xfrm>
        </p:spPr>
      </p:pic>
    </p:spTree>
    <p:extLst>
      <p:ext uri="{BB962C8B-B14F-4D97-AF65-F5344CB8AC3E}">
        <p14:creationId xmlns:p14="http://schemas.microsoft.com/office/powerpoint/2010/main" val="17026656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9" name="Rectangle 5"/>
          <p:cNvSpPr>
            <a:spLocks noGrp="1" noChangeArrowheads="1"/>
          </p:cNvSpPr>
          <p:nvPr>
            <p:ph idx="1"/>
          </p:nvPr>
        </p:nvSpPr>
        <p:spPr>
          <a:xfrm>
            <a:off x="1370707" y="2742531"/>
            <a:ext cx="4750594" cy="3683496"/>
          </a:xfrm>
        </p:spPr>
        <p:txBody>
          <a:bodyPr lIns="88896" tIns="50798" rIns="88896" bIns="50798" anchor="t"/>
          <a:lstStyle/>
          <a:p>
            <a:pPr marL="0" indent="0" defTabSz="914145">
              <a:spcBef>
                <a:spcPts val="492"/>
              </a:spcBef>
              <a:buNone/>
            </a:pPr>
            <a:r>
              <a:rPr lang="en-US" sz="2400" dirty="0">
                <a:latin typeface="Helvetica" charset="0"/>
                <a:ea typeface="Helvetica" charset="0"/>
                <a:cs typeface="Helvetica" charset="0"/>
                <a:sym typeface="Helvetica" charset="0"/>
              </a:rPr>
              <a:t>“Stewardship is easy and inexpensive to claim; it is expensive and difficult to honor, and perhaps it will prove to be all too easy to later abdicate…”      </a:t>
            </a:r>
          </a:p>
          <a:p>
            <a:pPr marL="0" indent="0" defTabSz="914145">
              <a:spcBef>
                <a:spcPts val="492"/>
              </a:spcBef>
              <a:buNone/>
            </a:pPr>
            <a:r>
              <a:rPr lang="en-US" sz="2400" dirty="0">
                <a:latin typeface="Helvetica" charset="0"/>
                <a:ea typeface="Helvetica" charset="0"/>
                <a:cs typeface="Helvetica" charset="0"/>
                <a:sym typeface="Helvetica" charset="0"/>
              </a:rPr>
              <a:t>		  </a:t>
            </a:r>
            <a:r>
              <a:rPr lang="en-US" sz="1700" dirty="0">
                <a:latin typeface="Helvetica" charset="0"/>
                <a:ea typeface="Helvetica" charset="0"/>
                <a:cs typeface="Helvetica" charset="0"/>
                <a:sym typeface="Helvetica" charset="0"/>
              </a:rPr>
              <a:t>	</a:t>
            </a:r>
            <a:r>
              <a:rPr lang="en-US" sz="1700" dirty="0" smtClean="0">
                <a:latin typeface="Helvetica" charset="0"/>
                <a:ea typeface="Helvetica" charset="0"/>
                <a:cs typeface="Helvetica" charset="0"/>
                <a:sym typeface="Helvetica" charset="0"/>
              </a:rPr>
              <a:t>Clifford Lynch</a:t>
            </a:r>
            <a:endParaRPr lang="en-US" sz="1700" dirty="0">
              <a:latin typeface="Helvetica" charset="0"/>
              <a:ea typeface="Helvetica" charset="0"/>
              <a:cs typeface="Helvetica" charset="0"/>
              <a:sym typeface="Helvetica" charset="0"/>
            </a:endParaRPr>
          </a:p>
        </p:txBody>
      </p:sp>
      <p:sp>
        <p:nvSpPr>
          <p:cNvPr id="190468" name="Rectangle 4"/>
          <p:cNvSpPr>
            <a:spLocks noGrp="1" noChangeArrowheads="1"/>
          </p:cNvSpPr>
          <p:nvPr>
            <p:ph type="title"/>
          </p:nvPr>
        </p:nvSpPr>
        <p:spPr>
          <a:xfrm>
            <a:off x="1370707" y="1599531"/>
            <a:ext cx="7391549" cy="991195"/>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Thoughts…</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141</a:t>
            </a:fld>
            <a:endParaRPr lang="en-US" dirty="0"/>
          </a:p>
        </p:txBody>
      </p:sp>
      <p:pic>
        <p:nvPicPr>
          <p:cNvPr id="190470" name="Picture 6" descr="MPj0403809000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354" y="2818433"/>
            <a:ext cx="2274838" cy="34100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40605799"/>
      </p:ext>
    </p:extLst>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4953000"/>
            <a:ext cx="5486400" cy="685800"/>
          </a:xfrm>
        </p:spPr>
        <p:txBody>
          <a:bodyPr>
            <a:noAutofit/>
          </a:bodyPr>
          <a:lstStyle/>
          <a:p>
            <a:r>
              <a:rPr lang="en-US" sz="2400" dirty="0" smtClean="0">
                <a:solidFill>
                  <a:schemeClr val="bg2"/>
                </a:solidFill>
              </a:rPr>
              <a:t>Worksheet 4: Sustaining YOUR Digital Repository </a:t>
            </a:r>
            <a:endParaRPr lang="en-US" sz="2400" dirty="0">
              <a:solidFill>
                <a:schemeClr val="bg2"/>
              </a:solidFill>
            </a:endParaRPr>
          </a:p>
        </p:txBody>
      </p:sp>
      <p:pic>
        <p:nvPicPr>
          <p:cNvPr id="9" name="Picture 2" descr="C:\Users\jcolati\AppData\Local\Microsoft\Windows\Temporary Internet Files\Content.IE5\R3TKJLIG\MP900423684[1].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2500" b="12500"/>
          <a:stretch>
            <a:fillRect/>
          </a:stretch>
        </p:blipFill>
        <p:spPr bwMode="auto">
          <a:xfrm>
            <a:off x="1828800" y="685800"/>
            <a:ext cx="5486400" cy="41148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56E3E2FF-1825-4BB3-BD60-9BD4044F7A21}" type="slidenum">
              <a:rPr lang="en-US"/>
              <a:pPr/>
              <a:t>142</a:t>
            </a:fld>
            <a:endParaRPr lang="en-US" dirty="0"/>
          </a:p>
        </p:txBody>
      </p:sp>
    </p:spTree>
    <p:extLst>
      <p:ext uri="{BB962C8B-B14F-4D97-AF65-F5344CB8AC3E}">
        <p14:creationId xmlns:p14="http://schemas.microsoft.com/office/powerpoint/2010/main" val="219698875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000" b="1" dirty="0" smtClean="0"/>
              <a:t>Module 6:</a:t>
            </a:r>
            <a:r>
              <a:rPr lang="en-US" sz="3000" dirty="0" smtClean="0"/>
              <a:t/>
            </a:r>
            <a:br>
              <a:rPr lang="en-US" sz="3000" dirty="0" smtClean="0"/>
            </a:br>
            <a:r>
              <a:rPr lang="en-US" sz="3000" dirty="0" smtClean="0"/>
              <a:t>Building a Repository Service: Discovery and Access</a:t>
            </a:r>
            <a:endParaRPr lang="en-US" sz="3000" dirty="0"/>
          </a:p>
        </p:txBody>
      </p:sp>
      <p:sp>
        <p:nvSpPr>
          <p:cNvPr id="4" name="Slide Number Placeholder 3"/>
          <p:cNvSpPr>
            <a:spLocks noGrp="1"/>
          </p:cNvSpPr>
          <p:nvPr>
            <p:ph type="sldNum" sz="quarter" idx="12"/>
          </p:nvPr>
        </p:nvSpPr>
        <p:spPr/>
        <p:txBody>
          <a:bodyPr/>
          <a:lstStyle/>
          <a:p>
            <a:fld id="{56E3E2FF-1825-4BB3-BD60-9BD4044F7A21}" type="slidenum">
              <a:rPr lang="en-US"/>
              <a:pPr/>
              <a:t>143</a:t>
            </a:fld>
            <a:endParaRPr lang="en-US" dirty="0"/>
          </a:p>
        </p:txBody>
      </p:sp>
    </p:spTree>
    <p:extLst>
      <p:ext uri="{BB962C8B-B14F-4D97-AF65-F5344CB8AC3E}">
        <p14:creationId xmlns:p14="http://schemas.microsoft.com/office/powerpoint/2010/main" val="212608942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1" name="Rectangle 5"/>
          <p:cNvSpPr>
            <a:spLocks noGrp="1" noChangeArrowheads="1"/>
          </p:cNvSpPr>
          <p:nvPr>
            <p:ph idx="1"/>
          </p:nvPr>
        </p:nvSpPr>
        <p:spPr/>
        <p:txBody>
          <a:bodyPr lIns="88896" tIns="50798" rIns="88896" bIns="50798" anchor="t"/>
          <a:lstStyle/>
          <a:p>
            <a:pPr marL="342900" indent="-342900" defTabSz="914145">
              <a:lnSpc>
                <a:spcPct val="90000"/>
              </a:lnSpc>
              <a:spcBef>
                <a:spcPts val="492"/>
              </a:spcBef>
              <a:buSzPct val="100000"/>
            </a:pPr>
            <a:r>
              <a:rPr lang="en-US" sz="2500" dirty="0" smtClean="0">
                <a:latin typeface="Helvetica" charset="0"/>
                <a:ea typeface="Helvetica" charset="0"/>
                <a:cs typeface="Helvetica" charset="0"/>
                <a:sym typeface="Helvetica" charset="0"/>
              </a:rPr>
              <a:t>Primarily Users are </a:t>
            </a:r>
            <a:r>
              <a:rPr lang="en-US" sz="2500" dirty="0">
                <a:latin typeface="Helvetica" charset="0"/>
                <a:ea typeface="Helvetica" charset="0"/>
                <a:cs typeface="Helvetica" charset="0"/>
                <a:sym typeface="Helvetica" charset="0"/>
              </a:rPr>
              <a:t>concerned with </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sym typeface="Helvetica" charset="0"/>
              </a:rPr>
              <a:t>Open Access</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sym typeface="Helvetica" charset="0"/>
              </a:rPr>
              <a:t>Copyright</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sym typeface="Helvetica" charset="0"/>
              </a:rPr>
              <a:t>Conditions of Use</a:t>
            </a:r>
          </a:p>
          <a:p>
            <a:pPr defTabSz="914145">
              <a:lnSpc>
                <a:spcPct val="90000"/>
              </a:lnSpc>
              <a:spcBef>
                <a:spcPts val="492"/>
              </a:spcBef>
              <a:buSzPct val="100000"/>
            </a:pPr>
            <a:r>
              <a:rPr lang="en-US" sz="2500" dirty="0">
                <a:latin typeface="Helvetica" charset="0"/>
                <a:ea typeface="Helvetica" charset="0"/>
                <a:cs typeface="Helvetica" charset="0"/>
                <a:sym typeface="Helvetica" charset="0"/>
              </a:rPr>
              <a:t>Users</a:t>
            </a:r>
            <a:r>
              <a:rPr lang="en-US" sz="2500" dirty="0">
                <a:latin typeface="Helvetica" charset="0"/>
                <a:ea typeface="Helvetica" charset="0"/>
                <a:cs typeface="Helvetica" charset="0"/>
                <a:sym typeface="Helvetica" charset="0"/>
              </a:rPr>
              <a:t> </a:t>
            </a:r>
            <a:r>
              <a:rPr lang="en-US" sz="2500" dirty="0">
                <a:latin typeface="Helvetica" charset="0"/>
                <a:ea typeface="Helvetica" charset="0"/>
                <a:cs typeface="Helvetica" charset="0"/>
                <a:sym typeface="Helvetica" charset="0"/>
              </a:rPr>
              <a:t>are interested in what they can </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sym typeface="Helvetica" charset="0"/>
              </a:rPr>
              <a:t>Take</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sym typeface="Helvetica" charset="0"/>
              </a:rPr>
              <a:t>Keep</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sym typeface="Helvetica" charset="0"/>
              </a:rPr>
              <a:t>Use</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sym typeface="Helvetica" charset="0"/>
              </a:rPr>
              <a:t>Alter</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sym typeface="Helvetica" charset="0"/>
              </a:rPr>
              <a:t>Re-distribute</a:t>
            </a:r>
          </a:p>
        </p:txBody>
      </p:sp>
      <p:sp>
        <p:nvSpPr>
          <p:cNvPr id="167940" name="Rectangle 4"/>
          <p:cNvSpPr>
            <a:spLocks noGrp="1" noChangeArrowheads="1"/>
          </p:cNvSpPr>
          <p:nvPr>
            <p:ph type="title"/>
          </p:nvPr>
        </p:nvSpPr>
        <p:spPr>
          <a:xfrm>
            <a:off x="457200" y="457200"/>
            <a:ext cx="8229600" cy="762000"/>
          </a:xfrm>
        </p:spPr>
        <p:txBody>
          <a:bodyPr lIns="88896" tIns="50798" rIns="88896" bIns="50798"/>
          <a:lstStyle/>
          <a:p>
            <a:pPr algn="l" defTabSz="914145"/>
            <a:r>
              <a:rPr lang="en-US" sz="3600" b="1" dirty="0" smtClean="0">
                <a:solidFill>
                  <a:schemeClr val="bg2"/>
                </a:solidFill>
                <a:latin typeface="Helvetica" charset="0"/>
                <a:ea typeface="Helvetica" charset="0"/>
                <a:cs typeface="Helvetica" charset="0"/>
                <a:sym typeface="Helvetica" charset="0"/>
              </a:rPr>
              <a:t>Repository Controls</a:t>
            </a:r>
            <a:endParaRPr lang="en-US" sz="1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a:pPr/>
              <a:t>144</a:t>
            </a:fld>
            <a:endParaRPr lang="en-US" dirty="0"/>
          </a:p>
        </p:txBody>
      </p:sp>
    </p:spTree>
    <p:extLst>
      <p:ext uri="{BB962C8B-B14F-4D97-AF65-F5344CB8AC3E}">
        <p14:creationId xmlns:p14="http://schemas.microsoft.com/office/powerpoint/2010/main" val="1115598361"/>
      </p:ext>
    </p:extLst>
  </p:cSld>
  <p:clrMapOvr>
    <a:masterClrMapping/>
  </p:clrMapOvr>
  <p:transition spd="med"/>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4"/>
          <p:cNvSpPr>
            <a:spLocks noGrp="1" noChangeArrowheads="1"/>
          </p:cNvSpPr>
          <p:nvPr>
            <p:ph type="title"/>
          </p:nvPr>
        </p:nvSpPr>
        <p:spPr/>
        <p:txBody>
          <a:bodyPr lIns="88896" tIns="50798" rIns="88896" bIns="50798"/>
          <a:lstStyle/>
          <a:p>
            <a:pPr algn="l" defTabSz="914145"/>
            <a:r>
              <a:rPr lang="en-US" sz="3600" b="1" dirty="0" smtClean="0">
                <a:solidFill>
                  <a:schemeClr val="bg2"/>
                </a:solidFill>
                <a:latin typeface="Helvetica" charset="0"/>
                <a:ea typeface="Helvetica" charset="0"/>
                <a:cs typeface="Helvetica" charset="0"/>
                <a:sym typeface="Helvetica" charset="0"/>
              </a:rPr>
              <a:t>Controls and Social Media</a:t>
            </a:r>
            <a:endParaRPr lang="en-US" sz="1600" b="1" dirty="0">
              <a:solidFill>
                <a:schemeClr val="bg2"/>
              </a:solidFill>
            </a:endParaRPr>
          </a:p>
        </p:txBody>
      </p:sp>
      <p:sp>
        <p:nvSpPr>
          <p:cNvPr id="168965" name="Rectangle 5"/>
          <p:cNvSpPr>
            <a:spLocks noGrp="1" noChangeArrowheads="1"/>
          </p:cNvSpPr>
          <p:nvPr>
            <p:ph sz="half" idx="1"/>
          </p:nvPr>
        </p:nvSpPr>
        <p:spPr/>
        <p:txBody>
          <a:bodyPr lIns="88896" tIns="50798" rIns="88896" bIns="50798" anchor="t">
            <a:normAutofit/>
          </a:bodyPr>
          <a:lstStyle/>
          <a:p>
            <a:pPr defTabSz="914145">
              <a:lnSpc>
                <a:spcPct val="80000"/>
              </a:lnSpc>
              <a:spcBef>
                <a:spcPts val="352"/>
              </a:spcBef>
              <a:buSzPct val="100000"/>
            </a:pPr>
            <a:r>
              <a:rPr lang="en-US" dirty="0" smtClean="0"/>
              <a:t>Follow</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rPr>
              <a:t>Syndication</a:t>
            </a:r>
            <a:r>
              <a:rPr lang="en-US" sz="2200" dirty="0">
                <a:latin typeface="Helvetica" charset="0"/>
                <a:ea typeface="Helvetica" charset="0"/>
                <a:cs typeface="Helvetica" charset="0"/>
              </a:rPr>
              <a:t> </a:t>
            </a:r>
            <a:r>
              <a:rPr lang="en-US" sz="2200" dirty="0">
                <a:latin typeface="Helvetica" charset="0"/>
                <a:ea typeface="Helvetica" charset="0"/>
                <a:cs typeface="Helvetica" charset="0"/>
              </a:rPr>
              <a:t>(RSS, Atom</a:t>
            </a:r>
            <a:r>
              <a:rPr lang="en-US" sz="2200" dirty="0">
                <a:latin typeface="Helvetica" charset="0"/>
                <a:ea typeface="Helvetica" charset="0"/>
                <a:cs typeface="Helvetica" charset="0"/>
              </a:rPr>
              <a:t>)</a:t>
            </a:r>
            <a:endParaRPr lang="en-US" sz="2200" dirty="0">
              <a:latin typeface="Helvetica" charset="0"/>
              <a:ea typeface="Helvetica" charset="0"/>
              <a:cs typeface="Helvetica" charset="0"/>
            </a:endParaRPr>
          </a:p>
          <a:p>
            <a:pPr marL="457200" lvl="1" indent="0" defTabSz="914145">
              <a:lnSpc>
                <a:spcPct val="80000"/>
              </a:lnSpc>
              <a:spcBef>
                <a:spcPts val="352"/>
              </a:spcBef>
              <a:buClr>
                <a:srgbClr val="94B6D2"/>
              </a:buClr>
              <a:buSzPct val="70000"/>
              <a:buNone/>
            </a:pPr>
            <a:endParaRPr lang="en-US" dirty="0"/>
          </a:p>
          <a:p>
            <a:pPr defTabSz="914145">
              <a:lnSpc>
                <a:spcPct val="80000"/>
              </a:lnSpc>
              <a:spcBef>
                <a:spcPts val="352"/>
              </a:spcBef>
              <a:buSzPct val="100000"/>
            </a:pPr>
            <a:r>
              <a:rPr lang="en-US" dirty="0"/>
              <a:t>Aggregators</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rPr>
              <a:t>local, regional, </a:t>
            </a:r>
            <a:r>
              <a:rPr lang="en-US" sz="2200" dirty="0">
                <a:latin typeface="Helvetica" charset="0"/>
                <a:ea typeface="Helvetica" charset="0"/>
                <a:cs typeface="Helvetica" charset="0"/>
              </a:rPr>
              <a:t>national</a:t>
            </a:r>
          </a:p>
          <a:p>
            <a:pPr marL="457200" lvl="1" indent="0" defTabSz="914145">
              <a:lnSpc>
                <a:spcPct val="80000"/>
              </a:lnSpc>
              <a:spcBef>
                <a:spcPts val="352"/>
              </a:spcBef>
              <a:buClr>
                <a:srgbClr val="94B6D2"/>
              </a:buClr>
              <a:buSzPct val="70000"/>
              <a:buNone/>
            </a:pPr>
            <a:endParaRPr lang="en-US" dirty="0"/>
          </a:p>
          <a:p>
            <a:pPr defTabSz="914145">
              <a:lnSpc>
                <a:spcPct val="80000"/>
              </a:lnSpc>
              <a:spcBef>
                <a:spcPts val="352"/>
              </a:spcBef>
              <a:buSzPct val="100000"/>
            </a:pPr>
            <a:r>
              <a:rPr lang="en-US" dirty="0"/>
              <a:t>Harvesters</a:t>
            </a:r>
          </a:p>
          <a:p>
            <a:pPr marL="600736" lvl="1" indent="-342900" defTabSz="914145">
              <a:lnSpc>
                <a:spcPct val="90000"/>
              </a:lnSpc>
              <a:spcBef>
                <a:spcPts val="352"/>
              </a:spcBef>
              <a:buClr>
                <a:srgbClr val="94B6D2"/>
              </a:buClr>
              <a:buSzPct val="100000"/>
            </a:pPr>
            <a:r>
              <a:rPr lang="en-US" sz="2200" dirty="0" err="1">
                <a:latin typeface="Helvetica" charset="0"/>
                <a:ea typeface="Helvetica" charset="0"/>
                <a:cs typeface="Helvetica" charset="0"/>
              </a:rPr>
              <a:t>OAIster</a:t>
            </a:r>
            <a:r>
              <a:rPr lang="en-US" sz="2200" dirty="0">
                <a:latin typeface="Helvetica" charset="0"/>
                <a:ea typeface="Helvetica" charset="0"/>
                <a:cs typeface="Helvetica" charset="0"/>
              </a:rPr>
              <a:t>, Internet </a:t>
            </a:r>
            <a:r>
              <a:rPr lang="en-US" sz="2200" dirty="0">
                <a:latin typeface="Helvetica" charset="0"/>
                <a:ea typeface="Helvetica" charset="0"/>
                <a:cs typeface="Helvetica" charset="0"/>
              </a:rPr>
              <a:t>Archive</a:t>
            </a:r>
          </a:p>
          <a:p>
            <a:pPr marL="457200" lvl="1" indent="0" defTabSz="914145">
              <a:lnSpc>
                <a:spcPct val="80000"/>
              </a:lnSpc>
              <a:spcBef>
                <a:spcPts val="352"/>
              </a:spcBef>
              <a:buClr>
                <a:srgbClr val="94B6D2"/>
              </a:buClr>
              <a:buSzPct val="70000"/>
              <a:buNone/>
            </a:pPr>
            <a:endParaRPr lang="en-US" dirty="0"/>
          </a:p>
          <a:p>
            <a:pPr marL="0" indent="0" defTabSz="914145">
              <a:lnSpc>
                <a:spcPct val="80000"/>
              </a:lnSpc>
              <a:spcBef>
                <a:spcPts val="352"/>
              </a:spcBef>
              <a:buClr>
                <a:srgbClr val="94B6D2"/>
              </a:buClr>
              <a:buSzPct val="70000"/>
              <a:buNone/>
            </a:pPr>
            <a:endParaRPr lang="en-US" dirty="0"/>
          </a:p>
        </p:txBody>
      </p:sp>
      <p:sp>
        <p:nvSpPr>
          <p:cNvPr id="3" name="Content Placeholder 2"/>
          <p:cNvSpPr>
            <a:spLocks noGrp="1"/>
          </p:cNvSpPr>
          <p:nvPr>
            <p:ph sz="half" idx="2"/>
          </p:nvPr>
        </p:nvSpPr>
        <p:spPr/>
        <p:txBody>
          <a:bodyPr/>
          <a:lstStyle/>
          <a:p>
            <a:pPr defTabSz="914145">
              <a:lnSpc>
                <a:spcPct val="80000"/>
              </a:lnSpc>
              <a:spcBef>
                <a:spcPts val="352"/>
              </a:spcBef>
              <a:buSzPct val="100000"/>
            </a:pPr>
            <a:r>
              <a:rPr lang="en-US" dirty="0"/>
              <a:t>Culture of participation</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rPr>
              <a:t>Blogs &amp; Wikis</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rPr>
              <a:t>Social networking </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rPr>
              <a:t>Social tagging </a:t>
            </a:r>
          </a:p>
          <a:p>
            <a:pPr marL="457200" lvl="1" indent="0" defTabSz="914145">
              <a:lnSpc>
                <a:spcPct val="80000"/>
              </a:lnSpc>
              <a:spcBef>
                <a:spcPts val="352"/>
              </a:spcBef>
              <a:buClr>
                <a:srgbClr val="94B6D2"/>
              </a:buClr>
              <a:buSzPct val="70000"/>
              <a:buNone/>
            </a:pPr>
            <a:endParaRPr lang="en-US" dirty="0"/>
          </a:p>
          <a:p>
            <a:pPr defTabSz="914145">
              <a:lnSpc>
                <a:spcPct val="80000"/>
              </a:lnSpc>
              <a:spcBef>
                <a:spcPts val="352"/>
              </a:spcBef>
              <a:buSzPct val="100000"/>
            </a:pPr>
            <a:r>
              <a:rPr lang="en-US" dirty="0"/>
              <a:t>Openness</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rPr>
              <a:t>Sharing</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rPr>
              <a:t>Syndication</a:t>
            </a:r>
          </a:p>
        </p:txBody>
      </p:sp>
      <p:sp>
        <p:nvSpPr>
          <p:cNvPr id="2" name="Slide Number Placeholder 1"/>
          <p:cNvSpPr>
            <a:spLocks noGrp="1"/>
          </p:cNvSpPr>
          <p:nvPr>
            <p:ph type="sldNum" sz="quarter" idx="12"/>
          </p:nvPr>
        </p:nvSpPr>
        <p:spPr>
          <a:xfrm>
            <a:off x="6553200" y="6248400"/>
            <a:ext cx="2133600" cy="457200"/>
          </a:xfrm>
        </p:spPr>
        <p:txBody>
          <a:bodyPr/>
          <a:lstStyle/>
          <a:p>
            <a:fld id="{56E3E2FF-1825-4BB3-BD60-9BD4044F7A21}" type="slidenum">
              <a:rPr lang="en-US"/>
              <a:pPr/>
              <a:t>145</a:t>
            </a:fld>
            <a:endParaRPr lang="en-US" dirty="0"/>
          </a:p>
        </p:txBody>
      </p:sp>
    </p:spTree>
    <p:extLst>
      <p:ext uri="{BB962C8B-B14F-4D97-AF65-F5344CB8AC3E}">
        <p14:creationId xmlns:p14="http://schemas.microsoft.com/office/powerpoint/2010/main" val="1129615198"/>
      </p:ext>
    </p:extLst>
  </p:cSld>
  <p:clrMapOvr>
    <a:masterClrMapping/>
  </p:clrMapOvr>
  <p:transition spd="med"/>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“Untethered Internet” </a:t>
            </a:r>
          </a:p>
          <a:p>
            <a:pPr marL="600736" lvl="1" indent="-342900" defTabSz="914145">
              <a:lnSpc>
                <a:spcPct val="90000"/>
              </a:lnSpc>
              <a:spcBef>
                <a:spcPts val="352"/>
              </a:spcBef>
              <a:buClr>
                <a:srgbClr val="94B6D2"/>
              </a:buClr>
              <a:buSzPct val="100000"/>
            </a:pPr>
            <a:r>
              <a:rPr lang="en-US" sz="2200" dirty="0" smtClean="0">
                <a:latin typeface="Helvetica" charset="0"/>
                <a:ea typeface="Helvetica" charset="0"/>
                <a:cs typeface="Helvetica" charset="0"/>
              </a:rPr>
              <a:t>Mobile devices and tablets</a:t>
            </a:r>
          </a:p>
          <a:p>
            <a:r>
              <a:rPr lang="en-US" dirty="0" smtClean="0"/>
              <a:t>Mash-ups  </a:t>
            </a:r>
            <a:endParaRPr lang="en-US" dirty="0" smtClean="0"/>
          </a:p>
          <a:p>
            <a:r>
              <a:rPr lang="en-US" dirty="0" smtClean="0"/>
              <a:t>Augmented reality </a:t>
            </a:r>
          </a:p>
          <a:p>
            <a:r>
              <a:rPr lang="en-US" dirty="0" smtClean="0"/>
              <a:t>Cloud services</a:t>
            </a:r>
          </a:p>
          <a:p>
            <a:pPr marL="600736" lvl="1" indent="-342900" defTabSz="914145">
              <a:lnSpc>
                <a:spcPct val="90000"/>
              </a:lnSpc>
              <a:spcBef>
                <a:spcPts val="352"/>
              </a:spcBef>
              <a:buClr>
                <a:srgbClr val="94B6D2"/>
              </a:buClr>
              <a:buSzPct val="100000"/>
            </a:pPr>
            <a:r>
              <a:rPr lang="en-US" sz="2200" dirty="0">
                <a:latin typeface="Helvetica" charset="0"/>
                <a:ea typeface="Helvetica" charset="0"/>
                <a:cs typeface="Helvetica" charset="0"/>
              </a:rPr>
              <a:t>S</a:t>
            </a:r>
            <a:r>
              <a:rPr lang="en-US" sz="2200" dirty="0" smtClean="0">
                <a:latin typeface="Helvetica" charset="0"/>
                <a:ea typeface="Helvetica" charset="0"/>
                <a:cs typeface="Helvetica" charset="0"/>
              </a:rPr>
              <a:t>treaming </a:t>
            </a:r>
            <a:r>
              <a:rPr lang="en-US" sz="2200" dirty="0">
                <a:latin typeface="Helvetica" charset="0"/>
                <a:ea typeface="Helvetica" charset="0"/>
                <a:cs typeface="Helvetica" charset="0"/>
              </a:rPr>
              <a:t>delivery</a:t>
            </a:r>
            <a:endParaRPr lang="en-US" sz="2200" dirty="0">
              <a:latin typeface="Helvetica" charset="0"/>
              <a:ea typeface="Helvetica" charset="0"/>
              <a:cs typeface="Helvetica" charset="0"/>
            </a:endParaRPr>
          </a:p>
          <a:p>
            <a:endParaRPr lang="en-US" dirty="0"/>
          </a:p>
        </p:txBody>
      </p:sp>
      <p:sp>
        <p:nvSpPr>
          <p:cNvPr id="2" name="Title 1"/>
          <p:cNvSpPr>
            <a:spLocks noGrp="1"/>
          </p:cNvSpPr>
          <p:nvPr>
            <p:ph type="title"/>
          </p:nvPr>
        </p:nvSpPr>
        <p:spPr/>
        <p:txBody>
          <a:bodyPr/>
          <a:lstStyle/>
          <a:p>
            <a:r>
              <a:rPr lang="en-US" sz="3600" b="1" dirty="0">
                <a:solidFill>
                  <a:schemeClr val="bg2"/>
                </a:solidFill>
              </a:rPr>
              <a:t>Transformative</a:t>
            </a:r>
            <a:r>
              <a:rPr lang="en-US" sz="3600" b="1" dirty="0" smtClean="0">
                <a:solidFill>
                  <a:schemeClr val="bg2"/>
                </a:solidFill>
              </a:rPr>
              <a:t> Technology</a:t>
            </a:r>
            <a:endParaRPr lang="en-US" sz="3600" b="1" dirty="0">
              <a:solidFill>
                <a:schemeClr val="bg2"/>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a:pPr/>
              <a:t>146</a:t>
            </a:fld>
            <a:endParaRPr lang="en-US" dirty="0"/>
          </a:p>
        </p:txBody>
      </p:sp>
    </p:spTree>
    <p:extLst>
      <p:ext uri="{BB962C8B-B14F-4D97-AF65-F5344CB8AC3E}">
        <p14:creationId xmlns:p14="http://schemas.microsoft.com/office/powerpoint/2010/main" val="415655650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000" b="1" dirty="0" smtClean="0"/>
              <a:t>Module 7:</a:t>
            </a:r>
            <a:r>
              <a:rPr lang="en-US" sz="3000" dirty="0" smtClean="0"/>
              <a:t/>
            </a:r>
            <a:br>
              <a:rPr lang="en-US" sz="3000" dirty="0" smtClean="0"/>
            </a:br>
            <a:r>
              <a:rPr lang="en-US" sz="3000" dirty="0" smtClean="0"/>
              <a:t>Promoting and Measuring Use</a:t>
            </a:r>
            <a:endParaRPr lang="en-US" sz="3000" dirty="0"/>
          </a:p>
        </p:txBody>
      </p:sp>
      <p:sp>
        <p:nvSpPr>
          <p:cNvPr id="4" name="Slide Number Placeholder 3"/>
          <p:cNvSpPr>
            <a:spLocks noGrp="1"/>
          </p:cNvSpPr>
          <p:nvPr>
            <p:ph type="sldNum" sz="quarter" idx="12"/>
          </p:nvPr>
        </p:nvSpPr>
        <p:spPr/>
        <p:txBody>
          <a:bodyPr/>
          <a:lstStyle/>
          <a:p>
            <a:fld id="{56E3E2FF-1825-4BB3-BD60-9BD4044F7A21}" type="slidenum">
              <a:rPr lang="en-US"/>
              <a:pPr/>
              <a:t>147</a:t>
            </a:fld>
            <a:endParaRPr lang="en-US" dirty="0"/>
          </a:p>
        </p:txBody>
      </p:sp>
    </p:spTree>
    <p:extLst>
      <p:ext uri="{BB962C8B-B14F-4D97-AF65-F5344CB8AC3E}">
        <p14:creationId xmlns:p14="http://schemas.microsoft.com/office/powerpoint/2010/main" val="132020180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SzPct val="100000"/>
            </a:pPr>
            <a:r>
              <a:rPr lang="en-US" dirty="0" smtClean="0"/>
              <a:t>Develop a multi-platform “brand” using Web and print </a:t>
            </a:r>
          </a:p>
          <a:p>
            <a:pPr>
              <a:buSzPct val="100000"/>
            </a:pPr>
            <a:r>
              <a:rPr lang="en-US" dirty="0"/>
              <a:t>Find</a:t>
            </a:r>
            <a:r>
              <a:rPr lang="en-US" dirty="0"/>
              <a:t> and engage YOUR End Users</a:t>
            </a:r>
            <a:endParaRPr lang="en-US" dirty="0"/>
          </a:p>
          <a:p>
            <a:pPr>
              <a:buSzPct val="100000"/>
            </a:pPr>
            <a:r>
              <a:rPr lang="en-US" dirty="0"/>
              <a:t>Recruit</a:t>
            </a:r>
            <a:r>
              <a:rPr lang="en-US" dirty="0"/>
              <a:t> YOUR advocates</a:t>
            </a:r>
            <a:endParaRPr lang="en-US" dirty="0"/>
          </a:p>
          <a:p>
            <a:pPr marL="798513" lvl="1" indent="-341313">
              <a:buSzPct val="100000"/>
            </a:pPr>
            <a:r>
              <a:rPr lang="en-US" dirty="0"/>
              <a:t>Enlist Stakeholders, </a:t>
            </a:r>
            <a:r>
              <a:rPr lang="en-US" dirty="0" smtClean="0"/>
              <a:t>Creators, </a:t>
            </a:r>
            <a:r>
              <a:rPr lang="en-US" dirty="0"/>
              <a:t>and End Users in </a:t>
            </a:r>
            <a:r>
              <a:rPr lang="en-US" dirty="0"/>
              <a:t>d</a:t>
            </a:r>
            <a:r>
              <a:rPr lang="en-US" dirty="0"/>
              <a:t>issemination</a:t>
            </a:r>
            <a:r>
              <a:rPr lang="en-US" dirty="0" smtClean="0"/>
              <a:t> </a:t>
            </a:r>
            <a:r>
              <a:rPr lang="en-US" dirty="0"/>
              <a:t>of marketing “messages” </a:t>
            </a:r>
          </a:p>
          <a:p>
            <a:pPr>
              <a:buSzPct val="100000"/>
            </a:pPr>
            <a:r>
              <a:rPr lang="en-US" dirty="0"/>
              <a:t>Identify</a:t>
            </a:r>
            <a:r>
              <a:rPr lang="en-US" dirty="0"/>
              <a:t> potential partnerships</a:t>
            </a:r>
          </a:p>
          <a:p>
            <a:pPr>
              <a:buSzPct val="100000"/>
            </a:pPr>
            <a:r>
              <a:rPr lang="en-US" dirty="0"/>
              <a:t> Embrace “R&amp;D” </a:t>
            </a:r>
          </a:p>
          <a:p>
            <a:pPr marL="798513" lvl="1" indent="-341313">
              <a:buSzPct val="100000"/>
            </a:pPr>
            <a:r>
              <a:rPr lang="en-US" dirty="0"/>
              <a:t>“Rip-off</a:t>
            </a:r>
            <a:r>
              <a:rPr lang="en-US" dirty="0"/>
              <a:t> </a:t>
            </a:r>
            <a:r>
              <a:rPr lang="en-US" dirty="0"/>
              <a:t>and Duplicate</a:t>
            </a:r>
            <a:r>
              <a:rPr lang="en-US" dirty="0"/>
              <a:t>”</a:t>
            </a:r>
            <a:endParaRPr lang="en-US" dirty="0"/>
          </a:p>
        </p:txBody>
      </p:sp>
      <p:sp>
        <p:nvSpPr>
          <p:cNvPr id="2" name="Title 1"/>
          <p:cNvSpPr>
            <a:spLocks noGrp="1"/>
          </p:cNvSpPr>
          <p:nvPr>
            <p:ph type="title"/>
          </p:nvPr>
        </p:nvSpPr>
        <p:spPr/>
        <p:txBody>
          <a:bodyPr/>
          <a:lstStyle/>
          <a:p>
            <a:r>
              <a:rPr lang="en-US" sz="3600" b="1" dirty="0" smtClean="0">
                <a:solidFill>
                  <a:schemeClr val="bg2"/>
                </a:solidFill>
              </a:rPr>
              <a:t>Marketing Repository Services</a:t>
            </a:r>
            <a:endParaRPr lang="en-US" sz="3600" b="1" dirty="0">
              <a:solidFill>
                <a:schemeClr val="bg2"/>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a:pPr/>
              <a:t>148</a:t>
            </a:fld>
            <a:endParaRPr lang="en-US" dirty="0"/>
          </a:p>
        </p:txBody>
      </p:sp>
    </p:spTree>
    <p:extLst>
      <p:ext uri="{BB962C8B-B14F-4D97-AF65-F5344CB8AC3E}">
        <p14:creationId xmlns:p14="http://schemas.microsoft.com/office/powerpoint/2010/main" val="166280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72000"/>
          </a:xfrm>
        </p:spPr>
        <p:txBody>
          <a:bodyPr>
            <a:normAutofit fontScale="77500" lnSpcReduction="20000"/>
          </a:bodyPr>
          <a:lstStyle/>
          <a:p>
            <a:pPr>
              <a:buSzPct val="100000"/>
            </a:pPr>
            <a:r>
              <a:rPr lang="en-US" sz="3400" dirty="0" smtClean="0"/>
              <a:t>Web Strategies</a:t>
            </a:r>
          </a:p>
          <a:p>
            <a:pPr lvl="1">
              <a:buSzPct val="100000"/>
            </a:pPr>
            <a:r>
              <a:rPr lang="en-US" dirty="0"/>
              <a:t>Build</a:t>
            </a:r>
            <a:r>
              <a:rPr lang="en-US" dirty="0"/>
              <a:t> “Community Spaces”</a:t>
            </a:r>
          </a:p>
          <a:p>
            <a:pPr lvl="2">
              <a:buSzPct val="100000"/>
            </a:pPr>
            <a:r>
              <a:rPr lang="en-US" dirty="0"/>
              <a:t>Mostly </a:t>
            </a:r>
            <a:r>
              <a:rPr lang="en-US" dirty="0" smtClean="0"/>
              <a:t>public</a:t>
            </a:r>
            <a:r>
              <a:rPr lang="en-US" dirty="0"/>
              <a:t>, with “members only” areas</a:t>
            </a:r>
          </a:p>
          <a:p>
            <a:pPr lvl="1">
              <a:buSzPct val="100000"/>
            </a:pPr>
            <a:r>
              <a:rPr lang="en-US" dirty="0"/>
              <a:t>Develop mailing </a:t>
            </a:r>
            <a:r>
              <a:rPr lang="en-US" dirty="0"/>
              <a:t>lists and </a:t>
            </a:r>
            <a:r>
              <a:rPr lang="en-US" dirty="0" err="1"/>
              <a:t>Listservs</a:t>
            </a:r>
            <a:r>
              <a:rPr lang="en-US" dirty="0"/>
              <a:t>,</a:t>
            </a:r>
          </a:p>
          <a:p>
            <a:pPr lvl="1">
              <a:buSzPct val="100000"/>
            </a:pPr>
            <a:r>
              <a:rPr lang="en-US" dirty="0"/>
              <a:t>Wikis,  </a:t>
            </a:r>
            <a:r>
              <a:rPr lang="en-US" dirty="0"/>
              <a:t>Blogs, </a:t>
            </a:r>
            <a:r>
              <a:rPr lang="en-US" dirty="0"/>
              <a:t> and “Fan</a:t>
            </a:r>
            <a:r>
              <a:rPr lang="en-US" dirty="0"/>
              <a:t>” </a:t>
            </a:r>
            <a:r>
              <a:rPr lang="en-US" dirty="0"/>
              <a:t>Pages</a:t>
            </a:r>
          </a:p>
          <a:p>
            <a:pPr lvl="1">
              <a:buSzPct val="100000"/>
            </a:pPr>
            <a:r>
              <a:rPr lang="en-US" dirty="0"/>
              <a:t>Tweet, Like, Follow, Connect… </a:t>
            </a:r>
          </a:p>
          <a:p>
            <a:pPr>
              <a:buSzPct val="100000"/>
            </a:pPr>
            <a:r>
              <a:rPr lang="en-US" sz="3400" dirty="0"/>
              <a:t>“</a:t>
            </a:r>
            <a:r>
              <a:rPr lang="en-US" sz="3400" dirty="0"/>
              <a:t>Print</a:t>
            </a:r>
            <a:r>
              <a:rPr lang="en-US" sz="3400" dirty="0"/>
              <a:t>” Strategies</a:t>
            </a:r>
          </a:p>
          <a:p>
            <a:pPr lvl="1">
              <a:buSzPct val="100000"/>
            </a:pPr>
            <a:r>
              <a:rPr lang="en-US" dirty="0"/>
              <a:t>Flyers, brochures, bookmarks, stickers, </a:t>
            </a:r>
          </a:p>
          <a:p>
            <a:pPr lvl="1">
              <a:buSzPct val="100000"/>
            </a:pPr>
            <a:r>
              <a:rPr lang="en-US" dirty="0"/>
              <a:t>A</a:t>
            </a:r>
            <a:r>
              <a:rPr lang="en-US" dirty="0"/>
              <a:t>nnual reports, white papers, and presentations </a:t>
            </a:r>
          </a:p>
          <a:p>
            <a:pPr lvl="1">
              <a:buSzPct val="100000"/>
            </a:pPr>
            <a:r>
              <a:rPr lang="en-US" dirty="0"/>
              <a:t>P</a:t>
            </a:r>
            <a:r>
              <a:rPr lang="en-US" dirty="0"/>
              <a:t>ress Releases to a range of media outlets</a:t>
            </a:r>
          </a:p>
          <a:p>
            <a:pPr lvl="2">
              <a:buSzPct val="100000"/>
            </a:pPr>
            <a:r>
              <a:rPr lang="en-US" sz="2500" dirty="0"/>
              <a:t>Campus</a:t>
            </a:r>
            <a:r>
              <a:rPr lang="en-US" sz="2500" dirty="0"/>
              <a:t> newspaper, Friends newsletter, Member magazine </a:t>
            </a:r>
          </a:p>
          <a:p>
            <a:endParaRPr lang="en-US" sz="2500" dirty="0"/>
          </a:p>
        </p:txBody>
      </p:sp>
      <p:sp>
        <p:nvSpPr>
          <p:cNvPr id="2" name="Title 1"/>
          <p:cNvSpPr>
            <a:spLocks noGrp="1"/>
          </p:cNvSpPr>
          <p:nvPr>
            <p:ph type="title"/>
          </p:nvPr>
        </p:nvSpPr>
        <p:spPr/>
        <p:txBody>
          <a:bodyPr/>
          <a:lstStyle/>
          <a:p>
            <a:r>
              <a:rPr lang="en-US" sz="3600" b="1" dirty="0" smtClean="0">
                <a:solidFill>
                  <a:schemeClr val="bg2"/>
                </a:solidFill>
              </a:rPr>
              <a:t>Marketing Repository Services</a:t>
            </a:r>
            <a:endParaRPr lang="en-US" sz="3600" b="1" dirty="0">
              <a:solidFill>
                <a:schemeClr val="bg2"/>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a:pPr/>
              <a:t>149</a:t>
            </a:fld>
            <a:endParaRPr lang="en-US" dirty="0"/>
          </a:p>
        </p:txBody>
      </p:sp>
    </p:spTree>
    <p:extLst>
      <p:ext uri="{BB962C8B-B14F-4D97-AF65-F5344CB8AC3E}">
        <p14:creationId xmlns:p14="http://schemas.microsoft.com/office/powerpoint/2010/main" val="1436702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7620000" cy="914400"/>
          </a:xfrm>
        </p:spPr>
        <p:txBody>
          <a:bodyPr>
            <a:noAutofit/>
          </a:bodyPr>
          <a:lstStyle/>
          <a:p>
            <a:r>
              <a:rPr lang="en-US" sz="2600" dirty="0" smtClean="0">
                <a:solidFill>
                  <a:srgbClr val="002060"/>
                </a:solidFill>
              </a:rPr>
              <a:t>Worksheet 1: </a:t>
            </a:r>
            <a:br>
              <a:rPr lang="en-US" sz="2600" dirty="0" smtClean="0">
                <a:solidFill>
                  <a:srgbClr val="002060"/>
                </a:solidFill>
              </a:rPr>
            </a:br>
            <a:r>
              <a:rPr lang="en-US" sz="2600" dirty="0" smtClean="0">
                <a:solidFill>
                  <a:srgbClr val="002060"/>
                </a:solidFill>
              </a:rPr>
              <a:t>What Motivates YOU</a:t>
            </a:r>
            <a:r>
              <a:rPr lang="en-US" sz="2600" dirty="0" smtClean="0"/>
              <a:t>?</a:t>
            </a:r>
            <a:endParaRPr lang="en-US" sz="2600" dirty="0"/>
          </a:p>
        </p:txBody>
      </p:sp>
      <p:pic>
        <p:nvPicPr>
          <p:cNvPr id="10" name="Picture 3" descr="C:\Users\jcolati\AppData\Local\Microsoft\Windows\Temporary Internet Files\Content.IE5\DMKJYDFZ\MP900442383[1].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686" r="5686"/>
          <a:stretch>
            <a:fillRect/>
          </a:stretch>
        </p:blipFill>
        <p:spPr bwMode="auto">
          <a:xfrm>
            <a:off x="2133600" y="1600200"/>
            <a:ext cx="4800600" cy="360045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Placeholder 5"/>
          <p:cNvSpPr>
            <a:spLocks noGrp="1"/>
          </p:cNvSpPr>
          <p:nvPr>
            <p:ph type="body" sz="half" idx="2"/>
          </p:nvPr>
        </p:nvSpPr>
        <p:spPr>
          <a:xfrm>
            <a:off x="304800" y="5486400"/>
            <a:ext cx="7391400" cy="957262"/>
          </a:xfrm>
        </p:spPr>
        <p:txBody>
          <a:bodyPr>
            <a:noAutofit/>
          </a:bodyPr>
          <a:lstStyle/>
          <a:p>
            <a:r>
              <a:rPr lang="en-US" sz="2400" dirty="0" smtClean="0"/>
              <a:t>When considering local digital repository service drivers and needs, what are your motivations?</a:t>
            </a:r>
          </a:p>
        </p:txBody>
      </p:sp>
      <p:sp>
        <p:nvSpPr>
          <p:cNvPr id="2" name="Slide Number Placeholder 1"/>
          <p:cNvSpPr>
            <a:spLocks noGrp="1"/>
          </p:cNvSpPr>
          <p:nvPr>
            <p:ph type="sldNum" sz="quarter" idx="11"/>
          </p:nvPr>
        </p:nvSpPr>
        <p:spPr/>
        <p:txBody>
          <a:bodyPr/>
          <a:lstStyle/>
          <a:p>
            <a:fld id="{56E3E2FF-1825-4BB3-BD60-9BD4044F7A21}" type="slidenum">
              <a:rPr lang="en-US" smtClean="0"/>
              <a:pPr/>
              <a:t>15</a:t>
            </a:fld>
            <a:endParaRPr lang="en-US" dirty="0"/>
          </a:p>
        </p:txBody>
      </p:sp>
    </p:spTree>
    <p:extLst>
      <p:ext uri="{BB962C8B-B14F-4D97-AF65-F5344CB8AC3E}">
        <p14:creationId xmlns:p14="http://schemas.microsoft.com/office/powerpoint/2010/main" val="399987732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74" t="4525" r="13364"/>
          <a:stretch/>
        </p:blipFill>
        <p:spPr bwMode="auto">
          <a:xfrm>
            <a:off x="431442" y="954291"/>
            <a:ext cx="7848600" cy="5635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57200"/>
            <a:ext cx="8229600" cy="838200"/>
          </a:xfrm>
        </p:spPr>
        <p:txBody>
          <a:bodyPr/>
          <a:lstStyle/>
          <a:p>
            <a:r>
              <a:rPr lang="en-US" sz="3600" b="1" dirty="0" smtClean="0">
                <a:solidFill>
                  <a:schemeClr val="bg2"/>
                </a:solidFill>
              </a:rPr>
              <a:t>IMLS C2C Online</a:t>
            </a:r>
            <a:endParaRPr lang="en-US" sz="3600" b="1" dirty="0">
              <a:solidFill>
                <a:schemeClr val="bg2"/>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smtClean="0">
                <a:solidFill>
                  <a:srgbClr val="E7DEC9">
                    <a:shade val="50000"/>
                    <a:satMod val="200000"/>
                  </a:srgbClr>
                </a:solidFill>
              </a:rPr>
              <a:pPr/>
              <a:t>150</a:t>
            </a:fld>
            <a:endParaRPr lang="en-US">
              <a:solidFill>
                <a:srgbClr val="E7DEC9">
                  <a:shade val="50000"/>
                  <a:satMod val="200000"/>
                </a:srgbClr>
              </a:solidFill>
            </a:endParaRPr>
          </a:p>
        </p:txBody>
      </p:sp>
    </p:spTree>
    <p:extLst>
      <p:ext uri="{BB962C8B-B14F-4D97-AF65-F5344CB8AC3E}">
        <p14:creationId xmlns:p14="http://schemas.microsoft.com/office/powerpoint/2010/main" val="9147103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r>
              <a:rPr lang="en-US" dirty="0"/>
              <a:t>“[Repositories] must be both useful and usable…” </a:t>
            </a:r>
          </a:p>
          <a:p>
            <a:pPr>
              <a:buSzPct val="100000"/>
            </a:pPr>
            <a:r>
              <a:rPr lang="en-US" dirty="0" smtClean="0"/>
              <a:t>Make </a:t>
            </a:r>
            <a:r>
              <a:rPr lang="en-US" dirty="0"/>
              <a:t>sure you know requirements of funders!</a:t>
            </a:r>
          </a:p>
          <a:p>
            <a:pPr marL="798513" lvl="1" indent="-341313">
              <a:buSzPct val="100000"/>
            </a:pPr>
            <a:r>
              <a:rPr lang="en-US" dirty="0"/>
              <a:t>Include how you will USE findings!</a:t>
            </a:r>
          </a:p>
          <a:p>
            <a:pPr>
              <a:buSzPct val="100000"/>
            </a:pPr>
            <a:r>
              <a:rPr lang="en-US" dirty="0"/>
              <a:t>Adopt</a:t>
            </a:r>
            <a:r>
              <a:rPr lang="en-US" dirty="0"/>
              <a:t> direct </a:t>
            </a:r>
            <a:r>
              <a:rPr lang="en-US" dirty="0"/>
              <a:t>and indirect approaches</a:t>
            </a:r>
          </a:p>
          <a:p>
            <a:pPr>
              <a:buSzPct val="100000"/>
            </a:pPr>
            <a:r>
              <a:rPr lang="en-US" dirty="0"/>
              <a:t>Can</a:t>
            </a:r>
            <a:r>
              <a:rPr lang="en-US" dirty="0"/>
              <a:t> </a:t>
            </a:r>
            <a:r>
              <a:rPr lang="en-US" dirty="0"/>
              <a:t>be coordinated in-house or out-sourced</a:t>
            </a:r>
          </a:p>
          <a:p>
            <a:endParaRPr lang="en-US" dirty="0"/>
          </a:p>
        </p:txBody>
      </p:sp>
      <p:sp>
        <p:nvSpPr>
          <p:cNvPr id="2" name="Title 1"/>
          <p:cNvSpPr>
            <a:spLocks noGrp="1"/>
          </p:cNvSpPr>
          <p:nvPr>
            <p:ph type="title"/>
          </p:nvPr>
        </p:nvSpPr>
        <p:spPr/>
        <p:txBody>
          <a:bodyPr/>
          <a:lstStyle/>
          <a:p>
            <a:r>
              <a:rPr lang="en-US" sz="3600" b="1" dirty="0" smtClean="0">
                <a:solidFill>
                  <a:schemeClr val="bg2"/>
                </a:solidFill>
              </a:rPr>
              <a:t>Evaluation</a:t>
            </a:r>
            <a:endParaRPr lang="en-US" sz="3600" b="1" dirty="0">
              <a:solidFill>
                <a:schemeClr val="bg2"/>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a:pPr/>
              <a:t>151</a:t>
            </a:fld>
            <a:endParaRPr lang="en-US" dirty="0"/>
          </a:p>
        </p:txBody>
      </p:sp>
    </p:spTree>
    <p:extLst>
      <p:ext uri="{BB962C8B-B14F-4D97-AF65-F5344CB8AC3E}">
        <p14:creationId xmlns:p14="http://schemas.microsoft.com/office/powerpoint/2010/main" val="14520988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buSzPct val="100000"/>
            </a:pPr>
            <a:r>
              <a:rPr lang="en-US" sz="3300" dirty="0" smtClean="0"/>
              <a:t>Web Analytics</a:t>
            </a:r>
          </a:p>
          <a:p>
            <a:pPr lvl="1">
              <a:buSzPct val="100000"/>
            </a:pPr>
            <a:r>
              <a:rPr lang="en-US" dirty="0"/>
              <a:t>File </a:t>
            </a:r>
            <a:r>
              <a:rPr lang="en-US" dirty="0" smtClean="0"/>
              <a:t>downloads count</a:t>
            </a:r>
          </a:p>
          <a:p>
            <a:pPr lvl="1">
              <a:buSzPct val="100000"/>
            </a:pPr>
            <a:r>
              <a:rPr lang="en-US" dirty="0"/>
              <a:t>Anonymous</a:t>
            </a:r>
            <a:r>
              <a:rPr lang="en-US" dirty="0"/>
              <a:t> </a:t>
            </a:r>
            <a:r>
              <a:rPr lang="en-US" dirty="0"/>
              <a:t>u</a:t>
            </a:r>
            <a:r>
              <a:rPr lang="en-US" dirty="0"/>
              <a:t>ser </a:t>
            </a:r>
            <a:r>
              <a:rPr lang="en-US" dirty="0"/>
              <a:t>d</a:t>
            </a:r>
            <a:r>
              <a:rPr lang="en-US" dirty="0"/>
              <a:t>emographics</a:t>
            </a:r>
            <a:endParaRPr lang="en-US" dirty="0"/>
          </a:p>
          <a:p>
            <a:pPr>
              <a:buSzPct val="100000"/>
            </a:pPr>
            <a:r>
              <a:rPr lang="en-US" sz="3300" dirty="0"/>
              <a:t>Surveys</a:t>
            </a:r>
          </a:p>
          <a:p>
            <a:pPr lvl="1">
              <a:buSzPct val="100000"/>
            </a:pPr>
            <a:r>
              <a:rPr lang="en-US" dirty="0"/>
              <a:t>Online</a:t>
            </a:r>
            <a:r>
              <a:rPr lang="en-US" dirty="0"/>
              <a:t> and Print</a:t>
            </a:r>
          </a:p>
          <a:p>
            <a:pPr lvl="1">
              <a:buSzPct val="100000"/>
            </a:pPr>
            <a:r>
              <a:rPr lang="en-US" dirty="0"/>
              <a:t>Incentives</a:t>
            </a:r>
          </a:p>
          <a:p>
            <a:pPr>
              <a:buSzPct val="100000"/>
            </a:pPr>
            <a:r>
              <a:rPr lang="en-US" sz="3300" dirty="0"/>
              <a:t>Focus </a:t>
            </a:r>
            <a:r>
              <a:rPr lang="en-US" sz="3300" dirty="0"/>
              <a:t>Groups</a:t>
            </a:r>
          </a:p>
          <a:p>
            <a:pPr lvl="1">
              <a:buSzPct val="100000"/>
            </a:pPr>
            <a:r>
              <a:rPr lang="en-US" dirty="0"/>
              <a:t>“</a:t>
            </a:r>
            <a:r>
              <a:rPr lang="en-US" dirty="0"/>
              <a:t>Early</a:t>
            </a:r>
            <a:r>
              <a:rPr lang="en-US" dirty="0"/>
              <a:t> </a:t>
            </a:r>
            <a:r>
              <a:rPr lang="en-US" dirty="0"/>
              <a:t>Adopters</a:t>
            </a:r>
            <a:r>
              <a:rPr lang="en-US" dirty="0"/>
              <a:t>” are key </a:t>
            </a:r>
          </a:p>
          <a:p>
            <a:pPr>
              <a:buSzPct val="100000"/>
            </a:pPr>
            <a:r>
              <a:rPr lang="en-US" sz="3300" dirty="0"/>
              <a:t>Anecdotal</a:t>
            </a:r>
            <a:r>
              <a:rPr lang="en-US" sz="3300" dirty="0"/>
              <a:t> </a:t>
            </a:r>
            <a:r>
              <a:rPr lang="en-US" sz="3300" dirty="0"/>
              <a:t>evidence </a:t>
            </a:r>
            <a:endParaRPr lang="en-US" sz="3300" dirty="0"/>
          </a:p>
          <a:p>
            <a:pPr lvl="1">
              <a:buSzPct val="100000"/>
            </a:pPr>
            <a:r>
              <a:rPr lang="en-US" dirty="0"/>
              <a:t>Might</a:t>
            </a:r>
            <a:r>
              <a:rPr lang="en-US" dirty="0"/>
              <a:t> </a:t>
            </a:r>
            <a:r>
              <a:rPr lang="en-US" dirty="0"/>
              <a:t>not “help” officially, but it can’t hurt!</a:t>
            </a:r>
          </a:p>
          <a:p>
            <a:endParaRPr lang="en-US" dirty="0"/>
          </a:p>
        </p:txBody>
      </p:sp>
      <p:sp>
        <p:nvSpPr>
          <p:cNvPr id="2" name="Title 1"/>
          <p:cNvSpPr>
            <a:spLocks noGrp="1"/>
          </p:cNvSpPr>
          <p:nvPr>
            <p:ph type="title"/>
          </p:nvPr>
        </p:nvSpPr>
        <p:spPr/>
        <p:txBody>
          <a:bodyPr/>
          <a:lstStyle/>
          <a:p>
            <a:r>
              <a:rPr lang="en-US" sz="3600" b="1" dirty="0" smtClean="0">
                <a:solidFill>
                  <a:schemeClr val="bg2"/>
                </a:solidFill>
              </a:rPr>
              <a:t>Evaluation</a:t>
            </a:r>
            <a:endParaRPr lang="en-US" b="1" dirty="0">
              <a:solidFill>
                <a:schemeClr val="bg2"/>
              </a:solidFill>
            </a:endParaRPr>
          </a:p>
        </p:txBody>
      </p:sp>
      <p:sp>
        <p:nvSpPr>
          <p:cNvPr id="6" name="Slide Number Placeholder 5"/>
          <p:cNvSpPr>
            <a:spLocks noGrp="1"/>
          </p:cNvSpPr>
          <p:nvPr>
            <p:ph type="sldNum" sz="quarter" idx="11"/>
          </p:nvPr>
        </p:nvSpPr>
        <p:spPr/>
        <p:txBody>
          <a:bodyPr/>
          <a:lstStyle/>
          <a:p>
            <a:fld id="{56E3E2FF-1825-4BB3-BD60-9BD4044F7A21}" type="slidenum">
              <a:rPr lang="en-US"/>
              <a:pPr/>
              <a:t>152</a:t>
            </a:fld>
            <a:endParaRPr lang="en-US" dirty="0"/>
          </a:p>
        </p:txBody>
      </p:sp>
      <p:pic>
        <p:nvPicPr>
          <p:cNvPr id="5" name="Picture 7" descr="features-benchmarking"/>
          <p:cNvPicPr>
            <a:picLocks noChangeAspect="1" noChangeArrowheads="1"/>
          </p:cNvPicPr>
          <p:nvPr/>
        </p:nvPicPr>
        <p:blipFill>
          <a:blip r:embed="rId2"/>
          <a:srcRect/>
          <a:stretch>
            <a:fillRect/>
          </a:stretch>
        </p:blipFill>
        <p:spPr bwMode="auto">
          <a:xfrm>
            <a:off x="3581400" y="3187406"/>
            <a:ext cx="5562600" cy="1473788"/>
          </a:xfrm>
          <a:prstGeom prst="rect">
            <a:avLst/>
          </a:prstGeom>
          <a:noFill/>
          <a:ln w="9525">
            <a:noFill/>
            <a:miter lim="800000"/>
            <a:headEnd/>
            <a:tailEnd/>
          </a:ln>
        </p:spPr>
      </p:pic>
    </p:spTree>
    <p:extLst>
      <p:ext uri="{BB962C8B-B14F-4D97-AF65-F5344CB8AC3E}">
        <p14:creationId xmlns:p14="http://schemas.microsoft.com/office/powerpoint/2010/main" val="29007062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6324600" cy="1162050"/>
          </a:xfrm>
        </p:spPr>
        <p:txBody>
          <a:bodyPr anchor="ctr"/>
          <a:lstStyle/>
          <a:p>
            <a:r>
              <a:rPr lang="en-US" sz="3200" dirty="0" err="1" smtClean="0">
                <a:solidFill>
                  <a:schemeClr val="bg2"/>
                </a:solidFill>
              </a:rPr>
              <a:t>Evaluation</a:t>
            </a:r>
            <a:r>
              <a:rPr lang="en-US" sz="3200" dirty="0" err="1" smtClean="0"/>
              <a:t>O</a:t>
            </a:r>
            <a:endParaRPr lang="en-US" sz="3200" dirty="0"/>
          </a:p>
        </p:txBody>
      </p:sp>
      <p:pic>
        <p:nvPicPr>
          <p:cNvPr id="8" name="Content Placeholder 7" descr="ISO16919.tiff"/>
          <p:cNvPicPr>
            <a:picLocks noGrp="1" noChangeAspect="1"/>
          </p:cNvPicPr>
          <p:nvPr>
            <p:ph idx="1"/>
          </p:nvPr>
        </p:nvPicPr>
        <p:blipFill>
          <a:blip r:embed="rId2">
            <a:extLst>
              <a:ext uri="{28A0092B-C50C-407E-A947-70E740481C1C}">
                <a14:useLocalDpi xmlns:a14="http://schemas.microsoft.com/office/drawing/2010/main" val="0"/>
              </a:ext>
            </a:extLst>
          </a:blip>
          <a:srcRect t="5300" b="5300"/>
          <a:stretch>
            <a:fillRect/>
          </a:stretch>
        </p:blipFill>
        <p:spPr>
          <a:xfrm>
            <a:off x="4648200" y="1178061"/>
            <a:ext cx="3812562" cy="4841739"/>
          </a:xfrm>
        </p:spPr>
      </p:pic>
      <p:sp>
        <p:nvSpPr>
          <p:cNvPr id="7" name="Text Placeholder 6"/>
          <p:cNvSpPr>
            <a:spLocks noGrp="1"/>
          </p:cNvSpPr>
          <p:nvPr>
            <p:ph type="body" sz="half" idx="2"/>
          </p:nvPr>
        </p:nvSpPr>
        <p:spPr>
          <a:xfrm>
            <a:off x="457200" y="1371600"/>
            <a:ext cx="3886200" cy="4754563"/>
          </a:xfrm>
        </p:spPr>
        <p:txBody>
          <a:bodyPr/>
          <a:lstStyle/>
          <a:p>
            <a:endParaRPr lang="en-US" sz="2400" dirty="0" smtClean="0"/>
          </a:p>
          <a:p>
            <a:r>
              <a:rPr lang="en-US" sz="2400" dirty="0" smtClean="0"/>
              <a:t>ISO 16363 – Audit and Certification of Trustworthy Digital Repositories</a:t>
            </a:r>
          </a:p>
          <a:p>
            <a:endParaRPr lang="en-US" sz="2400" dirty="0"/>
          </a:p>
          <a:p>
            <a:r>
              <a:rPr lang="en-US" sz="2400" dirty="0" smtClean="0"/>
              <a:t>ISO 16919 – Requirements for Bodies Providing Audit and Certification of Candidate Trustworthy Digital </a:t>
            </a:r>
            <a:r>
              <a:rPr lang="en-US" sz="2400" dirty="0" err="1" smtClean="0"/>
              <a:t>Reposiories</a:t>
            </a:r>
            <a:r>
              <a:rPr lang="en-US" sz="2400" dirty="0" smtClean="0"/>
              <a:t> </a:t>
            </a:r>
            <a:endParaRPr lang="en-US" sz="2400" dirty="0"/>
          </a:p>
        </p:txBody>
      </p:sp>
      <p:sp>
        <p:nvSpPr>
          <p:cNvPr id="4" name="Slide Number Placeholder 3"/>
          <p:cNvSpPr>
            <a:spLocks noGrp="1"/>
          </p:cNvSpPr>
          <p:nvPr>
            <p:ph type="sldNum" sz="quarter" idx="11"/>
          </p:nvPr>
        </p:nvSpPr>
        <p:spPr/>
        <p:txBody>
          <a:bodyPr/>
          <a:lstStyle/>
          <a:p>
            <a:fld id="{56E3E2FF-1825-4BB3-BD60-9BD4044F7A21}" type="slidenum">
              <a:rPr lang="en-US"/>
              <a:pPr/>
              <a:t>153</a:t>
            </a:fld>
            <a:endParaRPr lang="en-US" dirty="0"/>
          </a:p>
        </p:txBody>
      </p:sp>
    </p:spTree>
    <p:extLst>
      <p:ext uri="{BB962C8B-B14F-4D97-AF65-F5344CB8AC3E}">
        <p14:creationId xmlns:p14="http://schemas.microsoft.com/office/powerpoint/2010/main" val="11310147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b="1" dirty="0" smtClean="0"/>
              <a:t>Workshop Wrap-Up</a:t>
            </a:r>
            <a:endParaRPr lang="en-US" sz="3200" b="1" dirty="0"/>
          </a:p>
        </p:txBody>
      </p:sp>
      <p:sp>
        <p:nvSpPr>
          <p:cNvPr id="3" name="Text Placeholder 2"/>
          <p:cNvSpPr>
            <a:spLocks noGrp="1"/>
          </p:cNvSpPr>
          <p:nvPr>
            <p:ph type="subTitle" idx="1"/>
          </p:nvPr>
        </p:nvSpPr>
        <p:spPr/>
        <p:txBody>
          <a:bodyPr/>
          <a:lstStyle/>
          <a:p>
            <a:r>
              <a:rPr lang="en-US" dirty="0" smtClean="0"/>
              <a:t>That’s All Folks!	</a:t>
            </a:r>
            <a:endParaRPr lang="en-US" dirty="0"/>
          </a:p>
        </p:txBody>
      </p:sp>
      <p:sp>
        <p:nvSpPr>
          <p:cNvPr id="4" name="Slide Number Placeholder 3"/>
          <p:cNvSpPr>
            <a:spLocks noGrp="1"/>
          </p:cNvSpPr>
          <p:nvPr>
            <p:ph type="sldNum" sz="quarter" idx="12"/>
          </p:nvPr>
        </p:nvSpPr>
        <p:spPr/>
        <p:txBody>
          <a:bodyPr/>
          <a:lstStyle/>
          <a:p>
            <a:fld id="{56E3E2FF-1825-4BB3-BD60-9BD4044F7A21}" type="slidenum">
              <a:rPr lang="en-US"/>
              <a:pPr/>
              <a:t>154</a:t>
            </a:fld>
            <a:endParaRPr lang="en-US" dirty="0"/>
          </a:p>
        </p:txBody>
      </p:sp>
    </p:spTree>
    <p:extLst>
      <p:ext uri="{BB962C8B-B14F-4D97-AF65-F5344CB8AC3E}">
        <p14:creationId xmlns:p14="http://schemas.microsoft.com/office/powerpoint/2010/main" val="426361727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buSzPct val="100000"/>
            </a:pPr>
            <a:r>
              <a:rPr lang="en-US" dirty="0"/>
              <a:t>A </a:t>
            </a:r>
            <a:r>
              <a:rPr lang="en-US" dirty="0" smtClean="0"/>
              <a:t>digital </a:t>
            </a:r>
            <a:r>
              <a:rPr lang="en-US" dirty="0"/>
              <a:t>repository is a service, as much as it is software, hardware, or content</a:t>
            </a:r>
            <a:r>
              <a:rPr lang="en-US" dirty="0" smtClean="0"/>
              <a:t>.</a:t>
            </a:r>
          </a:p>
          <a:p>
            <a:pPr marL="0" indent="0">
              <a:buNone/>
            </a:pPr>
            <a:r>
              <a:rPr lang="en-US" dirty="0" smtClean="0"/>
              <a:t> </a:t>
            </a:r>
            <a:endParaRPr lang="en-US" dirty="0"/>
          </a:p>
          <a:p>
            <a:pPr>
              <a:buSzPct val="100000"/>
            </a:pPr>
            <a:r>
              <a:rPr lang="en-US" dirty="0"/>
              <a:t>If you begin a digital repository service, you are </a:t>
            </a:r>
            <a:r>
              <a:rPr lang="en-US" dirty="0"/>
              <a:t>committing</a:t>
            </a:r>
            <a:r>
              <a:rPr lang="en-US" dirty="0"/>
              <a:t> </a:t>
            </a:r>
            <a:r>
              <a:rPr lang="en-US" dirty="0"/>
              <a:t>- at </a:t>
            </a:r>
            <a:r>
              <a:rPr lang="en-US" dirty="0"/>
              <a:t>some </a:t>
            </a:r>
            <a:r>
              <a:rPr lang="en-US" dirty="0"/>
              <a:t>level - </a:t>
            </a:r>
            <a:r>
              <a:rPr lang="en-US" dirty="0"/>
              <a:t>to providing the same type of service and support you provide in your physical institutions.</a:t>
            </a:r>
          </a:p>
          <a:p>
            <a:pPr marL="0" indent="0">
              <a:buNone/>
            </a:pPr>
            <a:endParaRPr lang="en-US" dirty="0"/>
          </a:p>
        </p:txBody>
      </p:sp>
      <p:sp>
        <p:nvSpPr>
          <p:cNvPr id="4" name="Title 3"/>
          <p:cNvSpPr>
            <a:spLocks noGrp="1"/>
          </p:cNvSpPr>
          <p:nvPr>
            <p:ph type="title"/>
          </p:nvPr>
        </p:nvSpPr>
        <p:spPr/>
        <p:txBody>
          <a:bodyPr/>
          <a:lstStyle/>
          <a:p>
            <a:r>
              <a:rPr lang="en-US" sz="3600" b="1" dirty="0" smtClean="0">
                <a:solidFill>
                  <a:schemeClr val="bg2"/>
                </a:solidFill>
              </a:rPr>
              <a:t>Parting Thoughts To Remember…</a:t>
            </a:r>
            <a:endParaRPr lang="en-US" sz="3600" b="1" dirty="0">
              <a:solidFill>
                <a:schemeClr val="bg2"/>
              </a:solidFill>
            </a:endParaRPr>
          </a:p>
        </p:txBody>
      </p:sp>
      <p:sp>
        <p:nvSpPr>
          <p:cNvPr id="6" name="Slide Number Placeholder 5"/>
          <p:cNvSpPr>
            <a:spLocks noGrp="1"/>
          </p:cNvSpPr>
          <p:nvPr>
            <p:ph type="sldNum" sz="quarter" idx="11"/>
          </p:nvPr>
        </p:nvSpPr>
        <p:spPr/>
        <p:txBody>
          <a:bodyPr/>
          <a:lstStyle/>
          <a:p>
            <a:fld id="{56E3E2FF-1825-4BB3-BD60-9BD4044F7A21}" type="slidenum">
              <a:rPr lang="en-US"/>
              <a:pPr/>
              <a:t>155</a:t>
            </a:fld>
            <a:endParaRPr lang="en-US" dirty="0"/>
          </a:p>
        </p:txBody>
      </p:sp>
    </p:spTree>
    <p:extLst>
      <p:ext uri="{BB962C8B-B14F-4D97-AF65-F5344CB8AC3E}">
        <p14:creationId xmlns:p14="http://schemas.microsoft.com/office/powerpoint/2010/main" val="3496226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buSzPct val="100000"/>
            </a:pPr>
            <a:r>
              <a:rPr lang="en-US" dirty="0"/>
              <a:t>You</a:t>
            </a:r>
            <a:r>
              <a:rPr lang="en-US" dirty="0"/>
              <a:t> are not alone!</a:t>
            </a:r>
          </a:p>
          <a:p>
            <a:pPr marL="457200" lvl="1" indent="0">
              <a:buNone/>
            </a:pPr>
            <a:r>
              <a:rPr lang="en-US" dirty="0" smtClean="0"/>
              <a:t>YOU</a:t>
            </a:r>
          </a:p>
          <a:p>
            <a:pPr marL="457200" lvl="1" indent="0">
              <a:buNone/>
            </a:pPr>
            <a:r>
              <a:rPr lang="en-US" dirty="0" smtClean="0"/>
              <a:t>+ Your collections</a:t>
            </a:r>
          </a:p>
          <a:p>
            <a:pPr marL="457200" lvl="1" indent="0">
              <a:buNone/>
            </a:pPr>
            <a:r>
              <a:rPr lang="en-US" dirty="0" smtClean="0"/>
              <a:t>+ Your colleagues</a:t>
            </a:r>
          </a:p>
          <a:p>
            <a:pPr marL="457200" lvl="1" indent="0">
              <a:buNone/>
            </a:pPr>
            <a:r>
              <a:rPr lang="en-US" dirty="0" smtClean="0"/>
              <a:t>+ Your users</a:t>
            </a:r>
          </a:p>
          <a:p>
            <a:pPr marL="457200" lvl="1" indent="0">
              <a:buNone/>
            </a:pPr>
            <a:r>
              <a:rPr lang="en-US" dirty="0" smtClean="0"/>
              <a:t>+ </a:t>
            </a:r>
            <a:r>
              <a:rPr lang="en-US" dirty="0">
                <a:ea typeface="+mn-ea"/>
                <a:cs typeface="+mn-cs"/>
              </a:rPr>
              <a:t>Everyone</a:t>
            </a:r>
            <a:r>
              <a:rPr lang="en-US" dirty="0" smtClean="0"/>
              <a:t> here today</a:t>
            </a:r>
          </a:p>
          <a:p>
            <a:pPr marL="457200" lvl="1" indent="0">
              <a:buNone/>
            </a:pPr>
            <a:r>
              <a:rPr lang="en-US" dirty="0" smtClean="0"/>
              <a:t>+ digitalpreservation.gov</a:t>
            </a:r>
            <a:r>
              <a:rPr lang="en-US" baseline="30000" dirty="0" smtClean="0"/>
              <a:t>10</a:t>
            </a:r>
            <a:br>
              <a:rPr lang="en-US" baseline="30000" dirty="0" smtClean="0"/>
            </a:br>
            <a:r>
              <a:rPr lang="en-US" baseline="30000" dirty="0" smtClean="0"/>
              <a:t>____________________________________</a:t>
            </a:r>
            <a:r>
              <a:rPr lang="en-US" dirty="0" smtClean="0"/>
              <a:t/>
            </a:r>
            <a:br>
              <a:rPr lang="en-US" dirty="0" smtClean="0"/>
            </a:br>
            <a:r>
              <a:rPr lang="en-US" dirty="0" smtClean="0"/>
              <a:t>Success! </a:t>
            </a:r>
            <a:r>
              <a:rPr lang="en-US" sz="2000" dirty="0" smtClean="0"/>
              <a:t>(or, at least a VERY GOOD start!)</a:t>
            </a:r>
          </a:p>
          <a:p>
            <a:pPr marL="457200" lvl="1" indent="0">
              <a:buNone/>
            </a:pPr>
            <a:r>
              <a:rPr lang="en-US" dirty="0" smtClean="0"/>
              <a:t> </a:t>
            </a:r>
          </a:p>
          <a:p>
            <a:pPr lvl="1"/>
            <a:endParaRPr lang="en-US" dirty="0" smtClean="0"/>
          </a:p>
          <a:p>
            <a:pPr marL="0" indent="0">
              <a:buNone/>
            </a:pPr>
            <a:r>
              <a:rPr lang="en-US" dirty="0" smtClean="0"/>
              <a:t> </a:t>
            </a:r>
            <a:endParaRPr lang="en-US" dirty="0"/>
          </a:p>
        </p:txBody>
      </p:sp>
      <p:sp>
        <p:nvSpPr>
          <p:cNvPr id="4" name="Title 3"/>
          <p:cNvSpPr>
            <a:spLocks noGrp="1"/>
          </p:cNvSpPr>
          <p:nvPr>
            <p:ph type="title"/>
          </p:nvPr>
        </p:nvSpPr>
        <p:spPr/>
        <p:txBody>
          <a:bodyPr/>
          <a:lstStyle/>
          <a:p>
            <a:r>
              <a:rPr lang="en-US" sz="3600" b="1" dirty="0" smtClean="0">
                <a:solidFill>
                  <a:schemeClr val="bg2"/>
                </a:solidFill>
              </a:rPr>
              <a:t>Parting Thoughts To Remember…</a:t>
            </a:r>
            <a:endParaRPr lang="en-US" sz="3600" b="1" dirty="0">
              <a:solidFill>
                <a:schemeClr val="bg2"/>
              </a:solidFill>
            </a:endParaRPr>
          </a:p>
        </p:txBody>
      </p:sp>
      <p:sp>
        <p:nvSpPr>
          <p:cNvPr id="6" name="Slide Number Placeholder 5"/>
          <p:cNvSpPr>
            <a:spLocks noGrp="1"/>
          </p:cNvSpPr>
          <p:nvPr>
            <p:ph type="sldNum" sz="quarter" idx="11"/>
          </p:nvPr>
        </p:nvSpPr>
        <p:spPr/>
        <p:txBody>
          <a:bodyPr/>
          <a:lstStyle/>
          <a:p>
            <a:fld id="{56E3E2FF-1825-4BB3-BD60-9BD4044F7A21}" type="slidenum">
              <a:rPr lang="en-US"/>
              <a:pPr/>
              <a:t>156</a:t>
            </a:fld>
            <a:endParaRPr lang="en-US" dirty="0"/>
          </a:p>
        </p:txBody>
      </p:sp>
    </p:spTree>
    <p:extLst>
      <p:ext uri="{BB962C8B-B14F-4D97-AF65-F5344CB8AC3E}">
        <p14:creationId xmlns:p14="http://schemas.microsoft.com/office/powerpoint/2010/main" val="334918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000" b="1" dirty="0">
                <a:solidFill>
                  <a:schemeClr val="bg1"/>
                </a:solidFill>
              </a:rPr>
              <a:t>Module 2:	</a:t>
            </a:r>
            <a:r>
              <a:rPr lang="en-US" sz="3000" dirty="0">
                <a:solidFill>
                  <a:schemeClr val="bg1"/>
                </a:solidFill>
              </a:rPr>
              <a:t/>
            </a:r>
            <a:br>
              <a:rPr lang="en-US" sz="3000" dirty="0">
                <a:solidFill>
                  <a:schemeClr val="bg1"/>
                </a:solidFill>
              </a:rPr>
            </a:br>
            <a:r>
              <a:rPr lang="en-US" sz="3000" dirty="0" smtClean="0">
                <a:solidFill>
                  <a:schemeClr val="bg1"/>
                </a:solidFill>
              </a:rPr>
              <a:t>The Repository Landscape; Standards and Best Practices; Content and Metadata Choices</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fld id="{56E3E2FF-1825-4BB3-BD60-9BD4044F7A21}" type="slidenum">
              <a:rPr lang="en-US" smtClean="0"/>
              <a:pPr/>
              <a:t>16</a:t>
            </a:fld>
            <a:endParaRPr lang="en-US" dirty="0"/>
          </a:p>
        </p:txBody>
      </p:sp>
    </p:spTree>
    <p:extLst>
      <p:ext uri="{BB962C8B-B14F-4D97-AF65-F5344CB8AC3E}">
        <p14:creationId xmlns:p14="http://schemas.microsoft.com/office/powerpoint/2010/main" val="996298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7772400" cy="1362075"/>
          </a:xfrm>
        </p:spPr>
        <p:txBody>
          <a:bodyPr/>
          <a:lstStyle/>
          <a:p>
            <a:r>
              <a:rPr lang="en-US" sz="5400" dirty="0" smtClean="0">
                <a:solidFill>
                  <a:schemeClr val="bg2"/>
                </a:solidFill>
              </a:rPr>
              <a:t>Definitions</a:t>
            </a:r>
            <a:endParaRPr lang="en-US" sz="5400" dirty="0">
              <a:solidFill>
                <a:schemeClr val="bg2"/>
              </a:solidFill>
            </a:endParaRPr>
          </a:p>
        </p:txBody>
      </p:sp>
      <p:sp>
        <p:nvSpPr>
          <p:cNvPr id="5" name="Text Placeholder 4"/>
          <p:cNvSpPr>
            <a:spLocks noGrp="1"/>
          </p:cNvSpPr>
          <p:nvPr>
            <p:ph type="body" idx="1"/>
          </p:nvPr>
        </p:nvSpPr>
        <p:spPr>
          <a:xfrm>
            <a:off x="685800" y="762000"/>
            <a:ext cx="7772400" cy="1500187"/>
          </a:xfrm>
        </p:spPr>
        <p:txBody>
          <a:bodyPr/>
          <a:lstStyle/>
          <a:p>
            <a:r>
              <a:rPr lang="en-US" sz="2800" dirty="0" smtClean="0">
                <a:solidFill>
                  <a:schemeClr val="tx2"/>
                </a:solidFill>
              </a:rPr>
              <a:t>Digital Repositories</a:t>
            </a:r>
            <a:endParaRPr lang="en-US" sz="2800" dirty="0">
              <a:solidFill>
                <a:schemeClr val="tx2"/>
              </a:solidFill>
            </a:endParaRPr>
          </a:p>
        </p:txBody>
      </p:sp>
      <p:sp>
        <p:nvSpPr>
          <p:cNvPr id="3" name="Slide Number Placeholder 2"/>
          <p:cNvSpPr>
            <a:spLocks noGrp="1"/>
          </p:cNvSpPr>
          <p:nvPr>
            <p:ph type="sldNum" sz="quarter" idx="11"/>
          </p:nvPr>
        </p:nvSpPr>
        <p:spPr/>
        <p:txBody>
          <a:bodyPr/>
          <a:lstStyle/>
          <a:p>
            <a:fld id="{56E3E2FF-1825-4BB3-BD60-9BD4044F7A21}" type="slidenum">
              <a:rPr lang="en-US" smtClean="0"/>
              <a:pPr/>
              <a:t>17</a:t>
            </a:fld>
            <a:endParaRPr lang="en-US"/>
          </a:p>
        </p:txBody>
      </p:sp>
    </p:spTree>
    <p:extLst>
      <p:ext uri="{BB962C8B-B14F-4D97-AF65-F5344CB8AC3E}">
        <p14:creationId xmlns:p14="http://schemas.microsoft.com/office/powerpoint/2010/main" val="2571831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mage.png"/>
          <p:cNvPicPr>
            <a:picLocks noChangeAspect="1"/>
          </p:cNvPicPr>
          <p:nvPr/>
        </p:nvPicPr>
        <p:blipFill>
          <a:blip r:embed="rId2">
            <a:extLst>
              <a:ext uri="{28A0092B-C50C-407E-A947-70E740481C1C}">
                <a14:useLocalDpi xmlns:a14="http://schemas.microsoft.com/office/drawing/2010/main" val="0"/>
              </a:ext>
            </a:extLst>
          </a:blip>
          <a:srcRect t="9778" r="39999" b="69926"/>
          <a:stretch>
            <a:fillRect/>
          </a:stretch>
        </p:blipFill>
        <p:spPr bwMode="auto">
          <a:xfrm>
            <a:off x="166255" y="685800"/>
            <a:ext cx="8916293" cy="1981274"/>
          </a:xfrm>
          <a:prstGeom prst="rect">
            <a:avLst/>
          </a:prstGeom>
          <a:noFill/>
          <a:ln w="12700" cap="flat" cmpd="sng">
            <a:solidFill>
              <a:srgbClr val="000000"/>
            </a:solidFill>
            <a:prstDash val="solid"/>
            <a:miter lim="0"/>
            <a:headEnd type="none" w="med" len="med"/>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grpSp>
        <p:nvGrpSpPr>
          <p:cNvPr id="5" name="Group 8"/>
          <p:cNvGrpSpPr>
            <a:grpSpLocks/>
          </p:cNvGrpSpPr>
          <p:nvPr/>
        </p:nvGrpSpPr>
        <p:grpSpPr bwMode="auto">
          <a:xfrm>
            <a:off x="533400" y="2895600"/>
            <a:ext cx="5338837" cy="954361"/>
            <a:chOff x="0" y="0"/>
            <a:chExt cx="598" cy="107"/>
          </a:xfrm>
        </p:grpSpPr>
        <p:sp>
          <p:nvSpPr>
            <p:cNvPr id="6" name="Rectangle 9"/>
            <p:cNvSpPr>
              <a:spLocks/>
            </p:cNvSpPr>
            <p:nvPr/>
          </p:nvSpPr>
          <p:spPr bwMode="auto">
            <a:xfrm>
              <a:off x="0" y="0"/>
              <a:ext cx="598" cy="107"/>
            </a:xfrm>
            <a:prstGeom prst="rect">
              <a:avLst/>
            </a:prstGeom>
            <a:solidFill>
              <a:srgbClr val="F7B615"/>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72248" tIns="72248" rIns="72248" bIns="72248" anchor="ctr"/>
            <a:lstStyle/>
            <a:p>
              <a:endParaRPr lang="en-US">
                <a:solidFill>
                  <a:prstClr val="black"/>
                </a:solidFill>
              </a:endParaRPr>
            </a:p>
          </p:txBody>
        </p:sp>
        <p:pic>
          <p:nvPicPr>
            <p:cNvPr id="7" name="Picture 10" descr="image.png"/>
            <p:cNvPicPr>
              <a:picLocks noChangeAspect="1"/>
            </p:cNvPicPr>
            <p:nvPr/>
          </p:nvPicPr>
          <p:blipFill>
            <a:blip r:embed="rId2">
              <a:extLst>
                <a:ext uri="{28A0092B-C50C-407E-A947-70E740481C1C}">
                  <a14:useLocalDpi xmlns:a14="http://schemas.microsoft.com/office/drawing/2010/main" val="0"/>
                </a:ext>
              </a:extLst>
            </a:blip>
            <a:srcRect l="998" t="30080" r="73334" b="62933"/>
            <a:stretch>
              <a:fillRect/>
            </a:stretch>
          </p:blipFill>
          <p:spPr bwMode="auto">
            <a:xfrm>
              <a:off x="0" y="0"/>
              <a:ext cx="598" cy="107"/>
            </a:xfrm>
            <a:prstGeom prst="rect">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grpSp>
      <p:pic>
        <p:nvPicPr>
          <p:cNvPr id="8" name="Picture 11" descr="image.png"/>
          <p:cNvPicPr>
            <a:picLocks noChangeAspect="1"/>
          </p:cNvPicPr>
          <p:nvPr/>
        </p:nvPicPr>
        <p:blipFill>
          <a:blip r:embed="rId2">
            <a:extLst>
              <a:ext uri="{28A0092B-C50C-407E-A947-70E740481C1C}">
                <a14:useLocalDpi xmlns:a14="http://schemas.microsoft.com/office/drawing/2010/main" val="0"/>
              </a:ext>
            </a:extLst>
          </a:blip>
          <a:srcRect t="43344" r="74872" b="49631"/>
          <a:stretch>
            <a:fillRect/>
          </a:stretch>
        </p:blipFill>
        <p:spPr bwMode="auto">
          <a:xfrm>
            <a:off x="3497974" y="4114800"/>
            <a:ext cx="5229449" cy="838274"/>
          </a:xfrm>
          <a:prstGeom prst="rect">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9" name="Picture 12" descr="image.png"/>
          <p:cNvPicPr>
            <a:picLocks noChangeAspect="1"/>
          </p:cNvPicPr>
          <p:nvPr/>
        </p:nvPicPr>
        <p:blipFill>
          <a:blip r:embed="rId2">
            <a:extLst>
              <a:ext uri="{28A0092B-C50C-407E-A947-70E740481C1C}">
                <a14:useLocalDpi xmlns:a14="http://schemas.microsoft.com/office/drawing/2010/main" val="0"/>
              </a:ext>
            </a:extLst>
          </a:blip>
          <a:srcRect t="37099" r="54358" b="56656"/>
          <a:stretch>
            <a:fillRect/>
          </a:stretch>
        </p:blipFill>
        <p:spPr bwMode="auto">
          <a:xfrm>
            <a:off x="152400" y="5257800"/>
            <a:ext cx="8991600" cy="808104"/>
          </a:xfrm>
          <a:prstGeom prst="rect">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18</a:t>
            </a:fld>
            <a:endParaRPr lang="en-US"/>
          </a:p>
        </p:txBody>
      </p:sp>
    </p:spTree>
    <p:extLst>
      <p:ext uri="{BB962C8B-B14F-4D97-AF65-F5344CB8AC3E}">
        <p14:creationId xmlns:p14="http://schemas.microsoft.com/office/powerpoint/2010/main" val="3237995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981200"/>
            <a:ext cx="7543800" cy="3886200"/>
          </a:xfrm>
        </p:spPr>
        <p:txBody>
          <a:bodyPr>
            <a:normAutofit/>
          </a:bodyPr>
          <a:lstStyle/>
          <a:p>
            <a:pPr marL="0" indent="0">
              <a:buNone/>
            </a:pPr>
            <a:r>
              <a:rPr lang="en-US" sz="2600" dirty="0" smtClean="0"/>
              <a:t>A.	A place</a:t>
            </a:r>
          </a:p>
          <a:p>
            <a:pPr marL="0" indent="0">
              <a:buNone/>
            </a:pPr>
            <a:r>
              <a:rPr lang="en-US" sz="2600" dirty="0" smtClean="0"/>
              <a:t>B.	An organization</a:t>
            </a:r>
          </a:p>
          <a:p>
            <a:pPr marL="0" indent="0">
              <a:buNone/>
            </a:pPr>
            <a:r>
              <a:rPr lang="en-US" sz="2600" dirty="0" smtClean="0"/>
              <a:t>C.	A collection of assets</a:t>
            </a:r>
          </a:p>
          <a:p>
            <a:pPr marL="0" indent="0">
              <a:buNone/>
            </a:pPr>
            <a:r>
              <a:rPr lang="en-US" sz="2600" dirty="0" smtClean="0"/>
              <a:t>D.	A server and network or other mechanism </a:t>
            </a:r>
            <a:r>
              <a:rPr lang="en-US" sz="2600" dirty="0" smtClean="0"/>
              <a:t>	providing electronic </a:t>
            </a:r>
            <a:r>
              <a:rPr lang="en-US" sz="2600" dirty="0" smtClean="0"/>
              <a:t>storage</a:t>
            </a:r>
          </a:p>
          <a:p>
            <a:pPr marL="0" indent="0">
              <a:buNone/>
            </a:pPr>
            <a:r>
              <a:rPr lang="en-US" sz="2600" dirty="0" smtClean="0"/>
              <a:t>E.	A service for its </a:t>
            </a:r>
            <a:r>
              <a:rPr lang="en-US" sz="2600" dirty="0" smtClean="0"/>
              <a:t>members</a:t>
            </a:r>
            <a:endParaRPr lang="en-US" sz="2600" dirty="0" smtClean="0"/>
          </a:p>
          <a:p>
            <a:pPr marL="0" indent="0">
              <a:buNone/>
            </a:pPr>
            <a:r>
              <a:rPr lang="en-US" sz="2600" dirty="0" smtClean="0"/>
              <a:t>F.	All of the above…</a:t>
            </a:r>
          </a:p>
          <a:p>
            <a:pPr marL="0" indent="0">
              <a:buNone/>
            </a:pPr>
            <a:endParaRPr lang="en-US" dirty="0"/>
          </a:p>
        </p:txBody>
      </p:sp>
      <p:sp>
        <p:nvSpPr>
          <p:cNvPr id="2" name="Title 1"/>
          <p:cNvSpPr>
            <a:spLocks noGrp="1"/>
          </p:cNvSpPr>
          <p:nvPr>
            <p:ph type="title"/>
          </p:nvPr>
        </p:nvSpPr>
        <p:spPr/>
        <p:txBody>
          <a:bodyPr/>
          <a:lstStyle/>
          <a:p>
            <a:r>
              <a:rPr lang="en-US" sz="3200" b="1" dirty="0" smtClean="0">
                <a:solidFill>
                  <a:schemeClr val="bg2"/>
                </a:solidFill>
              </a:rPr>
              <a:t>Digital Repository Defined</a:t>
            </a:r>
            <a:endParaRPr lang="en-US" sz="3200" b="1" dirty="0">
              <a:solidFill>
                <a:schemeClr val="bg2"/>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smtClean="0"/>
              <a:pPr/>
              <a:t>19</a:t>
            </a:fld>
            <a:endParaRPr lang="en-US" dirty="0"/>
          </a:p>
        </p:txBody>
      </p:sp>
    </p:spTree>
    <p:extLst>
      <p:ext uri="{BB962C8B-B14F-4D97-AF65-F5344CB8AC3E}">
        <p14:creationId xmlns:p14="http://schemas.microsoft.com/office/powerpoint/2010/main" val="2272511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5" name="Shape 255"/>
          <p:cNvSpPr/>
          <p:nvPr/>
        </p:nvSpPr>
        <p:spPr>
          <a:xfrm>
            <a:off x="6984141" y="3048000"/>
            <a:ext cx="2001520" cy="2819400"/>
          </a:xfrm>
          <a:prstGeom prst="rect">
            <a:avLst/>
          </a:prstGeom>
          <a:blipFill>
            <a:blip r:embed="rId3"/>
            <a:stretch>
              <a:fillRect/>
            </a:stretch>
          </a:blipFill>
        </p:spPr>
      </p:sp>
      <p:sp>
        <p:nvSpPr>
          <p:cNvPr id="253" name="Shape 253"/>
          <p:cNvSpPr>
            <a:spLocks noGrp="1"/>
          </p:cNvSpPr>
          <p:nvPr>
            <p:ph type="body" idx="1"/>
          </p:nvPr>
        </p:nvSpPr>
        <p:spPr>
          <a:xfrm>
            <a:off x="152400" y="1371600"/>
            <a:ext cx="6996112" cy="4826922"/>
          </a:xfrm>
          <a:prstGeom prst="rect">
            <a:avLst/>
          </a:prstGeom>
          <a:noFill/>
          <a:ln>
            <a:noFill/>
          </a:ln>
        </p:spPr>
        <p:txBody>
          <a:bodyPr lIns="91425" tIns="45700" rIns="91425" bIns="45700" anchor="t" anchorCtr="0">
            <a:spAutoFit/>
          </a:bodyPr>
          <a:lstStyle/>
          <a:p>
            <a:pPr marL="0" marR="0" lvl="0" indent="0" rtl="0">
              <a:spcBef>
                <a:spcPts val="200"/>
              </a:spcBef>
              <a:buClr>
                <a:srgbClr val="8A8AB9"/>
              </a:buClr>
              <a:buSzPct val="49479"/>
              <a:buNone/>
            </a:pPr>
            <a:r>
              <a:rPr lang="x-none" sz="2800" b="0" i="0" u="none" strike="noStrike" cap="none" baseline="0" dirty="0">
                <a:solidFill>
                  <a:schemeClr val="dk1"/>
                </a:solidFill>
                <a:ea typeface="Trebuchet MS"/>
                <a:cs typeface="Trebuchet MS"/>
                <a:sym typeface="Trebuchet MS"/>
              </a:rPr>
              <a:t>Curriculum and Certification Program offered by </a:t>
            </a:r>
            <a:r>
              <a:rPr lang="x-none" sz="2800" b="0" i="0" u="none" strike="noStrike" cap="none" baseline="0" dirty="0" smtClean="0">
                <a:solidFill>
                  <a:schemeClr val="dk1"/>
                </a:solidFill>
                <a:ea typeface="Trebuchet MS"/>
                <a:cs typeface="Trebuchet MS"/>
                <a:sym typeface="Trebuchet MS"/>
              </a:rPr>
              <a:t>SAA</a:t>
            </a:r>
            <a:r>
              <a:rPr lang="en-US" sz="2800" b="0" i="0" u="none" strike="noStrike" cap="none" baseline="0" dirty="0" smtClean="0">
                <a:solidFill>
                  <a:schemeClr val="dk1"/>
                </a:solidFill>
                <a:ea typeface="Trebuchet MS"/>
                <a:cs typeface="Trebuchet MS"/>
                <a:sym typeface="Trebuchet MS"/>
              </a:rPr>
              <a:t>:</a:t>
            </a:r>
          </a:p>
          <a:p>
            <a:pPr marL="0" marR="0" lvl="0" indent="0" rtl="0">
              <a:spcBef>
                <a:spcPts val="200"/>
              </a:spcBef>
              <a:buClr>
                <a:srgbClr val="8A8AB9"/>
              </a:buClr>
              <a:buSzPct val="49479"/>
              <a:buNone/>
            </a:pPr>
            <a:endParaRPr lang="x-none" sz="2800" b="0" i="0" u="none" strike="noStrike" cap="none" baseline="0" dirty="0">
              <a:solidFill>
                <a:schemeClr val="dk1"/>
              </a:solidFill>
              <a:ea typeface="Trebuchet MS"/>
              <a:cs typeface="Trebuchet MS"/>
              <a:sym typeface="Trebuchet MS"/>
            </a:endParaRPr>
          </a:p>
          <a:p>
            <a:pPr marL="0" lvl="1" indent="0">
              <a:lnSpc>
                <a:spcPct val="150000"/>
              </a:lnSpc>
              <a:buClr>
                <a:schemeClr val="bg2"/>
              </a:buClr>
              <a:buSzPct val="75000"/>
              <a:buNone/>
            </a:pPr>
            <a:r>
              <a:rPr lang="x-none" sz="2400" b="0" i="0" u="sng" strike="noStrike" cap="none" baseline="0" dirty="0" smtClean="0">
                <a:solidFill>
                  <a:schemeClr val="dk1"/>
                </a:solidFill>
                <a:ea typeface="Trebuchet MS"/>
                <a:cs typeface="Trebuchet MS"/>
                <a:sym typeface="Trebuchet MS"/>
              </a:rPr>
              <a:t>Foundational</a:t>
            </a:r>
            <a:r>
              <a:rPr lang="x-none" sz="2400" b="0" i="0" u="none" strike="noStrike" cap="none" baseline="0" dirty="0" smtClean="0">
                <a:solidFill>
                  <a:schemeClr val="dk1"/>
                </a:solidFill>
                <a:ea typeface="Trebuchet MS"/>
                <a:cs typeface="Trebuchet MS"/>
                <a:sym typeface="Trebuchet MS"/>
              </a:rPr>
              <a:t> </a:t>
            </a:r>
            <a:r>
              <a:rPr lang="x-none" sz="2400" b="0" i="0" u="none" strike="noStrike" cap="none" baseline="0" dirty="0">
                <a:solidFill>
                  <a:schemeClr val="dk1"/>
                </a:solidFill>
                <a:ea typeface="Trebuchet MS"/>
                <a:cs typeface="Trebuchet MS"/>
                <a:sym typeface="Trebuchet MS"/>
              </a:rPr>
              <a:t>Courses—</a:t>
            </a:r>
            <a:r>
              <a:rPr lang="x-none" sz="2400" b="0" i="1" u="none" strike="noStrike" cap="none" baseline="0" dirty="0">
                <a:solidFill>
                  <a:schemeClr val="dk1"/>
                </a:solidFill>
                <a:ea typeface="Trebuchet MS"/>
                <a:cs typeface="Trebuchet MS"/>
                <a:sym typeface="Trebuchet MS"/>
              </a:rPr>
              <a:t>must pass 4</a:t>
            </a:r>
          </a:p>
          <a:p>
            <a:pPr marL="0" marR="0" lvl="1" indent="0" algn="l" rtl="0">
              <a:lnSpc>
                <a:spcPct val="150000"/>
              </a:lnSpc>
              <a:spcBef>
                <a:spcPts val="200"/>
              </a:spcBef>
              <a:buClr>
                <a:schemeClr val="bg2"/>
              </a:buClr>
              <a:buSzPct val="75000"/>
              <a:buNone/>
            </a:pPr>
            <a:r>
              <a:rPr lang="x-none" sz="2400" b="0" i="0" u="sng" strike="noStrike" cap="none" baseline="0" dirty="0" smtClean="0">
                <a:solidFill>
                  <a:schemeClr val="dk1"/>
                </a:solidFill>
                <a:ea typeface="Trebuchet MS"/>
                <a:cs typeface="Trebuchet MS"/>
                <a:sym typeface="Trebuchet MS"/>
              </a:rPr>
              <a:t>Tactical </a:t>
            </a:r>
            <a:r>
              <a:rPr lang="x-none" sz="2400" b="0" i="0" u="sng" strike="noStrike" cap="none" baseline="0" dirty="0">
                <a:solidFill>
                  <a:schemeClr val="dk1"/>
                </a:solidFill>
                <a:ea typeface="Trebuchet MS"/>
                <a:cs typeface="Trebuchet MS"/>
                <a:sym typeface="Trebuchet MS"/>
              </a:rPr>
              <a:t>and Strategic</a:t>
            </a:r>
            <a:r>
              <a:rPr lang="x-none" sz="2400" b="0" i="0" u="none" strike="noStrike" cap="none" baseline="0" dirty="0">
                <a:solidFill>
                  <a:schemeClr val="dk1"/>
                </a:solidFill>
                <a:ea typeface="Trebuchet MS"/>
                <a:cs typeface="Trebuchet MS"/>
                <a:sym typeface="Trebuchet MS"/>
              </a:rPr>
              <a:t> Courses—</a:t>
            </a:r>
            <a:r>
              <a:rPr lang="x-none" sz="2400" b="0" i="1" u="none" strike="noStrike" cap="none" baseline="0" dirty="0">
                <a:solidFill>
                  <a:schemeClr val="dk1"/>
                </a:solidFill>
                <a:ea typeface="Trebuchet MS"/>
                <a:cs typeface="Trebuchet MS"/>
                <a:sym typeface="Trebuchet MS"/>
              </a:rPr>
              <a:t>must pass 3</a:t>
            </a:r>
          </a:p>
          <a:p>
            <a:pPr marL="0" marR="0" lvl="1" indent="0" algn="l" rtl="0">
              <a:lnSpc>
                <a:spcPct val="150000"/>
              </a:lnSpc>
              <a:spcBef>
                <a:spcPts val="200"/>
              </a:spcBef>
              <a:buClr>
                <a:schemeClr val="bg2"/>
              </a:buClr>
              <a:buSzPct val="75000"/>
              <a:buNone/>
            </a:pPr>
            <a:r>
              <a:rPr lang="x-none" sz="2400" b="0" i="0" u="sng" strike="noStrike" cap="none" baseline="0" dirty="0">
                <a:solidFill>
                  <a:schemeClr val="dk1"/>
                </a:solidFill>
                <a:ea typeface="Trebuchet MS"/>
                <a:cs typeface="Trebuchet MS"/>
                <a:sym typeface="Trebuchet MS"/>
              </a:rPr>
              <a:t>Tools and Services</a:t>
            </a:r>
            <a:r>
              <a:rPr lang="x-none" sz="2400" b="0" i="0" strike="noStrike" cap="none" baseline="0" dirty="0">
                <a:solidFill>
                  <a:schemeClr val="dk1"/>
                </a:solidFill>
                <a:ea typeface="Trebuchet MS"/>
                <a:cs typeface="Trebuchet MS"/>
                <a:sym typeface="Trebuchet MS"/>
              </a:rPr>
              <a:t> </a:t>
            </a:r>
            <a:r>
              <a:rPr lang="x-none" sz="2400" b="0" i="0" u="none" strike="noStrike" cap="none" baseline="0" dirty="0">
                <a:solidFill>
                  <a:schemeClr val="dk1"/>
                </a:solidFill>
                <a:ea typeface="Trebuchet MS"/>
                <a:cs typeface="Trebuchet MS"/>
                <a:sym typeface="Trebuchet MS"/>
              </a:rPr>
              <a:t>Courses—</a:t>
            </a:r>
            <a:r>
              <a:rPr lang="x-none" sz="2400" b="0" i="1" u="none" strike="noStrike" cap="none" baseline="0" dirty="0">
                <a:solidFill>
                  <a:schemeClr val="dk1"/>
                </a:solidFill>
                <a:ea typeface="Trebuchet MS"/>
                <a:cs typeface="Trebuchet MS"/>
                <a:sym typeface="Trebuchet MS"/>
              </a:rPr>
              <a:t>must pass 1</a:t>
            </a:r>
          </a:p>
          <a:p>
            <a:pPr marL="0" marR="0" lvl="1" indent="0" algn="l" rtl="0">
              <a:spcBef>
                <a:spcPts val="200"/>
              </a:spcBef>
              <a:buClr>
                <a:schemeClr val="bg2"/>
              </a:buClr>
              <a:buSzPct val="75000"/>
              <a:buNone/>
            </a:pPr>
            <a:r>
              <a:rPr lang="x-none" sz="2400" b="0" i="0" u="sng" strike="noStrike" cap="none" baseline="0" dirty="0">
                <a:solidFill>
                  <a:schemeClr val="dk1"/>
                </a:solidFill>
                <a:ea typeface="Trebuchet MS"/>
                <a:cs typeface="Trebuchet MS"/>
                <a:sym typeface="Trebuchet MS"/>
              </a:rPr>
              <a:t>Transformational</a:t>
            </a:r>
            <a:r>
              <a:rPr lang="x-none" sz="2400" b="0" i="0" u="none" strike="noStrike" cap="none" baseline="0" dirty="0">
                <a:solidFill>
                  <a:schemeClr val="dk1"/>
                </a:solidFill>
                <a:ea typeface="Trebuchet MS"/>
                <a:cs typeface="Trebuchet MS"/>
                <a:sym typeface="Trebuchet MS"/>
              </a:rPr>
              <a:t> Courses—</a:t>
            </a:r>
            <a:r>
              <a:rPr lang="x-none" sz="2400" b="0" i="1" u="none" strike="noStrike" cap="none" baseline="0" dirty="0">
                <a:solidFill>
                  <a:schemeClr val="dk1"/>
                </a:solidFill>
                <a:ea typeface="Trebuchet MS"/>
                <a:cs typeface="Trebuchet MS"/>
                <a:sym typeface="Trebuchet MS"/>
              </a:rPr>
              <a:t>must pass </a:t>
            </a:r>
            <a:r>
              <a:rPr lang="x-none" sz="2400" b="0" i="1" u="none" strike="noStrike" cap="none" baseline="0" dirty="0" smtClean="0">
                <a:solidFill>
                  <a:schemeClr val="dk1"/>
                </a:solidFill>
                <a:ea typeface="Trebuchet MS"/>
                <a:cs typeface="Trebuchet MS"/>
                <a:sym typeface="Trebuchet MS"/>
              </a:rPr>
              <a:t>1</a:t>
            </a:r>
            <a:endParaRPr lang="en-US" sz="2400" b="0" i="1" u="none" strike="noStrike" cap="none" baseline="0" dirty="0" smtClean="0">
              <a:solidFill>
                <a:schemeClr val="dk1"/>
              </a:solidFill>
              <a:ea typeface="Trebuchet MS"/>
              <a:cs typeface="Trebuchet MS"/>
              <a:sym typeface="Trebuchet MS"/>
            </a:endParaRPr>
          </a:p>
          <a:p>
            <a:pPr marL="457200" marR="0" lvl="1" indent="-457200" algn="l" rtl="0">
              <a:spcBef>
                <a:spcPts val="200"/>
              </a:spcBef>
              <a:buClr>
                <a:schemeClr val="bg2"/>
              </a:buClr>
              <a:buSzPct val="75000"/>
              <a:buFont typeface="Wingdings" pitchFamily="2" charset="2"/>
              <a:buChar char="§"/>
            </a:pPr>
            <a:endParaRPr lang="x-none" sz="2400" b="0" i="1" u="none" strike="noStrike" cap="none" baseline="0" dirty="0">
              <a:solidFill>
                <a:schemeClr val="dk1"/>
              </a:solidFill>
              <a:ea typeface="Trebuchet MS"/>
              <a:cs typeface="Trebuchet MS"/>
              <a:sym typeface="Trebuchet MS"/>
            </a:endParaRPr>
          </a:p>
          <a:p>
            <a:pPr marL="0" marR="0" lvl="1" indent="0" algn="l" rtl="0">
              <a:spcBef>
                <a:spcPts val="200"/>
              </a:spcBef>
              <a:buClr>
                <a:schemeClr val="bg2"/>
              </a:buClr>
              <a:buSzPct val="75000"/>
              <a:buNone/>
            </a:pPr>
            <a:r>
              <a:rPr lang="x-none" sz="2800" b="1" i="0" u="none" strike="noStrike" cap="none" baseline="0" dirty="0">
                <a:solidFill>
                  <a:schemeClr val="dk1"/>
                </a:solidFill>
                <a:ea typeface="Trebuchet MS"/>
                <a:cs typeface="Trebuchet MS"/>
                <a:sym typeface="Trebuchet MS"/>
              </a:rPr>
              <a:t>Course examinations </a:t>
            </a:r>
            <a:r>
              <a:rPr lang="x-none" sz="2800" b="1" i="0" u="none" strike="noStrike" cap="none" baseline="0" dirty="0" smtClean="0">
                <a:solidFill>
                  <a:schemeClr val="dk1"/>
                </a:solidFill>
                <a:ea typeface="Trebuchet MS"/>
                <a:cs typeface="Trebuchet MS"/>
                <a:sym typeface="Trebuchet MS"/>
              </a:rPr>
              <a:t>are</a:t>
            </a:r>
            <a:r>
              <a:rPr lang="en-US" sz="2800" b="1" i="0" u="none" strike="noStrike" cap="none" dirty="0" smtClean="0">
                <a:solidFill>
                  <a:schemeClr val="dk1"/>
                </a:solidFill>
                <a:ea typeface="Trebuchet MS"/>
                <a:cs typeface="Trebuchet MS"/>
                <a:sym typeface="Trebuchet MS"/>
              </a:rPr>
              <a:t> </a:t>
            </a:r>
            <a:r>
              <a:rPr lang="x-none" sz="2800" b="1" i="0" u="none" strike="noStrike" cap="none" baseline="0" dirty="0" smtClean="0">
                <a:solidFill>
                  <a:schemeClr val="dk1"/>
                </a:solidFill>
                <a:ea typeface="Trebuchet MS"/>
                <a:cs typeface="Trebuchet MS"/>
                <a:sym typeface="Trebuchet MS"/>
              </a:rPr>
              <a:t>administered online</a:t>
            </a:r>
            <a:r>
              <a:rPr lang="en-US" sz="2800" b="1" i="0" u="none" strike="noStrike" cap="none" baseline="0" dirty="0" smtClean="0">
                <a:solidFill>
                  <a:schemeClr val="dk1"/>
                </a:solidFill>
                <a:ea typeface="Trebuchet MS"/>
                <a:cs typeface="Trebuchet MS"/>
                <a:sym typeface="Trebuchet MS"/>
              </a:rPr>
              <a:t>.</a:t>
            </a:r>
            <a:endParaRPr lang="x-none" sz="2800" b="1" i="0" u="none" strike="noStrike" cap="none" baseline="0" dirty="0">
              <a:solidFill>
                <a:schemeClr val="dk1"/>
              </a:solidFill>
              <a:ea typeface="Trebuchet MS"/>
              <a:cs typeface="Trebuchet MS"/>
              <a:sym typeface="Trebuchet MS"/>
            </a:endParaRPr>
          </a:p>
        </p:txBody>
      </p:sp>
      <p:sp>
        <p:nvSpPr>
          <p:cNvPr id="254" name="Shape 254"/>
          <p:cNvSpPr txBox="1">
            <a:spLocks noGrp="1"/>
          </p:cNvSpPr>
          <p:nvPr>
            <p:ph type="title"/>
          </p:nvPr>
        </p:nvSpPr>
        <p:spPr>
          <a:xfrm>
            <a:off x="152400" y="591255"/>
            <a:ext cx="8839199" cy="646290"/>
          </a:xfrm>
          <a:prstGeom prst="rect">
            <a:avLst/>
          </a:prstGeom>
          <a:noFill/>
          <a:ln>
            <a:noFill/>
          </a:ln>
        </p:spPr>
        <p:txBody>
          <a:bodyPr lIns="91425" tIns="45700" rIns="91425" bIns="45700" anchor="ctr" anchorCtr="0">
            <a:spAutoFit/>
          </a:bodyPr>
          <a:lstStyle/>
          <a:p>
            <a:pPr marL="0" marR="0" lvl="0" indent="0" algn="l" rtl="0">
              <a:spcBef>
                <a:spcPts val="0"/>
              </a:spcBef>
              <a:spcAft>
                <a:spcPts val="0"/>
              </a:spcAft>
              <a:buSzPct val="25000"/>
              <a:buNone/>
            </a:pPr>
            <a:r>
              <a:rPr lang="x-none" sz="3600" b="1" i="0" u="none" strike="noStrike" cap="none" baseline="0">
                <a:solidFill>
                  <a:schemeClr val="bg2"/>
                </a:solidFill>
                <a:latin typeface="+mn-lt"/>
                <a:ea typeface="Trebuchet MS"/>
                <a:cs typeface="Trebuchet MS"/>
                <a:sym typeface="Trebuchet MS"/>
              </a:rPr>
              <a:t>Digital Archives Specialist (DAS)</a:t>
            </a:r>
          </a:p>
        </p:txBody>
      </p:sp>
      <p:sp>
        <p:nvSpPr>
          <p:cNvPr id="6" name="Slide Number Placeholder 1"/>
          <p:cNvSpPr txBox="1">
            <a:spLocks/>
          </p:cNvSpPr>
          <p:nvPr/>
        </p:nvSpPr>
        <p:spPr>
          <a:xfrm>
            <a:off x="6553200" y="6400800"/>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latin typeface="Arial Black" panose="020B0A04020102020204" pitchFamily="34" charset="0"/>
              </a:rPr>
              <a:t>2</a:t>
            </a:r>
          </a:p>
        </p:txBody>
      </p:sp>
    </p:spTree>
    <p:extLst>
      <p:ext uri="{BB962C8B-B14F-4D97-AF65-F5344CB8AC3E}">
        <p14:creationId xmlns:p14="http://schemas.microsoft.com/office/powerpoint/2010/main" val="2904972819"/>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981200"/>
            <a:ext cx="7543800" cy="3886200"/>
          </a:xfrm>
        </p:spPr>
        <p:txBody>
          <a:bodyPr>
            <a:noAutofit/>
          </a:bodyPr>
          <a:lstStyle/>
          <a:p>
            <a:pPr marL="0" indent="0">
              <a:buNone/>
            </a:pPr>
            <a:r>
              <a:rPr lang="en-US" sz="2600" dirty="0" smtClean="0"/>
              <a:t>A.	A place</a:t>
            </a:r>
          </a:p>
          <a:p>
            <a:pPr marL="0" indent="0">
              <a:buNone/>
            </a:pPr>
            <a:r>
              <a:rPr lang="en-US" sz="2600" dirty="0" smtClean="0"/>
              <a:t>B.	An organization</a:t>
            </a:r>
          </a:p>
          <a:p>
            <a:pPr marL="0" indent="0">
              <a:buNone/>
            </a:pPr>
            <a:r>
              <a:rPr lang="en-US" sz="2600" dirty="0" smtClean="0"/>
              <a:t>C.	A collection of assets</a:t>
            </a:r>
          </a:p>
          <a:p>
            <a:pPr marL="0" indent="0">
              <a:buNone/>
            </a:pPr>
            <a:r>
              <a:rPr lang="en-US" sz="2600" dirty="0" smtClean="0"/>
              <a:t>D.	A server and network or other mechanism </a:t>
            </a:r>
            <a:r>
              <a:rPr lang="en-US" sz="2600" dirty="0" smtClean="0"/>
              <a:t>	providing electronic </a:t>
            </a:r>
            <a:r>
              <a:rPr lang="en-US" sz="2600" dirty="0" smtClean="0"/>
              <a:t>storage</a:t>
            </a:r>
          </a:p>
          <a:p>
            <a:pPr marL="0" indent="0">
              <a:buNone/>
            </a:pPr>
            <a:r>
              <a:rPr lang="en-US" sz="2600" dirty="0" smtClean="0"/>
              <a:t>E.	A service for its members</a:t>
            </a:r>
          </a:p>
          <a:p>
            <a:pPr marL="0" indent="0">
              <a:buNone/>
            </a:pPr>
            <a:r>
              <a:rPr lang="en-US" sz="2600" dirty="0" smtClean="0"/>
              <a:t>F</a:t>
            </a:r>
            <a:r>
              <a:rPr lang="en-US" sz="2600" dirty="0" smtClean="0"/>
              <a:t>.	All of the above…</a:t>
            </a:r>
          </a:p>
          <a:p>
            <a:pPr marL="0" indent="0">
              <a:buNone/>
            </a:pPr>
            <a:endParaRPr lang="en-US" sz="2000" dirty="0"/>
          </a:p>
        </p:txBody>
      </p:sp>
      <p:sp>
        <p:nvSpPr>
          <p:cNvPr id="2" name="Title 1"/>
          <p:cNvSpPr>
            <a:spLocks noGrp="1"/>
          </p:cNvSpPr>
          <p:nvPr>
            <p:ph type="title"/>
          </p:nvPr>
        </p:nvSpPr>
        <p:spPr/>
        <p:txBody>
          <a:bodyPr/>
          <a:lstStyle/>
          <a:p>
            <a:r>
              <a:rPr lang="en-US" sz="3200" b="1" dirty="0" smtClean="0">
                <a:solidFill>
                  <a:schemeClr val="bg2"/>
                </a:solidFill>
              </a:rPr>
              <a:t>Digital Repository Defined</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20</a:t>
            </a:fld>
            <a:endParaRPr lang="en-US"/>
          </a:p>
        </p:txBody>
      </p:sp>
      <p:sp>
        <p:nvSpPr>
          <p:cNvPr id="5" name="Oval 4"/>
          <p:cNvSpPr/>
          <p:nvPr/>
        </p:nvSpPr>
        <p:spPr>
          <a:xfrm>
            <a:off x="838200" y="4572000"/>
            <a:ext cx="4191000" cy="1143000"/>
          </a:xfrm>
          <a:prstGeom prst="ellipse">
            <a:avLst/>
          </a:prstGeom>
          <a:noFill/>
          <a:ln w="44450" cap="rnd">
            <a:gradFill>
              <a:gsLst>
                <a:gs pos="0">
                  <a:srgbClr val="000082"/>
                </a:gs>
                <a:gs pos="30000">
                  <a:srgbClr val="66008F"/>
                </a:gs>
                <a:gs pos="64999">
                  <a:srgbClr val="BA0066"/>
                </a:gs>
                <a:gs pos="89999">
                  <a:srgbClr val="FF0000"/>
                </a:gs>
                <a:gs pos="100000">
                  <a:srgbClr val="FF8200"/>
                </a:gs>
              </a:gsLst>
              <a:lin ang="5400000" scaled="0"/>
            </a:gra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39198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52600"/>
            <a:ext cx="8229600" cy="3886200"/>
          </a:xfrm>
        </p:spPr>
        <p:txBody>
          <a:bodyPr>
            <a:normAutofit/>
          </a:bodyPr>
          <a:lstStyle/>
          <a:p>
            <a:pPr>
              <a:buSzPct val="100000"/>
            </a:pPr>
            <a:r>
              <a:rPr lang="en-US" sz="2400" dirty="0" smtClean="0"/>
              <a:t>plays a vital role in the curation of digital materials </a:t>
            </a:r>
          </a:p>
          <a:p>
            <a:pPr>
              <a:buSzPct val="100000"/>
            </a:pPr>
            <a:r>
              <a:rPr lang="en-US" sz="2400" dirty="0" smtClean="0"/>
              <a:t>offers a convenient way to store, manage, reuse and curate a variety of digital materials</a:t>
            </a:r>
          </a:p>
          <a:p>
            <a:pPr>
              <a:buSzPct val="100000"/>
            </a:pPr>
            <a:r>
              <a:rPr lang="en-US" sz="2400" dirty="0" smtClean="0"/>
              <a:t>can take many forms and carry out many different functions, to service many different communities</a:t>
            </a:r>
          </a:p>
          <a:p>
            <a:pPr>
              <a:buSzPct val="100000"/>
            </a:pPr>
            <a:r>
              <a:rPr lang="en-US" sz="2400" dirty="0" smtClean="0"/>
              <a:t>can </a:t>
            </a:r>
            <a:r>
              <a:rPr lang="en-US" sz="2400" dirty="0"/>
              <a:t>mean a number of different digital storage initiatives, which are often also referred to as </a:t>
            </a:r>
          </a:p>
          <a:p>
            <a:pPr lvl="1"/>
            <a:r>
              <a:rPr lang="en-US" sz="2400" dirty="0"/>
              <a:t>institutional repositories</a:t>
            </a:r>
          </a:p>
          <a:p>
            <a:pPr lvl="1"/>
            <a:r>
              <a:rPr lang="en-US" sz="2400" dirty="0"/>
              <a:t>digital archives</a:t>
            </a:r>
          </a:p>
          <a:p>
            <a:pPr lvl="1"/>
            <a:r>
              <a:rPr lang="en-US" sz="2400" dirty="0"/>
              <a:t>digital libraries</a:t>
            </a:r>
          </a:p>
          <a:p>
            <a:pPr lvl="1"/>
            <a:endParaRPr lang="en-US" dirty="0" smtClean="0"/>
          </a:p>
          <a:p>
            <a:endParaRPr lang="en-US" dirty="0" smtClean="0"/>
          </a:p>
          <a:p>
            <a:endParaRPr lang="en-US" dirty="0"/>
          </a:p>
        </p:txBody>
      </p:sp>
      <p:sp>
        <p:nvSpPr>
          <p:cNvPr id="4" name="Title 3"/>
          <p:cNvSpPr>
            <a:spLocks noGrp="1"/>
          </p:cNvSpPr>
          <p:nvPr>
            <p:ph type="title"/>
          </p:nvPr>
        </p:nvSpPr>
        <p:spPr/>
        <p:txBody>
          <a:bodyPr/>
          <a:lstStyle/>
          <a:p>
            <a:r>
              <a:rPr lang="en-US" sz="3200" b="1" dirty="0" smtClean="0">
                <a:solidFill>
                  <a:schemeClr val="bg2"/>
                </a:solidFill>
              </a:rPr>
              <a:t>Digital Repository Defined</a:t>
            </a:r>
            <a:endParaRPr lang="en-US" sz="32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21</a:t>
            </a:fld>
            <a:endParaRPr lang="en-US"/>
          </a:p>
        </p:txBody>
      </p:sp>
      <p:sp>
        <p:nvSpPr>
          <p:cNvPr id="6" name="TextBox 5"/>
          <p:cNvSpPr txBox="1"/>
          <p:nvPr/>
        </p:nvSpPr>
        <p:spPr>
          <a:xfrm>
            <a:off x="152400" y="6288809"/>
            <a:ext cx="7391400" cy="400110"/>
          </a:xfrm>
          <a:prstGeom prst="rect">
            <a:avLst/>
          </a:prstGeom>
          <a:noFill/>
        </p:spPr>
        <p:txBody>
          <a:bodyPr wrap="square" rtlCol="0">
            <a:spAutoFit/>
          </a:bodyPr>
          <a:lstStyle/>
          <a:p>
            <a:r>
              <a:rPr lang="en-US" sz="2000" dirty="0">
                <a:solidFill>
                  <a:prstClr val="black"/>
                </a:solidFill>
              </a:rPr>
              <a:t>Maureen </a:t>
            </a:r>
            <a:r>
              <a:rPr lang="en-US" sz="2000" dirty="0" err="1">
                <a:solidFill>
                  <a:prstClr val="black"/>
                </a:solidFill>
              </a:rPr>
              <a:t>Pennock</a:t>
            </a:r>
            <a:r>
              <a:rPr lang="en-US" sz="2000" dirty="0">
                <a:solidFill>
                  <a:prstClr val="black"/>
                </a:solidFill>
              </a:rPr>
              <a:t>, DCC </a:t>
            </a:r>
            <a:r>
              <a:rPr lang="en-US" sz="2000" dirty="0" err="1">
                <a:solidFill>
                  <a:prstClr val="black"/>
                </a:solidFill>
              </a:rPr>
              <a:t>TechWatch</a:t>
            </a:r>
            <a:r>
              <a:rPr lang="en-US" sz="2000" dirty="0">
                <a:solidFill>
                  <a:prstClr val="black"/>
                </a:solidFill>
              </a:rPr>
              <a:t> - </a:t>
            </a:r>
            <a:r>
              <a:rPr lang="en-US" sz="2000" dirty="0" err="1">
                <a:solidFill>
                  <a:prstClr val="black"/>
                </a:solidFill>
              </a:rPr>
              <a:t>Eprints</a:t>
            </a:r>
            <a:endParaRPr lang="en-US" sz="2000" dirty="0">
              <a:solidFill>
                <a:prstClr val="black"/>
              </a:solidFill>
            </a:endParaRPr>
          </a:p>
        </p:txBody>
      </p:sp>
    </p:spTree>
    <p:extLst>
      <p:ext uri="{BB962C8B-B14F-4D97-AF65-F5344CB8AC3E}">
        <p14:creationId xmlns:p14="http://schemas.microsoft.com/office/powerpoint/2010/main" val="3258736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2895600"/>
          </a:xfrm>
        </p:spPr>
        <p:txBody>
          <a:bodyPr/>
          <a:lstStyle/>
          <a:p>
            <a:pPr marL="0" indent="0">
              <a:buNone/>
            </a:pPr>
            <a:endParaRPr lang="en-US" dirty="0" smtClean="0">
              <a:solidFill>
                <a:schemeClr val="bg2"/>
              </a:solidFill>
            </a:endParaRPr>
          </a:p>
          <a:p>
            <a:pPr marL="0" indent="0">
              <a:buNone/>
            </a:pPr>
            <a:endParaRPr lang="en-US" dirty="0"/>
          </a:p>
          <a:p>
            <a:pPr marL="0" indent="0">
              <a:buNone/>
            </a:pPr>
            <a:r>
              <a:rPr lang="en-US" dirty="0" smtClean="0"/>
              <a:t>“Preservation is the creation of digital products worth maintaining over time…”</a:t>
            </a:r>
            <a:endParaRPr lang="en-US" dirty="0"/>
          </a:p>
        </p:txBody>
      </p:sp>
      <p:sp>
        <p:nvSpPr>
          <p:cNvPr id="2" name="Title 1"/>
          <p:cNvSpPr>
            <a:spLocks noGrp="1"/>
          </p:cNvSpPr>
          <p:nvPr>
            <p:ph type="title"/>
          </p:nvPr>
        </p:nvSpPr>
        <p:spPr/>
        <p:txBody>
          <a:bodyPr/>
          <a:lstStyle/>
          <a:p>
            <a:r>
              <a:rPr lang="en-US" sz="3200" b="1" dirty="0" smtClean="0">
                <a:solidFill>
                  <a:schemeClr val="bg2"/>
                </a:solidFill>
              </a:rPr>
              <a:t>Let’s Consider…</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22</a:t>
            </a:fld>
            <a:endParaRPr lang="en-US"/>
          </a:p>
        </p:txBody>
      </p:sp>
      <p:sp>
        <p:nvSpPr>
          <p:cNvPr id="5" name="TextBox 4"/>
          <p:cNvSpPr txBox="1"/>
          <p:nvPr/>
        </p:nvSpPr>
        <p:spPr>
          <a:xfrm>
            <a:off x="152400" y="6286500"/>
            <a:ext cx="7391400" cy="400110"/>
          </a:xfrm>
          <a:prstGeom prst="rect">
            <a:avLst/>
          </a:prstGeom>
          <a:noFill/>
        </p:spPr>
        <p:txBody>
          <a:bodyPr wrap="square" rtlCol="0">
            <a:spAutoFit/>
          </a:bodyPr>
          <a:lstStyle/>
          <a:p>
            <a:r>
              <a:rPr lang="en-US" sz="2000" dirty="0">
                <a:solidFill>
                  <a:prstClr val="black"/>
                </a:solidFill>
              </a:rPr>
              <a:t>Paul Conway, Rationale for Digitization and Preservation</a:t>
            </a:r>
          </a:p>
        </p:txBody>
      </p:sp>
    </p:spTree>
    <p:extLst>
      <p:ext uri="{BB962C8B-B14F-4D97-AF65-F5344CB8AC3E}">
        <p14:creationId xmlns:p14="http://schemas.microsoft.com/office/powerpoint/2010/main" val="2538098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83" y="542141"/>
            <a:ext cx="8229600" cy="914400"/>
          </a:xfrm>
        </p:spPr>
        <p:txBody>
          <a:bodyPr>
            <a:noAutofit/>
          </a:bodyPr>
          <a:lstStyle/>
          <a:p>
            <a:r>
              <a:rPr lang="en-US" sz="3200" b="1" dirty="0" smtClean="0">
                <a:solidFill>
                  <a:schemeClr val="bg2"/>
                </a:solidFill>
              </a:rPr>
              <a:t>“Preservation </a:t>
            </a:r>
            <a:r>
              <a:rPr lang="en-US" sz="3200" b="1" u="sng" dirty="0" smtClean="0">
                <a:solidFill>
                  <a:schemeClr val="bg2"/>
                </a:solidFill>
              </a:rPr>
              <a:t>is</a:t>
            </a:r>
            <a:r>
              <a:rPr lang="en-US" sz="3200" b="1" dirty="0" smtClean="0">
                <a:solidFill>
                  <a:schemeClr val="bg2"/>
                </a:solidFill>
              </a:rPr>
              <a:t> the </a:t>
            </a:r>
            <a:r>
              <a:rPr lang="en-US" sz="3200" b="1" u="sng" dirty="0" smtClean="0">
                <a:solidFill>
                  <a:schemeClr val="bg2"/>
                </a:solidFill>
              </a:rPr>
              <a:t>creation</a:t>
            </a:r>
            <a:r>
              <a:rPr lang="en-US" sz="3200" b="1" dirty="0" smtClean="0">
                <a:solidFill>
                  <a:schemeClr val="bg2"/>
                </a:solidFill>
              </a:rPr>
              <a:t> </a:t>
            </a:r>
            <a:r>
              <a:rPr lang="en-US" sz="3200" dirty="0" smtClean="0"/>
              <a:t>of digital </a:t>
            </a:r>
            <a:r>
              <a:rPr lang="en-US" sz="3200" u="sng" dirty="0" smtClean="0"/>
              <a:t>products</a:t>
            </a:r>
            <a:r>
              <a:rPr lang="en-US" sz="3200" dirty="0" smtClean="0"/>
              <a:t> worth maintaining over time…”</a:t>
            </a:r>
            <a:endParaRPr lang="en-US" sz="3200" dirty="0"/>
          </a:p>
        </p:txBody>
      </p:sp>
      <p:sp>
        <p:nvSpPr>
          <p:cNvPr id="3" name="Content Placeholder 2"/>
          <p:cNvSpPr>
            <a:spLocks noGrp="1"/>
          </p:cNvSpPr>
          <p:nvPr>
            <p:ph idx="1"/>
          </p:nvPr>
        </p:nvSpPr>
        <p:spPr>
          <a:xfrm>
            <a:off x="449283" y="1219200"/>
            <a:ext cx="8542317" cy="4191000"/>
          </a:xfrm>
        </p:spPr>
        <p:txBody>
          <a:bodyPr>
            <a:noAutofit/>
          </a:bodyPr>
          <a:lstStyle/>
          <a:p>
            <a:pPr>
              <a:buSzPct val="100000"/>
            </a:pPr>
            <a:r>
              <a:rPr lang="en-US" sz="2400" dirty="0" smtClean="0"/>
              <a:t>IS. </a:t>
            </a:r>
          </a:p>
          <a:p>
            <a:pPr lvl="1"/>
            <a:r>
              <a:rPr lang="en-US" sz="2200" dirty="0" smtClean="0"/>
              <a:t>Preservation is a reality and not merely a metaphor for or symbol of access.</a:t>
            </a:r>
          </a:p>
          <a:p>
            <a:pPr>
              <a:buSzPct val="100000"/>
            </a:pPr>
            <a:r>
              <a:rPr lang="en-US" sz="2400" dirty="0" smtClean="0"/>
              <a:t>CREATION. </a:t>
            </a:r>
          </a:p>
          <a:p>
            <a:pPr lvl="1"/>
            <a:r>
              <a:rPr lang="en-US" sz="2200" dirty="0" smtClean="0"/>
              <a:t>The time to be concerned about the long-term persistence of digital products is when a system is designed and before digital conversion has begun.</a:t>
            </a:r>
          </a:p>
          <a:p>
            <a:pPr>
              <a:buSzPct val="100000"/>
            </a:pPr>
            <a:r>
              <a:rPr lang="en-US" sz="2400" dirty="0" smtClean="0"/>
              <a:t>PRODUCTS. </a:t>
            </a:r>
          </a:p>
          <a:p>
            <a:pPr lvl="1"/>
            <a:r>
              <a:rPr lang="en-US" sz="2200" dirty="0" smtClean="0"/>
              <a:t>A digital product has its own identity and exists within a market economy. </a:t>
            </a:r>
          </a:p>
          <a:p>
            <a:pPr lvl="1"/>
            <a:r>
              <a:rPr lang="en-US" sz="2200" dirty="0" smtClean="0"/>
              <a:t>It is not necessary to sell or license a digital product for the product to have an identity within a community of end-users.</a:t>
            </a:r>
            <a:endParaRPr lang="en-US" sz="2200" dirty="0"/>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23</a:t>
            </a:fld>
            <a:endParaRPr lang="en-US"/>
          </a:p>
        </p:txBody>
      </p:sp>
      <p:sp>
        <p:nvSpPr>
          <p:cNvPr id="6" name="TextBox 5"/>
          <p:cNvSpPr txBox="1"/>
          <p:nvPr/>
        </p:nvSpPr>
        <p:spPr>
          <a:xfrm>
            <a:off x="152400" y="6324600"/>
            <a:ext cx="7391400" cy="400110"/>
          </a:xfrm>
          <a:prstGeom prst="rect">
            <a:avLst/>
          </a:prstGeom>
          <a:noFill/>
        </p:spPr>
        <p:txBody>
          <a:bodyPr wrap="square" rtlCol="0">
            <a:spAutoFit/>
          </a:bodyPr>
          <a:lstStyle/>
          <a:p>
            <a:r>
              <a:rPr lang="en-US" sz="2000" dirty="0">
                <a:solidFill>
                  <a:prstClr val="black"/>
                </a:solidFill>
              </a:rPr>
              <a:t>Paul Conway, Rationale for Digitization and Preservation</a:t>
            </a:r>
          </a:p>
        </p:txBody>
      </p:sp>
    </p:spTree>
    <p:extLst>
      <p:ext uri="{BB962C8B-B14F-4D97-AF65-F5344CB8AC3E}">
        <p14:creationId xmlns:p14="http://schemas.microsoft.com/office/powerpoint/2010/main" val="2508869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886200"/>
          </a:xfrm>
        </p:spPr>
        <p:txBody>
          <a:bodyPr>
            <a:noAutofit/>
          </a:bodyPr>
          <a:lstStyle/>
          <a:p>
            <a:pPr>
              <a:buSzPct val="100000"/>
            </a:pPr>
            <a:r>
              <a:rPr lang="en-US" sz="2400" dirty="0" smtClean="0"/>
              <a:t>WORTH. </a:t>
            </a:r>
          </a:p>
          <a:p>
            <a:pPr lvl="1"/>
            <a:r>
              <a:rPr lang="en-US" sz="2200" dirty="0" smtClean="0"/>
              <a:t>The work to design and create a digital product adds value to the information contained in the documents that serve as sources. </a:t>
            </a:r>
          </a:p>
          <a:p>
            <a:pPr>
              <a:buSzPct val="100000"/>
            </a:pPr>
            <a:r>
              <a:rPr lang="en-US" sz="2400" dirty="0"/>
              <a:t>MAINTAINING. </a:t>
            </a:r>
          </a:p>
          <a:p>
            <a:pPr lvl="1"/>
            <a:r>
              <a:rPr lang="en-US" sz="2200" dirty="0" smtClean="0"/>
              <a:t>The persistence of digital products requires careful attention to the maintenance of content (the bits and bytes) functionality (how the bits work in a system). </a:t>
            </a:r>
          </a:p>
          <a:p>
            <a:pPr>
              <a:buSzPct val="100000"/>
            </a:pPr>
            <a:r>
              <a:rPr lang="en-US" sz="2400" dirty="0"/>
              <a:t>OVER TIME. </a:t>
            </a:r>
          </a:p>
          <a:p>
            <a:pPr lvl="1"/>
            <a:r>
              <a:rPr lang="en-US" sz="2200" dirty="0" smtClean="0"/>
              <a:t>Preservation in the digital world is not absolute, but depends instead on the continuing transformative impact of the digital product on the information work of end-users</a:t>
            </a:r>
            <a:r>
              <a:rPr lang="en-US" sz="2200" dirty="0"/>
              <a:t>.</a:t>
            </a:r>
            <a:endParaRPr lang="en-US" sz="2200" dirty="0" smtClean="0"/>
          </a:p>
        </p:txBody>
      </p:sp>
      <p:sp>
        <p:nvSpPr>
          <p:cNvPr id="2" name="Title 1"/>
          <p:cNvSpPr>
            <a:spLocks noGrp="1"/>
          </p:cNvSpPr>
          <p:nvPr>
            <p:ph type="title"/>
          </p:nvPr>
        </p:nvSpPr>
        <p:spPr>
          <a:xfrm>
            <a:off x="457200" y="389659"/>
            <a:ext cx="8915400" cy="1371600"/>
          </a:xfrm>
        </p:spPr>
        <p:txBody>
          <a:bodyPr>
            <a:noAutofit/>
          </a:bodyPr>
          <a:lstStyle/>
          <a:p>
            <a:r>
              <a:rPr lang="en-US" sz="3200" b="1" dirty="0" smtClean="0">
                <a:solidFill>
                  <a:schemeClr val="bg2"/>
                </a:solidFill>
              </a:rPr>
              <a:t>“Preservation is the creation of digital products </a:t>
            </a:r>
            <a:r>
              <a:rPr lang="en-US" sz="3200" b="1" u="sng" dirty="0" smtClean="0">
                <a:solidFill>
                  <a:schemeClr val="bg2"/>
                </a:solidFill>
              </a:rPr>
              <a:t>worth</a:t>
            </a:r>
            <a:r>
              <a:rPr lang="en-US" sz="3200" b="1" dirty="0" smtClean="0">
                <a:solidFill>
                  <a:schemeClr val="bg2"/>
                </a:solidFill>
              </a:rPr>
              <a:t> </a:t>
            </a:r>
            <a:r>
              <a:rPr lang="en-US" sz="3200" b="1" u="sng" dirty="0" smtClean="0">
                <a:solidFill>
                  <a:schemeClr val="bg2"/>
                </a:solidFill>
              </a:rPr>
              <a:t>maintaining</a:t>
            </a:r>
            <a:r>
              <a:rPr lang="en-US" sz="3200" b="1" dirty="0" smtClean="0">
                <a:solidFill>
                  <a:schemeClr val="bg2"/>
                </a:solidFill>
              </a:rPr>
              <a:t> </a:t>
            </a:r>
            <a:r>
              <a:rPr lang="en-US" sz="3200" b="1" u="sng" dirty="0" smtClean="0">
                <a:solidFill>
                  <a:schemeClr val="bg2"/>
                </a:solidFill>
              </a:rPr>
              <a:t>over </a:t>
            </a:r>
            <a:r>
              <a:rPr lang="en-US" sz="3200" b="1" u="sng" dirty="0" err="1" smtClean="0">
                <a:solidFill>
                  <a:schemeClr val="bg2"/>
                </a:solidFill>
              </a:rPr>
              <a:t>time</a:t>
            </a:r>
            <a:r>
              <a:rPr lang="en-US" sz="3200" u="sng" dirty="0" err="1" smtClean="0"/>
              <a:t>time</a:t>
            </a:r>
            <a:r>
              <a:rPr lang="en-US" sz="3200" dirty="0" smtClean="0"/>
              <a:t>…”</a:t>
            </a:r>
            <a:endParaRPr lang="en-US" sz="3200" dirty="0"/>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24</a:t>
            </a:fld>
            <a:endParaRPr lang="en-US"/>
          </a:p>
        </p:txBody>
      </p:sp>
      <p:sp>
        <p:nvSpPr>
          <p:cNvPr id="5" name="TextBox 4"/>
          <p:cNvSpPr txBox="1"/>
          <p:nvPr/>
        </p:nvSpPr>
        <p:spPr>
          <a:xfrm>
            <a:off x="152400" y="6307282"/>
            <a:ext cx="7391400" cy="400110"/>
          </a:xfrm>
          <a:prstGeom prst="rect">
            <a:avLst/>
          </a:prstGeom>
          <a:noFill/>
        </p:spPr>
        <p:txBody>
          <a:bodyPr wrap="square" rtlCol="0">
            <a:spAutoFit/>
          </a:bodyPr>
          <a:lstStyle/>
          <a:p>
            <a:r>
              <a:rPr lang="en-US" sz="2000" dirty="0">
                <a:solidFill>
                  <a:prstClr val="black"/>
                </a:solidFill>
              </a:rPr>
              <a:t>Paul Conway, Rationale for Digitization and Preservation</a:t>
            </a:r>
          </a:p>
        </p:txBody>
      </p:sp>
    </p:spTree>
    <p:extLst>
      <p:ext uri="{BB962C8B-B14F-4D97-AF65-F5344CB8AC3E}">
        <p14:creationId xmlns:p14="http://schemas.microsoft.com/office/powerpoint/2010/main" val="2835563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InsertedImage.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4566" t="39119" r="13255" b="7351"/>
          <a:stretch/>
        </p:blipFill>
        <p:spPr bwMode="auto">
          <a:xfrm rot="5400000">
            <a:off x="2066521" y="-21986"/>
            <a:ext cx="6306358" cy="7239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457200" y="457200"/>
            <a:ext cx="4234355" cy="1371600"/>
          </a:xfrm>
        </p:spPr>
        <p:txBody>
          <a:bodyPr/>
          <a:lstStyle/>
          <a:p>
            <a:r>
              <a:rPr lang="en-US" sz="3200" b="1" dirty="0" smtClean="0">
                <a:solidFill>
                  <a:schemeClr val="bg2"/>
                </a:solidFill>
              </a:rPr>
              <a:t>Data Curation Lifecycle</a:t>
            </a:r>
            <a:endParaRPr lang="en-US" sz="3200" b="1" dirty="0">
              <a:solidFill>
                <a:schemeClr val="bg2"/>
              </a:solidFill>
            </a:endParaRPr>
          </a:p>
        </p:txBody>
      </p:sp>
      <p:sp>
        <p:nvSpPr>
          <p:cNvPr id="3" name="Slide Number Placeholder 2"/>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25</a:t>
            </a:fld>
            <a:endParaRPr lang="en-US"/>
          </a:p>
        </p:txBody>
      </p:sp>
      <p:sp>
        <p:nvSpPr>
          <p:cNvPr id="6" name="TextBox 5"/>
          <p:cNvSpPr txBox="1"/>
          <p:nvPr/>
        </p:nvSpPr>
        <p:spPr>
          <a:xfrm>
            <a:off x="152400" y="6292334"/>
            <a:ext cx="2971800" cy="400110"/>
          </a:xfrm>
          <a:prstGeom prst="rect">
            <a:avLst/>
          </a:prstGeom>
          <a:noFill/>
        </p:spPr>
        <p:txBody>
          <a:bodyPr wrap="square" rtlCol="0">
            <a:spAutoFit/>
          </a:bodyPr>
          <a:lstStyle/>
          <a:p>
            <a:r>
              <a:rPr lang="en-US" sz="2000" dirty="0">
                <a:solidFill>
                  <a:prstClr val="black"/>
                </a:solidFill>
              </a:rPr>
              <a:t>Digital Curation Centre</a:t>
            </a:r>
          </a:p>
        </p:txBody>
      </p:sp>
    </p:spTree>
    <p:extLst>
      <p:ext uri="{BB962C8B-B14F-4D97-AF65-F5344CB8AC3E}">
        <p14:creationId xmlns:p14="http://schemas.microsoft.com/office/powerpoint/2010/main" val="1430050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solidFill>
                  <a:schemeClr val="bg1"/>
                </a:solidFill>
              </a:rPr>
              <a:t>Digital Repositories</a:t>
            </a:r>
            <a:br>
              <a:rPr lang="en-US" sz="3200" dirty="0" smtClean="0">
                <a:solidFill>
                  <a:schemeClr val="bg1"/>
                </a:solidFill>
              </a:rPr>
            </a:br>
            <a:r>
              <a:rPr lang="en-US" sz="4000" b="1" dirty="0" smtClean="0">
                <a:solidFill>
                  <a:schemeClr val="bg1"/>
                </a:solidFill>
              </a:rPr>
              <a:t>Types</a:t>
            </a:r>
            <a:endParaRPr lang="en-US" sz="4000" b="1" dirty="0">
              <a:solidFill>
                <a:schemeClr val="bg1"/>
              </a:solidFill>
            </a:endParaRPr>
          </a:p>
        </p:txBody>
      </p:sp>
      <p:sp>
        <p:nvSpPr>
          <p:cNvPr id="3" name="Slide Number Placeholder 2"/>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26</a:t>
            </a:fld>
            <a:endParaRPr lang="en-US"/>
          </a:p>
        </p:txBody>
      </p:sp>
      <p:sp>
        <p:nvSpPr>
          <p:cNvPr id="6" name="TextBox 5"/>
          <p:cNvSpPr txBox="1"/>
          <p:nvPr/>
        </p:nvSpPr>
        <p:spPr>
          <a:xfrm>
            <a:off x="152400" y="152400"/>
            <a:ext cx="1828800" cy="1631216"/>
          </a:xfrm>
          <a:prstGeom prst="rect">
            <a:avLst/>
          </a:prstGeom>
          <a:noFill/>
        </p:spPr>
        <p:txBody>
          <a:bodyPr wrap="square" rtlCol="0">
            <a:spAutoFit/>
          </a:bodyPr>
          <a:lstStyle/>
          <a:p>
            <a:r>
              <a:rPr lang="en-US" sz="2000" dirty="0">
                <a:solidFill>
                  <a:prstClr val="black"/>
                </a:solidFill>
              </a:rPr>
              <a:t>“…An Open Source Dynamic Digital Repository…”</a:t>
            </a:r>
          </a:p>
        </p:txBody>
      </p:sp>
      <p:sp>
        <p:nvSpPr>
          <p:cNvPr id="7" name="TextBox 6"/>
          <p:cNvSpPr txBox="1"/>
          <p:nvPr/>
        </p:nvSpPr>
        <p:spPr>
          <a:xfrm>
            <a:off x="152400" y="5492015"/>
            <a:ext cx="1828800" cy="1015663"/>
          </a:xfrm>
          <a:prstGeom prst="rect">
            <a:avLst/>
          </a:prstGeom>
          <a:noFill/>
        </p:spPr>
        <p:txBody>
          <a:bodyPr wrap="square" rtlCol="0">
            <a:spAutoFit/>
          </a:bodyPr>
          <a:lstStyle/>
          <a:p>
            <a:r>
              <a:rPr lang="it-IT" sz="2000" dirty="0">
                <a:solidFill>
                  <a:prstClr val="black"/>
                </a:solidFill>
              </a:rPr>
              <a:t>MacKenzie Smith et. Al., DSpace</a:t>
            </a:r>
            <a:endParaRPr lang="en-US" sz="2000" dirty="0">
              <a:solidFill>
                <a:prstClr val="black"/>
              </a:solidFill>
            </a:endParaRPr>
          </a:p>
        </p:txBody>
      </p:sp>
    </p:spTree>
    <p:extLst>
      <p:ext uri="{BB962C8B-B14F-4D97-AF65-F5344CB8AC3E}">
        <p14:creationId xmlns:p14="http://schemas.microsoft.com/office/powerpoint/2010/main" val="2134410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905000"/>
            <a:ext cx="8229600" cy="3886200"/>
          </a:xfrm>
        </p:spPr>
        <p:txBody>
          <a:bodyPr>
            <a:normAutofit/>
          </a:bodyPr>
          <a:lstStyle/>
          <a:p>
            <a:pPr>
              <a:lnSpc>
                <a:spcPct val="150000"/>
              </a:lnSpc>
              <a:buSzPct val="100000"/>
            </a:pPr>
            <a:r>
              <a:rPr lang="en-US" sz="2400" dirty="0" smtClean="0"/>
              <a:t>Digital Library</a:t>
            </a:r>
          </a:p>
          <a:p>
            <a:pPr>
              <a:lnSpc>
                <a:spcPct val="150000"/>
              </a:lnSpc>
              <a:buSzPct val="100000"/>
            </a:pPr>
            <a:r>
              <a:rPr lang="en-US" sz="2400" dirty="0" smtClean="0"/>
              <a:t>Digital Archive</a:t>
            </a:r>
          </a:p>
          <a:p>
            <a:pPr>
              <a:lnSpc>
                <a:spcPct val="150000"/>
              </a:lnSpc>
              <a:buSzPct val="100000"/>
            </a:pPr>
            <a:r>
              <a:rPr lang="en-US" sz="2400" dirty="0" smtClean="0"/>
              <a:t>Institutional Repository</a:t>
            </a:r>
          </a:p>
          <a:p>
            <a:pPr>
              <a:lnSpc>
                <a:spcPct val="150000"/>
              </a:lnSpc>
              <a:buSzPct val="100000"/>
            </a:pPr>
            <a:r>
              <a:rPr lang="en-US" sz="2400" dirty="0" smtClean="0"/>
              <a:t>Electronic Theses and Dissertation Repository</a:t>
            </a:r>
          </a:p>
          <a:p>
            <a:pPr>
              <a:lnSpc>
                <a:spcPct val="150000"/>
              </a:lnSpc>
              <a:buSzPct val="100000"/>
            </a:pPr>
            <a:r>
              <a:rPr lang="en-US" sz="2400" dirty="0" smtClean="0"/>
              <a:t>Learning Object Repository</a:t>
            </a:r>
          </a:p>
          <a:p>
            <a:pPr>
              <a:lnSpc>
                <a:spcPct val="150000"/>
              </a:lnSpc>
              <a:buSzPct val="100000"/>
            </a:pPr>
            <a:r>
              <a:rPr lang="en-US" sz="2400" dirty="0" smtClean="0"/>
              <a:t>Open Access Repository</a:t>
            </a:r>
          </a:p>
        </p:txBody>
      </p:sp>
      <p:sp>
        <p:nvSpPr>
          <p:cNvPr id="4" name="Title 3"/>
          <p:cNvSpPr>
            <a:spLocks noGrp="1"/>
          </p:cNvSpPr>
          <p:nvPr>
            <p:ph type="title"/>
          </p:nvPr>
        </p:nvSpPr>
        <p:spPr/>
        <p:txBody>
          <a:bodyPr/>
          <a:lstStyle/>
          <a:p>
            <a:r>
              <a:rPr lang="en-US" sz="3200" b="1" dirty="0" smtClean="0">
                <a:solidFill>
                  <a:schemeClr val="bg2"/>
                </a:solidFill>
              </a:rPr>
              <a:t>Types of Digital Repositories</a:t>
            </a:r>
            <a:endParaRPr lang="en-US" sz="32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27</a:t>
            </a:fld>
            <a:endParaRPr lang="en-US"/>
          </a:p>
        </p:txBody>
      </p:sp>
    </p:spTree>
    <p:extLst>
      <p:ext uri="{BB962C8B-B14F-4D97-AF65-F5344CB8AC3E}">
        <p14:creationId xmlns:p14="http://schemas.microsoft.com/office/powerpoint/2010/main" val="1973609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72000"/>
          </a:xfrm>
        </p:spPr>
        <p:txBody>
          <a:bodyPr>
            <a:normAutofit fontScale="85000" lnSpcReduction="20000"/>
          </a:bodyPr>
          <a:lstStyle/>
          <a:p>
            <a:pPr>
              <a:lnSpc>
                <a:spcPct val="160000"/>
              </a:lnSpc>
              <a:buSzPct val="100000"/>
            </a:pPr>
            <a:r>
              <a:rPr lang="en-US" sz="2800" dirty="0" smtClean="0"/>
              <a:t>Digital Asset Management Repository</a:t>
            </a:r>
          </a:p>
          <a:p>
            <a:pPr>
              <a:lnSpc>
                <a:spcPct val="160000"/>
              </a:lnSpc>
              <a:buSzPct val="100000"/>
            </a:pPr>
            <a:r>
              <a:rPr lang="en-US" sz="2800" dirty="0" smtClean="0"/>
              <a:t>Preservation Repository</a:t>
            </a:r>
          </a:p>
          <a:p>
            <a:pPr>
              <a:lnSpc>
                <a:spcPct val="160000"/>
              </a:lnSpc>
              <a:buSzPct val="100000"/>
            </a:pPr>
            <a:r>
              <a:rPr lang="en-US" sz="2800" dirty="0" smtClean="0"/>
              <a:t>Dark Archive </a:t>
            </a:r>
          </a:p>
          <a:p>
            <a:pPr>
              <a:lnSpc>
                <a:spcPct val="160000"/>
              </a:lnSpc>
              <a:buSzPct val="100000"/>
            </a:pPr>
            <a:r>
              <a:rPr lang="en-US" sz="2800" dirty="0" err="1" smtClean="0"/>
              <a:t>Consortial</a:t>
            </a:r>
            <a:r>
              <a:rPr lang="en-US" sz="2800" dirty="0" smtClean="0"/>
              <a:t> Digital Repository</a:t>
            </a:r>
          </a:p>
          <a:p>
            <a:pPr>
              <a:lnSpc>
                <a:spcPct val="160000"/>
              </a:lnSpc>
              <a:buSzPct val="100000"/>
            </a:pPr>
            <a:r>
              <a:rPr lang="en-US" sz="2800" dirty="0" smtClean="0"/>
              <a:t>Subject- or Discipline-Oriented Repository</a:t>
            </a:r>
          </a:p>
          <a:p>
            <a:pPr>
              <a:lnSpc>
                <a:spcPct val="160000"/>
              </a:lnSpc>
              <a:buSzPct val="100000"/>
            </a:pPr>
            <a:r>
              <a:rPr lang="en-US" sz="2800" dirty="0" smtClean="0"/>
              <a:t>Metadata Repository</a:t>
            </a:r>
          </a:p>
          <a:p>
            <a:pPr marL="0" indent="0">
              <a:lnSpc>
                <a:spcPct val="160000"/>
              </a:lnSpc>
              <a:buSzPct val="100000"/>
              <a:buNone/>
            </a:pPr>
            <a:endParaRPr lang="en-US" sz="2800" dirty="0" smtClean="0"/>
          </a:p>
          <a:p>
            <a:pPr>
              <a:lnSpc>
                <a:spcPct val="160000"/>
              </a:lnSpc>
              <a:buSzPct val="100000"/>
            </a:pPr>
            <a:r>
              <a:rPr lang="en-US" sz="2800" dirty="0" smtClean="0"/>
              <a:t>Other Types?</a:t>
            </a:r>
          </a:p>
          <a:p>
            <a:pPr marL="0" indent="0">
              <a:buNone/>
            </a:pPr>
            <a:endParaRPr lang="en-US" dirty="0"/>
          </a:p>
        </p:txBody>
      </p:sp>
      <p:sp>
        <p:nvSpPr>
          <p:cNvPr id="2" name="Title 1"/>
          <p:cNvSpPr>
            <a:spLocks noGrp="1"/>
          </p:cNvSpPr>
          <p:nvPr>
            <p:ph type="title"/>
          </p:nvPr>
        </p:nvSpPr>
        <p:spPr/>
        <p:txBody>
          <a:bodyPr/>
          <a:lstStyle/>
          <a:p>
            <a:r>
              <a:rPr lang="en-US" sz="3200" b="1" dirty="0" smtClean="0">
                <a:solidFill>
                  <a:schemeClr val="bg2"/>
                </a:solidFill>
              </a:rPr>
              <a:t>Types of Digital Repositories</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28</a:t>
            </a:fld>
            <a:endParaRPr lang="en-US"/>
          </a:p>
        </p:txBody>
      </p:sp>
    </p:spTree>
    <p:extLst>
      <p:ext uri="{BB962C8B-B14F-4D97-AF65-F5344CB8AC3E}">
        <p14:creationId xmlns:p14="http://schemas.microsoft.com/office/powerpoint/2010/main" val="17540954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3886200"/>
          </a:xfrm>
        </p:spPr>
        <p:txBody>
          <a:bodyPr>
            <a:normAutofit fontScale="62500" lnSpcReduction="20000"/>
          </a:bodyPr>
          <a:lstStyle/>
          <a:p>
            <a:pPr>
              <a:lnSpc>
                <a:spcPct val="150000"/>
              </a:lnSpc>
              <a:buSzPct val="100000"/>
            </a:pPr>
            <a:r>
              <a:rPr lang="en-US" sz="3800" dirty="0" smtClean="0"/>
              <a:t>A “digital collection capturing and preserving the intellectual output of a single or multi-university community”</a:t>
            </a:r>
          </a:p>
          <a:p>
            <a:pPr>
              <a:lnSpc>
                <a:spcPct val="150000"/>
              </a:lnSpc>
              <a:buSzPct val="100000"/>
            </a:pPr>
            <a:r>
              <a:rPr lang="en-US" sz="3800" dirty="0" smtClean="0"/>
              <a:t>A non-exclusive institution or community-wide service</a:t>
            </a:r>
          </a:p>
          <a:p>
            <a:pPr>
              <a:lnSpc>
                <a:spcPct val="150000"/>
              </a:lnSpc>
              <a:buSzPct val="100000"/>
            </a:pPr>
            <a:r>
              <a:rPr lang="en-US" sz="3800" dirty="0" smtClean="0"/>
              <a:t>Be actively taking submissions</a:t>
            </a:r>
          </a:p>
          <a:p>
            <a:pPr>
              <a:lnSpc>
                <a:spcPct val="150000"/>
              </a:lnSpc>
              <a:buSzPct val="100000"/>
            </a:pPr>
            <a:r>
              <a:rPr lang="en-US" sz="3800" dirty="0" smtClean="0"/>
              <a:t>Have some mechanism for creator to submit work</a:t>
            </a:r>
          </a:p>
          <a:p>
            <a:pPr>
              <a:lnSpc>
                <a:spcPct val="150000"/>
              </a:lnSpc>
              <a:buSzPct val="100000"/>
            </a:pPr>
            <a:r>
              <a:rPr lang="en-US" sz="3800" dirty="0" smtClean="0"/>
              <a:t>Departments, programs, units, formats, subjects may have IR-like, but scoped repositories </a:t>
            </a:r>
          </a:p>
          <a:p>
            <a:endParaRPr lang="en-US" dirty="0"/>
          </a:p>
        </p:txBody>
      </p:sp>
      <p:sp>
        <p:nvSpPr>
          <p:cNvPr id="2" name="Title 1"/>
          <p:cNvSpPr>
            <a:spLocks noGrp="1"/>
          </p:cNvSpPr>
          <p:nvPr>
            <p:ph type="title"/>
          </p:nvPr>
        </p:nvSpPr>
        <p:spPr>
          <a:xfrm>
            <a:off x="457200" y="634939"/>
            <a:ext cx="8229600" cy="838200"/>
          </a:xfrm>
        </p:spPr>
        <p:txBody>
          <a:bodyPr>
            <a:normAutofit/>
          </a:bodyPr>
          <a:lstStyle/>
          <a:p>
            <a:r>
              <a:rPr lang="en-US" sz="3200" b="1" dirty="0" smtClean="0">
                <a:solidFill>
                  <a:schemeClr val="bg2"/>
                </a:solidFill>
              </a:rPr>
              <a:t>Up Close: Institutional Repository</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29</a:t>
            </a:fld>
            <a:endParaRPr lang="en-US" dirty="0"/>
          </a:p>
        </p:txBody>
      </p:sp>
      <p:sp>
        <p:nvSpPr>
          <p:cNvPr id="5" name="TextBox 4"/>
          <p:cNvSpPr txBox="1"/>
          <p:nvPr/>
        </p:nvSpPr>
        <p:spPr>
          <a:xfrm>
            <a:off x="152400" y="6285407"/>
            <a:ext cx="7391400" cy="400110"/>
          </a:xfrm>
          <a:prstGeom prst="rect">
            <a:avLst/>
          </a:prstGeom>
          <a:noFill/>
        </p:spPr>
        <p:txBody>
          <a:bodyPr wrap="square" rtlCol="0">
            <a:spAutoFit/>
          </a:bodyPr>
          <a:lstStyle/>
          <a:p>
            <a:r>
              <a:rPr lang="en-US" sz="2000" dirty="0" smtClean="0">
                <a:solidFill>
                  <a:prstClr val="black"/>
                </a:solidFill>
              </a:rPr>
              <a:t>Case for IRs, SPARC; Cat McDowell, Evaluation IR Deployment</a:t>
            </a:r>
            <a:endParaRPr lang="en-US" sz="2000" dirty="0">
              <a:solidFill>
                <a:prstClr val="black"/>
              </a:solidFill>
            </a:endParaRPr>
          </a:p>
        </p:txBody>
      </p:sp>
    </p:spTree>
    <p:extLst>
      <p:ext uri="{BB962C8B-B14F-4D97-AF65-F5344CB8AC3E}">
        <p14:creationId xmlns:p14="http://schemas.microsoft.com/office/powerpoint/2010/main" val="1950008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1948" name="Shape 1948"/>
          <p:cNvSpPr txBox="1">
            <a:spLocks noGrp="1"/>
          </p:cNvSpPr>
          <p:nvPr>
            <p:ph type="ctrTitle"/>
          </p:nvPr>
        </p:nvSpPr>
        <p:spPr>
          <a:xfrm>
            <a:off x="2971800" y="2610554"/>
            <a:ext cx="6019799" cy="646290"/>
          </a:xfrm>
          <a:prstGeom prst="rect">
            <a:avLst/>
          </a:prstGeom>
          <a:noFill/>
          <a:ln>
            <a:noFill/>
          </a:ln>
        </p:spPr>
        <p:txBody>
          <a:bodyPr lIns="91425" tIns="45700" rIns="91425" bIns="45700" anchor="ctr" anchorCtr="0">
            <a:spAutoFit/>
          </a:bodyPr>
          <a:lstStyle/>
          <a:p>
            <a:pPr marL="0" marR="0" lvl="0" indent="0" algn="l" rtl="0">
              <a:spcBef>
                <a:spcPts val="0"/>
              </a:spcBef>
              <a:spcAft>
                <a:spcPts val="0"/>
              </a:spcAft>
              <a:buClr>
                <a:srgbClr val="FFFFFF"/>
              </a:buClr>
              <a:buSzPct val="25000"/>
              <a:buFont typeface="Trebuchet MS"/>
              <a:buNone/>
            </a:pPr>
            <a:r>
              <a:rPr lang="en-US" sz="3600" b="1" i="0" u="none" strike="noStrike" cap="none" baseline="0" dirty="0" smtClean="0">
                <a:solidFill>
                  <a:srgbClr val="FFFFFF"/>
                </a:solidFill>
                <a:ea typeface="Trebuchet MS"/>
                <a:cs typeface="Trebuchet MS"/>
                <a:sym typeface="Trebuchet MS"/>
              </a:rPr>
              <a:t>Getting Started…</a:t>
            </a:r>
            <a:endParaRPr lang="x-none" sz="3600" b="1" i="0" u="none" strike="noStrike" cap="none" baseline="0">
              <a:solidFill>
                <a:srgbClr val="FFFFFF"/>
              </a:solidFill>
              <a:ea typeface="Trebuchet MS"/>
              <a:cs typeface="Trebuchet MS"/>
              <a:sym typeface="Trebuchet MS"/>
            </a:endParaRPr>
          </a:p>
        </p:txBody>
      </p:sp>
      <p:sp>
        <p:nvSpPr>
          <p:cNvPr id="3" name="TextBox 2"/>
          <p:cNvSpPr txBox="1"/>
          <p:nvPr/>
        </p:nvSpPr>
        <p:spPr>
          <a:xfrm>
            <a:off x="1921164" y="4340906"/>
            <a:ext cx="6934200" cy="584775"/>
          </a:xfrm>
          <a:prstGeom prst="rect">
            <a:avLst/>
          </a:prstGeom>
          <a:noFill/>
        </p:spPr>
        <p:txBody>
          <a:bodyPr wrap="square" rtlCol="0">
            <a:spAutoFit/>
          </a:bodyPr>
          <a:lstStyle/>
          <a:p>
            <a:r>
              <a:rPr lang="en-US" sz="3200" dirty="0" smtClean="0"/>
              <a:t>Introductions, Logistics, Goals</a:t>
            </a:r>
            <a:endParaRPr lang="en-US" sz="3200" dirty="0"/>
          </a:p>
        </p:txBody>
      </p:sp>
      <p:sp>
        <p:nvSpPr>
          <p:cNvPr id="2" name="Slide Number Placeholder 1"/>
          <p:cNvSpPr>
            <a:spLocks noGrp="1"/>
          </p:cNvSpPr>
          <p:nvPr>
            <p:ph type="sldNum" sz="quarter" idx="12"/>
          </p:nvPr>
        </p:nvSpPr>
        <p:spPr/>
        <p:txBody>
          <a:bodyPr/>
          <a:lstStyle/>
          <a:p>
            <a:fld id="{56E3E2FF-1825-4BB3-BD60-9BD4044F7A21}" type="slidenum">
              <a:rPr lang="en-US" smtClean="0"/>
              <a:pPr/>
              <a:t>3</a:t>
            </a:fld>
            <a:endParaRPr lang="en-US" dirty="0"/>
          </a:p>
        </p:txBody>
      </p:sp>
    </p:spTree>
    <p:extLst>
      <p:ext uri="{BB962C8B-B14F-4D97-AF65-F5344CB8AC3E}">
        <p14:creationId xmlns:p14="http://schemas.microsoft.com/office/powerpoint/2010/main" val="613997218"/>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68" t="11524" r="1610" b="6250"/>
          <a:stretch/>
        </p:blipFill>
        <p:spPr bwMode="auto">
          <a:xfrm>
            <a:off x="0" y="1524000"/>
            <a:ext cx="9010959" cy="4267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b="1" dirty="0" smtClean="0">
                <a:solidFill>
                  <a:schemeClr val="bg2"/>
                </a:solidFill>
              </a:rPr>
              <a:t>Up Close: </a:t>
            </a:r>
            <a:r>
              <a:rPr lang="en-US" sz="3200" b="1" dirty="0" err="1" smtClean="0">
                <a:solidFill>
                  <a:schemeClr val="bg2"/>
                </a:solidFill>
              </a:rPr>
              <a:t>SmarTech</a:t>
            </a:r>
            <a:endParaRPr lang="en-US" sz="3200" b="1" dirty="0">
              <a:solidFill>
                <a:schemeClr val="bg2"/>
              </a:solidFill>
            </a:endParaRPr>
          </a:p>
        </p:txBody>
      </p:sp>
      <p:sp>
        <p:nvSpPr>
          <p:cNvPr id="3" name="Slide Number Placeholder 2"/>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30</a:t>
            </a:fld>
            <a:endParaRPr lang="en-US"/>
          </a:p>
        </p:txBody>
      </p:sp>
      <p:sp>
        <p:nvSpPr>
          <p:cNvPr id="8" name="TextBox 7"/>
          <p:cNvSpPr txBox="1"/>
          <p:nvPr/>
        </p:nvSpPr>
        <p:spPr>
          <a:xfrm>
            <a:off x="152400" y="6303879"/>
            <a:ext cx="7391400" cy="400110"/>
          </a:xfrm>
          <a:prstGeom prst="rect">
            <a:avLst/>
          </a:prstGeom>
          <a:noFill/>
        </p:spPr>
        <p:txBody>
          <a:bodyPr wrap="square" rtlCol="0">
            <a:spAutoFit/>
          </a:bodyPr>
          <a:lstStyle/>
          <a:p>
            <a:r>
              <a:rPr lang="en-US" sz="2000" dirty="0">
                <a:solidFill>
                  <a:prstClr val="black"/>
                </a:solidFill>
              </a:rPr>
              <a:t>Georgia Tech</a:t>
            </a:r>
          </a:p>
        </p:txBody>
      </p:sp>
    </p:spTree>
    <p:extLst>
      <p:ext uri="{BB962C8B-B14F-4D97-AF65-F5344CB8AC3E}">
        <p14:creationId xmlns:p14="http://schemas.microsoft.com/office/powerpoint/2010/main" val="4199867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8229600" cy="3429000"/>
          </a:xfrm>
        </p:spPr>
        <p:txBody>
          <a:bodyPr/>
          <a:lstStyle/>
          <a:p>
            <a:pPr>
              <a:buSzPct val="100000"/>
            </a:pPr>
            <a:r>
              <a:rPr lang="en-US" sz="2400" dirty="0" smtClean="0"/>
              <a:t>A system for managing the life-cycle of electronic theses and dissertations (ETDs) from initial submission to final publication. </a:t>
            </a:r>
          </a:p>
          <a:p>
            <a:pPr marL="0" indent="0">
              <a:buSzPct val="100000"/>
              <a:buNone/>
            </a:pPr>
            <a:endParaRPr lang="en-US" dirty="0"/>
          </a:p>
        </p:txBody>
      </p:sp>
      <p:sp>
        <p:nvSpPr>
          <p:cNvPr id="2" name="Title 1"/>
          <p:cNvSpPr>
            <a:spLocks noGrp="1"/>
          </p:cNvSpPr>
          <p:nvPr>
            <p:ph type="title"/>
          </p:nvPr>
        </p:nvSpPr>
        <p:spPr/>
        <p:txBody>
          <a:bodyPr/>
          <a:lstStyle/>
          <a:p>
            <a:r>
              <a:rPr lang="en-US" sz="3200" b="1" dirty="0" smtClean="0">
                <a:solidFill>
                  <a:schemeClr val="bg2"/>
                </a:solidFill>
              </a:rPr>
              <a:t>Up Close: ETD Repository</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31</a:t>
            </a:fld>
            <a:endParaRPr lang="en-US"/>
          </a:p>
        </p:txBody>
      </p:sp>
      <p:sp>
        <p:nvSpPr>
          <p:cNvPr id="5" name="TextBox 4"/>
          <p:cNvSpPr txBox="1"/>
          <p:nvPr/>
        </p:nvSpPr>
        <p:spPr>
          <a:xfrm>
            <a:off x="152400" y="6303879"/>
            <a:ext cx="7391400" cy="400110"/>
          </a:xfrm>
          <a:prstGeom prst="rect">
            <a:avLst/>
          </a:prstGeom>
          <a:noFill/>
        </p:spPr>
        <p:txBody>
          <a:bodyPr wrap="square" rtlCol="0">
            <a:spAutoFit/>
          </a:bodyPr>
          <a:lstStyle/>
          <a:p>
            <a:r>
              <a:rPr lang="en-US" sz="2000" dirty="0">
                <a:solidFill>
                  <a:prstClr val="black"/>
                </a:solidFill>
              </a:rPr>
              <a:t>Texas Digital </a:t>
            </a:r>
            <a:r>
              <a:rPr lang="en-US" sz="2000" dirty="0" smtClean="0">
                <a:solidFill>
                  <a:prstClr val="black"/>
                </a:solidFill>
              </a:rPr>
              <a:t>Library</a:t>
            </a:r>
            <a:endParaRPr lang="en-US" sz="2000" dirty="0">
              <a:solidFill>
                <a:prstClr val="black"/>
              </a:solidFill>
            </a:endParaRPr>
          </a:p>
        </p:txBody>
      </p:sp>
    </p:spTree>
    <p:extLst>
      <p:ext uri="{BB962C8B-B14F-4D97-AF65-F5344CB8AC3E}">
        <p14:creationId xmlns:p14="http://schemas.microsoft.com/office/powerpoint/2010/main" val="513442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329" r="1391" b="4882"/>
          <a:stretch/>
        </p:blipFill>
        <p:spPr bwMode="auto">
          <a:xfrm>
            <a:off x="-5458" y="1676400"/>
            <a:ext cx="9091780"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b="1" dirty="0" smtClean="0">
                <a:solidFill>
                  <a:schemeClr val="bg2"/>
                </a:solidFill>
              </a:rPr>
              <a:t>Up Close: </a:t>
            </a:r>
            <a:r>
              <a:rPr lang="en-US" sz="3200" b="1" dirty="0" err="1" smtClean="0">
                <a:solidFill>
                  <a:schemeClr val="bg2"/>
                </a:solidFill>
              </a:rPr>
              <a:t>EmoryETDs</a:t>
            </a:r>
            <a:endParaRPr lang="en-US" sz="3200" b="1" dirty="0">
              <a:solidFill>
                <a:schemeClr val="bg2"/>
              </a:solidFill>
            </a:endParaRPr>
          </a:p>
        </p:txBody>
      </p:sp>
      <p:sp>
        <p:nvSpPr>
          <p:cNvPr id="3" name="Slide Number Placeholder 2"/>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32</a:t>
            </a:fld>
            <a:endParaRPr lang="en-US"/>
          </a:p>
        </p:txBody>
      </p:sp>
      <p:sp>
        <p:nvSpPr>
          <p:cNvPr id="5" name="TextBox 4"/>
          <p:cNvSpPr txBox="1"/>
          <p:nvPr/>
        </p:nvSpPr>
        <p:spPr>
          <a:xfrm>
            <a:off x="152400" y="6292334"/>
            <a:ext cx="7391400" cy="400110"/>
          </a:xfrm>
          <a:prstGeom prst="rect">
            <a:avLst/>
          </a:prstGeom>
          <a:noFill/>
        </p:spPr>
        <p:txBody>
          <a:bodyPr wrap="square" rtlCol="0">
            <a:spAutoFit/>
          </a:bodyPr>
          <a:lstStyle/>
          <a:p>
            <a:r>
              <a:rPr lang="en-US" sz="2000" dirty="0">
                <a:solidFill>
                  <a:prstClr val="black"/>
                </a:solidFill>
              </a:rPr>
              <a:t>Emory University</a:t>
            </a:r>
          </a:p>
        </p:txBody>
      </p:sp>
    </p:spTree>
    <p:extLst>
      <p:ext uri="{BB962C8B-B14F-4D97-AF65-F5344CB8AC3E}">
        <p14:creationId xmlns:p14="http://schemas.microsoft.com/office/powerpoint/2010/main" val="1399698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buSzPct val="100000"/>
            </a:pPr>
            <a:r>
              <a:rPr lang="en-US" sz="2400" dirty="0" smtClean="0"/>
              <a:t>A digital collection for which an institution has agreed to accept long-term responsibility for preserving the resources on the collection and for providing continual access to those resources in keeping with an archive’s user access policies.</a:t>
            </a:r>
            <a:endParaRPr lang="en-US" sz="2400" dirty="0"/>
          </a:p>
        </p:txBody>
      </p:sp>
      <p:sp>
        <p:nvSpPr>
          <p:cNvPr id="2" name="Title 1"/>
          <p:cNvSpPr>
            <a:spLocks noGrp="1"/>
          </p:cNvSpPr>
          <p:nvPr>
            <p:ph type="title"/>
          </p:nvPr>
        </p:nvSpPr>
        <p:spPr/>
        <p:txBody>
          <a:bodyPr/>
          <a:lstStyle/>
          <a:p>
            <a:r>
              <a:rPr lang="en-US" sz="3200" b="1" dirty="0" smtClean="0">
                <a:solidFill>
                  <a:schemeClr val="bg2"/>
                </a:solidFill>
              </a:rPr>
              <a:t>Up Close: Digital Archives</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33</a:t>
            </a:fld>
            <a:endParaRPr lang="en-US"/>
          </a:p>
        </p:txBody>
      </p:sp>
      <p:sp>
        <p:nvSpPr>
          <p:cNvPr id="9" name="TextBox 8"/>
          <p:cNvSpPr txBox="1"/>
          <p:nvPr/>
        </p:nvSpPr>
        <p:spPr>
          <a:xfrm>
            <a:off x="152400" y="6303879"/>
            <a:ext cx="7391400" cy="400110"/>
          </a:xfrm>
          <a:prstGeom prst="rect">
            <a:avLst/>
          </a:prstGeom>
          <a:noFill/>
        </p:spPr>
        <p:txBody>
          <a:bodyPr wrap="square" rtlCol="0">
            <a:spAutoFit/>
          </a:bodyPr>
          <a:lstStyle/>
          <a:p>
            <a:r>
              <a:rPr lang="en-US" sz="2000" dirty="0" smtClean="0">
                <a:solidFill>
                  <a:prstClr val="black"/>
                </a:solidFill>
              </a:rPr>
              <a:t>Archive-It </a:t>
            </a:r>
            <a:endParaRPr lang="en-US" sz="2000" dirty="0">
              <a:solidFill>
                <a:prstClr val="black"/>
              </a:solidFill>
            </a:endParaRPr>
          </a:p>
        </p:txBody>
      </p:sp>
    </p:spTree>
    <p:extLst>
      <p:ext uri="{BB962C8B-B14F-4D97-AF65-F5344CB8AC3E}">
        <p14:creationId xmlns:p14="http://schemas.microsoft.com/office/powerpoint/2010/main" val="1141782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8229600" cy="1219200"/>
          </a:xfrm>
        </p:spPr>
        <p:txBody>
          <a:bodyPr>
            <a:normAutofit/>
          </a:bodyPr>
          <a:lstStyle/>
          <a:p>
            <a:r>
              <a:rPr lang="en-US" sz="3200" b="1" dirty="0" smtClean="0">
                <a:solidFill>
                  <a:schemeClr val="bg2"/>
                </a:solidFill>
              </a:rPr>
              <a:t>Up Close: </a:t>
            </a:r>
            <a:br>
              <a:rPr lang="en-US" sz="3200" b="1" dirty="0" smtClean="0">
                <a:solidFill>
                  <a:schemeClr val="bg2"/>
                </a:solidFill>
              </a:rPr>
            </a:br>
            <a:r>
              <a:rPr lang="en-US" sz="3200" b="1" dirty="0" smtClean="0">
                <a:solidFill>
                  <a:schemeClr val="bg2"/>
                </a:solidFill>
              </a:rPr>
              <a:t>West Texas Digital Archives</a:t>
            </a:r>
            <a:endParaRPr lang="en-US" sz="32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34</a:t>
            </a:fld>
            <a:endParaRPr lang="en-US"/>
          </a:p>
        </p:txBody>
      </p:sp>
      <p:pic>
        <p:nvPicPr>
          <p:cNvPr id="614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48" r="20168" b="14262"/>
          <a:stretch/>
        </p:blipFill>
        <p:spPr bwMode="auto">
          <a:xfrm>
            <a:off x="1524000" y="1676400"/>
            <a:ext cx="5867400" cy="46076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322352"/>
            <a:ext cx="7391400" cy="400110"/>
          </a:xfrm>
          <a:prstGeom prst="rect">
            <a:avLst/>
          </a:prstGeom>
          <a:noFill/>
        </p:spPr>
        <p:txBody>
          <a:bodyPr wrap="square" rtlCol="0">
            <a:spAutoFit/>
          </a:bodyPr>
          <a:lstStyle/>
          <a:p>
            <a:r>
              <a:rPr lang="en-US" sz="2000" dirty="0">
                <a:solidFill>
                  <a:prstClr val="black"/>
                </a:solidFill>
              </a:rPr>
              <a:t>West Texas Digital Archives</a:t>
            </a:r>
          </a:p>
        </p:txBody>
      </p:sp>
    </p:spTree>
    <p:extLst>
      <p:ext uri="{BB962C8B-B14F-4D97-AF65-F5344CB8AC3E}">
        <p14:creationId xmlns:p14="http://schemas.microsoft.com/office/powerpoint/2010/main" val="27386354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872734"/>
            <a:ext cx="8229600" cy="3886200"/>
          </a:xfrm>
        </p:spPr>
        <p:txBody>
          <a:bodyPr>
            <a:noAutofit/>
          </a:bodyPr>
          <a:lstStyle/>
          <a:p>
            <a:pPr>
              <a:buSzPct val="100000"/>
            </a:pPr>
            <a:r>
              <a:rPr lang="en-US" sz="2400" dirty="0" smtClean="0"/>
              <a:t>Has a well-researched user interface and architecture that facilitates use by educators and learners</a:t>
            </a:r>
          </a:p>
          <a:p>
            <a:pPr>
              <a:buSzPct val="100000"/>
            </a:pPr>
            <a:r>
              <a:rPr lang="en-US" sz="2400" dirty="0"/>
              <a:t>Permits various levels of inter-activity: </a:t>
            </a:r>
          </a:p>
          <a:p>
            <a:pPr lvl="1"/>
            <a:r>
              <a:rPr lang="en-US" sz="2400" dirty="0" smtClean="0"/>
              <a:t>Search</a:t>
            </a:r>
          </a:p>
          <a:p>
            <a:pPr lvl="1"/>
            <a:r>
              <a:rPr lang="en-US" sz="2400" dirty="0" smtClean="0"/>
              <a:t>Submissions</a:t>
            </a:r>
          </a:p>
          <a:p>
            <a:pPr lvl="1"/>
            <a:r>
              <a:rPr lang="en-US" sz="2400" dirty="0" smtClean="0"/>
              <a:t>Comments/reviews</a:t>
            </a:r>
          </a:p>
          <a:p>
            <a:pPr lvl="1"/>
            <a:r>
              <a:rPr lang="en-US" sz="2400" dirty="0" smtClean="0"/>
              <a:t>Creating </a:t>
            </a:r>
            <a:r>
              <a:rPr lang="en-US" sz="2400" dirty="0" smtClean="0"/>
              <a:t>personal </a:t>
            </a:r>
            <a:r>
              <a:rPr lang="en-US" sz="2400" dirty="0" smtClean="0"/>
              <a:t>collections</a:t>
            </a:r>
          </a:p>
          <a:p>
            <a:pPr>
              <a:buSzPct val="100000"/>
            </a:pPr>
            <a:r>
              <a:rPr lang="en-US" sz="2400" dirty="0" smtClean="0"/>
              <a:t>May contain LOs, or connect users to LOs stored elsewhere</a:t>
            </a:r>
            <a:endParaRPr lang="en-US" sz="2400" dirty="0"/>
          </a:p>
        </p:txBody>
      </p:sp>
      <p:sp>
        <p:nvSpPr>
          <p:cNvPr id="2" name="Title 1"/>
          <p:cNvSpPr>
            <a:spLocks noGrp="1"/>
          </p:cNvSpPr>
          <p:nvPr>
            <p:ph type="title"/>
          </p:nvPr>
        </p:nvSpPr>
        <p:spPr/>
        <p:txBody>
          <a:bodyPr>
            <a:normAutofit/>
          </a:bodyPr>
          <a:lstStyle/>
          <a:p>
            <a:r>
              <a:rPr lang="en-US" sz="3200" b="1" dirty="0" smtClean="0">
                <a:solidFill>
                  <a:schemeClr val="bg2"/>
                </a:solidFill>
              </a:rPr>
              <a:t>Up Close: </a:t>
            </a:r>
            <a:br>
              <a:rPr lang="en-US" sz="3200" b="1" dirty="0" smtClean="0">
                <a:solidFill>
                  <a:schemeClr val="bg2"/>
                </a:solidFill>
              </a:rPr>
            </a:br>
            <a:r>
              <a:rPr lang="en-US" sz="3200" b="1" dirty="0" smtClean="0">
                <a:solidFill>
                  <a:schemeClr val="bg2"/>
                </a:solidFill>
              </a:rPr>
              <a:t>Learning Object Repository </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35</a:t>
            </a:fld>
            <a:endParaRPr lang="en-US"/>
          </a:p>
        </p:txBody>
      </p:sp>
      <p:sp>
        <p:nvSpPr>
          <p:cNvPr id="5" name="TextBox 4"/>
          <p:cNvSpPr txBox="1"/>
          <p:nvPr/>
        </p:nvSpPr>
        <p:spPr>
          <a:xfrm>
            <a:off x="152400" y="6292334"/>
            <a:ext cx="7391400" cy="400110"/>
          </a:xfrm>
          <a:prstGeom prst="rect">
            <a:avLst/>
          </a:prstGeom>
          <a:noFill/>
        </p:spPr>
        <p:txBody>
          <a:bodyPr wrap="square" rtlCol="0">
            <a:spAutoFit/>
          </a:bodyPr>
          <a:lstStyle/>
          <a:p>
            <a:r>
              <a:rPr lang="en-US" sz="2000" dirty="0">
                <a:solidFill>
                  <a:prstClr val="black"/>
                </a:solidFill>
              </a:rPr>
              <a:t>GMU – Teaching with Technology Guides – Learning Resources</a:t>
            </a:r>
          </a:p>
        </p:txBody>
      </p:sp>
    </p:spTree>
    <p:extLst>
      <p:ext uri="{BB962C8B-B14F-4D97-AF65-F5344CB8AC3E}">
        <p14:creationId xmlns:p14="http://schemas.microsoft.com/office/powerpoint/2010/main" val="1324919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a:xfrm>
            <a:off x="457200" y="457200"/>
            <a:ext cx="8229600" cy="914400"/>
          </a:xfrm>
        </p:spPr>
        <p:txBody>
          <a:bodyPr/>
          <a:lstStyle/>
          <a:p>
            <a:r>
              <a:rPr lang="en-US" sz="3200" b="1" dirty="0" smtClean="0">
                <a:solidFill>
                  <a:schemeClr val="bg2"/>
                </a:solidFill>
              </a:rPr>
              <a:t>Up Close: MERLOT</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36</a:t>
            </a:fld>
            <a:endParaRPr lang="en-US"/>
          </a:p>
        </p:txBody>
      </p:sp>
      <p:pic>
        <p:nvPicPr>
          <p:cNvPr id="5122"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42" r="39800" b="27543"/>
          <a:stretch/>
        </p:blipFill>
        <p:spPr bwMode="auto">
          <a:xfrm>
            <a:off x="233150" y="1263073"/>
            <a:ext cx="8745598" cy="5040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2400" y="6303941"/>
            <a:ext cx="7924800" cy="400110"/>
          </a:xfrm>
          <a:prstGeom prst="rect">
            <a:avLst/>
          </a:prstGeom>
          <a:noFill/>
        </p:spPr>
        <p:txBody>
          <a:bodyPr wrap="square" rtlCol="0">
            <a:spAutoFit/>
          </a:bodyPr>
          <a:lstStyle/>
          <a:p>
            <a:r>
              <a:rPr lang="en-US" sz="2000" dirty="0">
                <a:solidFill>
                  <a:prstClr val="black"/>
                </a:solidFill>
              </a:rPr>
              <a:t>Multimedia Educational Resource for Online Learning and Teaching</a:t>
            </a:r>
          </a:p>
        </p:txBody>
      </p:sp>
    </p:spTree>
    <p:extLst>
      <p:ext uri="{BB962C8B-B14F-4D97-AF65-F5344CB8AC3E}">
        <p14:creationId xmlns:p14="http://schemas.microsoft.com/office/powerpoint/2010/main" val="924483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SzPct val="100000"/>
            </a:pPr>
            <a:r>
              <a:rPr lang="en-US" sz="2400" dirty="0" smtClean="0"/>
              <a:t>Authentication/Authorization</a:t>
            </a:r>
          </a:p>
          <a:p>
            <a:pPr>
              <a:buSzPct val="100000"/>
            </a:pPr>
            <a:r>
              <a:rPr lang="en-US" sz="2400" dirty="0" smtClean="0"/>
              <a:t>Content Deposit</a:t>
            </a:r>
          </a:p>
          <a:p>
            <a:pPr>
              <a:buSzPct val="100000"/>
            </a:pPr>
            <a:r>
              <a:rPr lang="en-US" sz="2400" dirty="0" smtClean="0"/>
              <a:t>Metadata Capture</a:t>
            </a:r>
          </a:p>
          <a:p>
            <a:pPr>
              <a:buSzPct val="100000"/>
            </a:pPr>
            <a:r>
              <a:rPr lang="en-US" sz="2400" dirty="0" smtClean="0"/>
              <a:t>File Management</a:t>
            </a:r>
          </a:p>
          <a:p>
            <a:pPr>
              <a:buSzPct val="100000"/>
            </a:pPr>
            <a:r>
              <a:rPr lang="en-US" sz="2400" dirty="0"/>
              <a:t>Usage Controls</a:t>
            </a:r>
          </a:p>
          <a:p>
            <a:pPr>
              <a:buSzPct val="100000"/>
            </a:pPr>
            <a:r>
              <a:rPr lang="en-US" sz="2400" dirty="0" smtClean="0"/>
              <a:t>Security</a:t>
            </a:r>
          </a:p>
          <a:p>
            <a:pPr>
              <a:buSzPct val="100000"/>
            </a:pPr>
            <a:r>
              <a:rPr lang="en-US" sz="2400" dirty="0" smtClean="0"/>
              <a:t>Discovery and Access Tools</a:t>
            </a:r>
          </a:p>
          <a:p>
            <a:pPr>
              <a:buSzPct val="100000"/>
            </a:pPr>
            <a:r>
              <a:rPr lang="en-US" sz="2400" dirty="0" smtClean="0"/>
              <a:t>Disaster Recovery</a:t>
            </a:r>
          </a:p>
          <a:p>
            <a:pPr>
              <a:buSzPct val="100000"/>
            </a:pPr>
            <a:r>
              <a:rPr lang="en-US" sz="2400" dirty="0" smtClean="0"/>
              <a:t>Migration and Preservation Planning</a:t>
            </a:r>
            <a:endParaRPr lang="en-US" sz="2400" dirty="0"/>
          </a:p>
        </p:txBody>
      </p:sp>
      <p:sp>
        <p:nvSpPr>
          <p:cNvPr id="2" name="Title 1"/>
          <p:cNvSpPr>
            <a:spLocks noGrp="1"/>
          </p:cNvSpPr>
          <p:nvPr>
            <p:ph type="title"/>
          </p:nvPr>
        </p:nvSpPr>
        <p:spPr/>
        <p:txBody>
          <a:bodyPr>
            <a:normAutofit/>
          </a:bodyPr>
          <a:lstStyle/>
          <a:p>
            <a:r>
              <a:rPr lang="en-US" sz="3200" b="1" dirty="0" smtClean="0">
                <a:solidFill>
                  <a:schemeClr val="bg2"/>
                </a:solidFill>
              </a:rPr>
              <a:t>DR Functionality: </a:t>
            </a:r>
            <a:r>
              <a:rPr lang="en-US" sz="3200" b="1" dirty="0" smtClean="0">
                <a:solidFill>
                  <a:schemeClr val="bg2"/>
                </a:solidFill>
              </a:rPr>
              <a:t>A </a:t>
            </a:r>
            <a:r>
              <a:rPr lang="en-US" sz="3200" b="1" dirty="0" smtClean="0">
                <a:solidFill>
                  <a:schemeClr val="bg2"/>
                </a:solidFill>
              </a:rPr>
              <a:t>“Short” List</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37</a:t>
            </a:fld>
            <a:endParaRPr lang="en-US"/>
          </a:p>
        </p:txBody>
      </p:sp>
    </p:spTree>
    <p:extLst>
      <p:ext uri="{BB962C8B-B14F-4D97-AF65-F5344CB8AC3E}">
        <p14:creationId xmlns:p14="http://schemas.microsoft.com/office/powerpoint/2010/main" val="21294849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200" dirty="0"/>
              <a:t>Digital Repositories</a:t>
            </a:r>
            <a:br>
              <a:rPr lang="en-US" sz="3200" dirty="0"/>
            </a:br>
            <a:r>
              <a:rPr lang="en-US" sz="4000" b="1" dirty="0"/>
              <a:t>Standards </a:t>
            </a:r>
            <a:r>
              <a:rPr lang="en-US" sz="4000" b="1" dirty="0" smtClean="0"/>
              <a:t>and Best Practices</a:t>
            </a:r>
            <a:endParaRPr lang="en-US" sz="4000" b="1" dirty="0"/>
          </a:p>
        </p:txBody>
      </p:sp>
      <p:sp>
        <p:nvSpPr>
          <p:cNvPr id="2" name="Slide Number Placeholder 1"/>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38</a:t>
            </a:fld>
            <a:endParaRPr lang="en-US"/>
          </a:p>
        </p:txBody>
      </p:sp>
      <p:sp>
        <p:nvSpPr>
          <p:cNvPr id="7" name="TextBox 6"/>
          <p:cNvSpPr txBox="1"/>
          <p:nvPr/>
        </p:nvSpPr>
        <p:spPr>
          <a:xfrm>
            <a:off x="0" y="76200"/>
            <a:ext cx="7086600" cy="1200329"/>
          </a:xfrm>
          <a:prstGeom prst="rect">
            <a:avLst/>
          </a:prstGeom>
          <a:noFill/>
        </p:spPr>
        <p:txBody>
          <a:bodyPr wrap="square" rtlCol="0">
            <a:spAutoFit/>
          </a:bodyPr>
          <a:lstStyle/>
          <a:p>
            <a:r>
              <a:rPr lang="en-US" dirty="0" smtClean="0">
                <a:latin typeface="Helvetica" charset="0"/>
                <a:ea typeface="Helvetica" charset="0"/>
                <a:cs typeface="Helvetica" charset="0"/>
                <a:sym typeface="Helvetica" charset="0"/>
              </a:rPr>
              <a:t>“At </a:t>
            </a:r>
            <a:r>
              <a:rPr lang="en-US" dirty="0">
                <a:latin typeface="Helvetica" charset="0"/>
                <a:ea typeface="Helvetica" charset="0"/>
                <a:cs typeface="Helvetica" charset="0"/>
                <a:sym typeface="Helvetica" charset="0"/>
              </a:rPr>
              <a:t>the very basic level, the definition of a trusted digital repository must start with “a mission to provide reliable, long-term access to managed digital resources to its designated community, now and into the future”</a:t>
            </a:r>
            <a:endParaRPr lang="en-US" dirty="0"/>
          </a:p>
        </p:txBody>
      </p:sp>
      <p:sp>
        <p:nvSpPr>
          <p:cNvPr id="8" name="TextBox 7"/>
          <p:cNvSpPr txBox="1"/>
          <p:nvPr/>
        </p:nvSpPr>
        <p:spPr>
          <a:xfrm>
            <a:off x="152400" y="6190564"/>
            <a:ext cx="1905000" cy="400110"/>
          </a:xfrm>
          <a:prstGeom prst="rect">
            <a:avLst/>
          </a:prstGeom>
          <a:noFill/>
        </p:spPr>
        <p:txBody>
          <a:bodyPr wrap="square" rtlCol="0">
            <a:spAutoFit/>
          </a:bodyPr>
          <a:lstStyle/>
          <a:p>
            <a:r>
              <a:rPr lang="en-US" sz="2000" dirty="0">
                <a:solidFill>
                  <a:prstClr val="black"/>
                </a:solidFill>
                <a:latin typeface="Helvetica" charset="0"/>
                <a:ea typeface="Helvetica" charset="0"/>
                <a:cs typeface="Helvetica" charset="0"/>
                <a:sym typeface="Helvetica" charset="0"/>
              </a:rPr>
              <a:t>TDR, </a:t>
            </a:r>
            <a:r>
              <a:rPr lang="en-US" sz="2000" dirty="0" smtClean="0">
                <a:solidFill>
                  <a:prstClr val="black"/>
                </a:solidFill>
                <a:latin typeface="Helvetica" charset="0"/>
                <a:ea typeface="Helvetica" charset="0"/>
                <a:cs typeface="Helvetica" charset="0"/>
                <a:sym typeface="Helvetica" charset="0"/>
              </a:rPr>
              <a:t>2002</a:t>
            </a:r>
            <a:endParaRPr lang="en-US" sz="2000" dirty="0">
              <a:solidFill>
                <a:prstClr val="black"/>
              </a:solidFill>
              <a:latin typeface="Helvetica" charset="0"/>
              <a:ea typeface="Helvetica" charset="0"/>
              <a:cs typeface="Helvetica" charset="0"/>
              <a:sym typeface="Helvetica" charset="0"/>
            </a:endParaRPr>
          </a:p>
        </p:txBody>
      </p:sp>
    </p:spTree>
    <p:extLst>
      <p:ext uri="{BB962C8B-B14F-4D97-AF65-F5344CB8AC3E}">
        <p14:creationId xmlns:p14="http://schemas.microsoft.com/office/powerpoint/2010/main" val="8344360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fontScale="90000"/>
          </a:bodyPr>
          <a:lstStyle/>
          <a:p>
            <a:r>
              <a:rPr lang="en-US" sz="3600" b="1" dirty="0" smtClean="0">
                <a:solidFill>
                  <a:schemeClr val="bg2"/>
                </a:solidFill>
              </a:rPr>
              <a:t>Identifying Components</a:t>
            </a:r>
            <a:r>
              <a:rPr lang="en-US" sz="3600" dirty="0" smtClean="0"/>
              <a:t>: Places to Start</a:t>
            </a:r>
            <a:endParaRPr lang="en-US" sz="3600" dirty="0"/>
          </a:p>
        </p:txBody>
      </p:sp>
      <p:sp>
        <p:nvSpPr>
          <p:cNvPr id="3" name="Content Placeholder 2"/>
          <p:cNvSpPr>
            <a:spLocks noGrp="1"/>
          </p:cNvSpPr>
          <p:nvPr>
            <p:ph sz="half" idx="1"/>
          </p:nvPr>
        </p:nvSpPr>
        <p:spPr>
          <a:xfrm>
            <a:off x="457200" y="1516380"/>
            <a:ext cx="3822192" cy="4663440"/>
          </a:xfrm>
        </p:spPr>
        <p:txBody>
          <a:bodyPr/>
          <a:lstStyle/>
          <a:p>
            <a:pPr>
              <a:buSzPct val="100000"/>
            </a:pPr>
            <a:r>
              <a:rPr lang="en-US" sz="2400" dirty="0" smtClean="0"/>
              <a:t>OAIS</a:t>
            </a:r>
          </a:p>
          <a:p>
            <a:pPr>
              <a:buSzPct val="100000"/>
            </a:pPr>
            <a:r>
              <a:rPr lang="en-US" sz="2400" dirty="0" smtClean="0"/>
              <a:t>TRAC -&gt; ISO/DIS 16363</a:t>
            </a:r>
          </a:p>
          <a:p>
            <a:pPr>
              <a:buSzPct val="100000"/>
            </a:pPr>
            <a:r>
              <a:rPr lang="en-US" sz="2400" dirty="0" smtClean="0"/>
              <a:t>NISO’s “Framework”</a:t>
            </a:r>
          </a:p>
          <a:p>
            <a:pPr>
              <a:buSzPct val="100000"/>
            </a:pPr>
            <a:r>
              <a:rPr lang="en-US" sz="2400" dirty="0" smtClean="0"/>
              <a:t>CRL’s “Ten Principles”</a:t>
            </a:r>
          </a:p>
          <a:p>
            <a:pPr marL="82296" indent="0">
              <a:buNone/>
            </a:pPr>
            <a:endParaRPr lang="en-US" sz="2400" dirty="0" smtClean="0"/>
          </a:p>
          <a:p>
            <a:pPr marL="82296" indent="0">
              <a:buNone/>
            </a:pPr>
            <a:r>
              <a:rPr lang="en-US" sz="2400" dirty="0"/>
              <a:t>A</a:t>
            </a:r>
            <a:r>
              <a:rPr lang="en-US" sz="2400" dirty="0" smtClean="0"/>
              <a:t>ll often used as foundations, guides, and measures for digital repository initiatives</a:t>
            </a:r>
          </a:p>
          <a:p>
            <a:endParaRPr lang="en-US" sz="2400" dirty="0"/>
          </a:p>
        </p:txBody>
      </p:sp>
      <p:sp>
        <p:nvSpPr>
          <p:cNvPr id="4" name="Slide Number Placeholder 3"/>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39</a:t>
            </a:fld>
            <a:endParaRPr lang="en-US"/>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09" t="11524" r="50835" b="6250"/>
          <a:stretch/>
        </p:blipFill>
        <p:spPr bwMode="auto">
          <a:xfrm>
            <a:off x="4343400" y="1219200"/>
            <a:ext cx="3962400" cy="51470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899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8534400" cy="5105400"/>
          </a:xfrm>
        </p:spPr>
        <p:txBody>
          <a:bodyPr/>
          <a:lstStyle/>
          <a:p>
            <a:pPr marL="0" indent="0">
              <a:buNone/>
            </a:pPr>
            <a:r>
              <a:rPr lang="en-US" sz="2400" dirty="0"/>
              <a:t>T</a:t>
            </a:r>
            <a:r>
              <a:rPr lang="en-US" sz="2400" dirty="0" smtClean="0"/>
              <a:t>his course</a:t>
            </a:r>
            <a:r>
              <a:rPr lang="en-US" sz="2400" dirty="0"/>
              <a:t> </a:t>
            </a:r>
            <a:r>
              <a:rPr lang="en-US" sz="2400" dirty="0" smtClean="0"/>
              <a:t>contributes to the following DAS Core Competencies:</a:t>
            </a:r>
          </a:p>
          <a:p>
            <a:pPr marL="0" indent="0">
              <a:buNone/>
            </a:pPr>
            <a:r>
              <a:rPr lang="en-US" sz="2100" dirty="0"/>
              <a:t>1. Explain the nature of digital records and their lifecycle.</a:t>
            </a:r>
          </a:p>
          <a:p>
            <a:pPr marL="0" indent="0">
              <a:buNone/>
            </a:pPr>
            <a:r>
              <a:rPr lang="en-US" sz="2100" dirty="0"/>
              <a:t>2. Communicate and define terminology, requirements, roles, and responsibilities related to digital archives to a variety of stakeholders.</a:t>
            </a:r>
          </a:p>
          <a:p>
            <a:pPr marL="0" indent="0">
              <a:buNone/>
            </a:pPr>
            <a:r>
              <a:rPr lang="en-US" sz="2100" dirty="0"/>
              <a:t>3. Formulate strategies and tactics for appraising, acquiring, describing, managing, organizing, preserving, and delivering digital archives.</a:t>
            </a:r>
          </a:p>
          <a:p>
            <a:pPr marL="0" indent="0">
              <a:buNone/>
            </a:pPr>
            <a:r>
              <a:rPr lang="en-US" sz="2100" dirty="0"/>
              <a:t>4. Incorporate technologies throughout the archival lifecycle.</a:t>
            </a:r>
          </a:p>
          <a:p>
            <a:pPr marL="0" indent="0">
              <a:buNone/>
            </a:pPr>
            <a:r>
              <a:rPr lang="en-US" sz="2100" dirty="0"/>
              <a:t>5. Strategically plan for the sustainability of digital archives.</a:t>
            </a:r>
          </a:p>
          <a:p>
            <a:pPr marL="0" indent="0">
              <a:buNone/>
            </a:pPr>
            <a:r>
              <a:rPr lang="en-US" sz="2100" dirty="0"/>
              <a:t>6. Employ standards and best practices in the management of digital archives.</a:t>
            </a:r>
          </a:p>
          <a:p>
            <a:pPr marL="0" indent="0">
              <a:buNone/>
            </a:pPr>
            <a:r>
              <a:rPr lang="en-US" sz="2100" dirty="0"/>
              <a:t>7. Design a defined set of services for designated </a:t>
            </a:r>
            <a:r>
              <a:rPr lang="en-US" sz="2100" dirty="0" smtClean="0"/>
              <a:t>community</a:t>
            </a:r>
            <a:endParaRPr lang="en-US" sz="2400" dirty="0" smtClean="0"/>
          </a:p>
          <a:p>
            <a:endParaRPr lang="en-US" dirty="0"/>
          </a:p>
        </p:txBody>
      </p:sp>
      <p:sp>
        <p:nvSpPr>
          <p:cNvPr id="3" name="Title 2"/>
          <p:cNvSpPr>
            <a:spLocks noGrp="1"/>
          </p:cNvSpPr>
          <p:nvPr>
            <p:ph type="title"/>
          </p:nvPr>
        </p:nvSpPr>
        <p:spPr>
          <a:xfrm>
            <a:off x="457200" y="457200"/>
            <a:ext cx="8229600" cy="914400"/>
          </a:xfrm>
        </p:spPr>
        <p:txBody>
          <a:bodyPr/>
          <a:lstStyle/>
          <a:p>
            <a:r>
              <a:rPr lang="en-US" sz="3600" b="1" dirty="0" smtClean="0">
                <a:solidFill>
                  <a:srgbClr val="002060"/>
                </a:solidFill>
              </a:rPr>
              <a:t>DAS Core Competencies</a:t>
            </a:r>
            <a:endParaRPr lang="en-US" sz="3600" dirty="0"/>
          </a:p>
        </p:txBody>
      </p:sp>
      <p:sp>
        <p:nvSpPr>
          <p:cNvPr id="4" name="Slide Number Placeholder 3"/>
          <p:cNvSpPr>
            <a:spLocks noGrp="1"/>
          </p:cNvSpPr>
          <p:nvPr>
            <p:ph type="sldNum" sz="quarter" idx="11"/>
          </p:nvPr>
        </p:nvSpPr>
        <p:spPr/>
        <p:txBody>
          <a:bodyPr/>
          <a:lstStyle/>
          <a:p>
            <a:fld id="{56E3E2FF-1825-4BB3-BD60-9BD4044F7A21}" type="slidenum">
              <a:rPr lang="en-US" smtClean="0"/>
              <a:pPr/>
              <a:t>4</a:t>
            </a:fld>
            <a:endParaRPr lang="en-US" dirty="0"/>
          </a:p>
        </p:txBody>
      </p:sp>
    </p:spTree>
    <p:extLst>
      <p:ext uri="{BB962C8B-B14F-4D97-AF65-F5344CB8AC3E}">
        <p14:creationId xmlns:p14="http://schemas.microsoft.com/office/powerpoint/2010/main" val="2512544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1003056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40</a:t>
            </a:fld>
            <a:endParaRPr lang="en-US"/>
          </a:p>
        </p:txBody>
      </p:sp>
    </p:spTree>
    <p:extLst>
      <p:ext uri="{BB962C8B-B14F-4D97-AF65-F5344CB8AC3E}">
        <p14:creationId xmlns:p14="http://schemas.microsoft.com/office/powerpoint/2010/main" val="138037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b="1" dirty="0" smtClean="0">
                <a:solidFill>
                  <a:schemeClr val="bg2"/>
                </a:solidFill>
              </a:rPr>
              <a:t>Open Archival Information System (OAIS)</a:t>
            </a:r>
            <a:endParaRPr lang="en-US" sz="3200" b="1" dirty="0">
              <a:solidFill>
                <a:schemeClr val="bg2"/>
              </a:solidFill>
            </a:endParaRPr>
          </a:p>
        </p:txBody>
      </p:sp>
      <p:sp>
        <p:nvSpPr>
          <p:cNvPr id="6" name="Content Placeholder 5"/>
          <p:cNvSpPr>
            <a:spLocks noGrp="1"/>
          </p:cNvSpPr>
          <p:nvPr>
            <p:ph sz="half" idx="1"/>
          </p:nvPr>
        </p:nvSpPr>
        <p:spPr/>
        <p:txBody>
          <a:bodyPr>
            <a:normAutofit fontScale="85000" lnSpcReduction="20000"/>
          </a:bodyPr>
          <a:lstStyle/>
          <a:p>
            <a:pPr>
              <a:buSzPct val="100000"/>
            </a:pPr>
            <a:r>
              <a:rPr lang="en-US" dirty="0" smtClean="0"/>
              <a:t>Conceptualizes Information Packages</a:t>
            </a:r>
          </a:p>
          <a:p>
            <a:pPr lvl="1"/>
            <a:r>
              <a:rPr lang="en-US" sz="2800" dirty="0">
                <a:ea typeface="+mn-ea"/>
                <a:cs typeface="+mn-cs"/>
              </a:rPr>
              <a:t>Submission</a:t>
            </a:r>
            <a:r>
              <a:rPr lang="en-US" dirty="0" smtClean="0"/>
              <a:t> </a:t>
            </a:r>
            <a:r>
              <a:rPr lang="en-US" sz="2800" dirty="0">
                <a:ea typeface="+mn-ea"/>
                <a:cs typeface="+mn-cs"/>
              </a:rPr>
              <a:t>(</a:t>
            </a:r>
            <a:r>
              <a:rPr lang="en-US" sz="2800" dirty="0">
                <a:ea typeface="+mn-ea"/>
                <a:cs typeface="+mn-cs"/>
              </a:rPr>
              <a:t>SIP</a:t>
            </a:r>
            <a:r>
              <a:rPr lang="en-US" sz="2800" dirty="0">
                <a:ea typeface="+mn-ea"/>
                <a:cs typeface="+mn-cs"/>
              </a:rPr>
              <a:t>)</a:t>
            </a:r>
          </a:p>
          <a:p>
            <a:pPr lvl="1"/>
            <a:r>
              <a:rPr lang="en-US" sz="2800" dirty="0">
                <a:ea typeface="+mn-ea"/>
                <a:cs typeface="+mn-cs"/>
              </a:rPr>
              <a:t>Archival</a:t>
            </a:r>
            <a:r>
              <a:rPr lang="en-US" dirty="0" smtClean="0"/>
              <a:t> </a:t>
            </a:r>
            <a:r>
              <a:rPr lang="en-US" sz="2800" dirty="0">
                <a:ea typeface="+mn-ea"/>
                <a:cs typeface="+mn-cs"/>
              </a:rPr>
              <a:t>(</a:t>
            </a:r>
            <a:r>
              <a:rPr lang="en-US" sz="2800" dirty="0">
                <a:ea typeface="+mn-ea"/>
                <a:cs typeface="+mn-cs"/>
              </a:rPr>
              <a:t>AIP</a:t>
            </a:r>
            <a:r>
              <a:rPr lang="en-US" sz="2800" dirty="0">
                <a:ea typeface="+mn-ea"/>
                <a:cs typeface="+mn-cs"/>
              </a:rPr>
              <a:t>)</a:t>
            </a:r>
          </a:p>
          <a:p>
            <a:pPr lvl="1"/>
            <a:r>
              <a:rPr lang="en-US" sz="2800" dirty="0">
                <a:ea typeface="+mn-ea"/>
                <a:cs typeface="+mn-cs"/>
              </a:rPr>
              <a:t>Dissemination</a:t>
            </a:r>
            <a:r>
              <a:rPr lang="en-US" dirty="0" smtClean="0"/>
              <a:t> </a:t>
            </a:r>
            <a:r>
              <a:rPr lang="en-US" sz="2800" dirty="0">
                <a:ea typeface="+mn-ea"/>
                <a:cs typeface="+mn-cs"/>
              </a:rPr>
              <a:t>(</a:t>
            </a:r>
            <a:r>
              <a:rPr lang="en-US" sz="2800" dirty="0">
                <a:ea typeface="+mn-ea"/>
                <a:cs typeface="+mn-cs"/>
              </a:rPr>
              <a:t>D</a:t>
            </a:r>
            <a:r>
              <a:rPr lang="en-US" sz="2800" dirty="0">
                <a:ea typeface="+mn-ea"/>
                <a:cs typeface="+mn-cs"/>
              </a:rPr>
              <a:t>IP)</a:t>
            </a:r>
          </a:p>
          <a:p>
            <a:pPr>
              <a:buSzPct val="100000"/>
            </a:pPr>
            <a:r>
              <a:rPr lang="en-US" dirty="0" smtClean="0"/>
              <a:t>Includes functions</a:t>
            </a:r>
          </a:p>
          <a:p>
            <a:pPr lvl="1"/>
            <a:r>
              <a:rPr lang="en-US" sz="2800" dirty="0">
                <a:ea typeface="+mn-ea"/>
                <a:cs typeface="+mn-cs"/>
              </a:rPr>
              <a:t>Ingest</a:t>
            </a:r>
          </a:p>
          <a:p>
            <a:pPr lvl="1"/>
            <a:r>
              <a:rPr lang="en-US" sz="2800" dirty="0">
                <a:ea typeface="+mn-ea"/>
                <a:cs typeface="+mn-cs"/>
              </a:rPr>
              <a:t>Archival</a:t>
            </a:r>
            <a:r>
              <a:rPr lang="en-US" dirty="0" smtClean="0"/>
              <a:t> </a:t>
            </a:r>
            <a:r>
              <a:rPr lang="en-US" sz="2800" dirty="0">
                <a:ea typeface="+mn-ea"/>
                <a:cs typeface="+mn-cs"/>
              </a:rPr>
              <a:t>Storage</a:t>
            </a:r>
            <a:r>
              <a:rPr lang="en-US" sz="2800" dirty="0">
                <a:ea typeface="+mn-ea"/>
                <a:cs typeface="+mn-cs"/>
              </a:rPr>
              <a:t> </a:t>
            </a:r>
          </a:p>
          <a:p>
            <a:pPr lvl="1"/>
            <a:r>
              <a:rPr lang="en-US" sz="2800" dirty="0">
                <a:ea typeface="+mn-ea"/>
                <a:cs typeface="+mn-cs"/>
              </a:rPr>
              <a:t>Data</a:t>
            </a:r>
            <a:r>
              <a:rPr lang="en-US" dirty="0" smtClean="0"/>
              <a:t> </a:t>
            </a:r>
            <a:r>
              <a:rPr lang="en-US" sz="2800" dirty="0">
                <a:ea typeface="+mn-ea"/>
                <a:cs typeface="+mn-cs"/>
              </a:rPr>
              <a:t>Management</a:t>
            </a:r>
          </a:p>
          <a:p>
            <a:pPr lvl="1"/>
            <a:r>
              <a:rPr lang="en-US" sz="2800" dirty="0">
                <a:ea typeface="+mn-ea"/>
                <a:cs typeface="+mn-cs"/>
              </a:rPr>
              <a:t>Administration</a:t>
            </a:r>
            <a:r>
              <a:rPr lang="en-US" sz="2800" dirty="0">
                <a:ea typeface="+mn-ea"/>
                <a:cs typeface="+mn-cs"/>
              </a:rPr>
              <a:t> </a:t>
            </a:r>
          </a:p>
          <a:p>
            <a:pPr lvl="1"/>
            <a:r>
              <a:rPr lang="en-US" sz="2800" dirty="0">
                <a:ea typeface="+mn-ea"/>
                <a:cs typeface="+mn-cs"/>
              </a:rPr>
              <a:t>Preservation</a:t>
            </a:r>
            <a:r>
              <a:rPr lang="en-US" dirty="0" smtClean="0"/>
              <a:t> </a:t>
            </a:r>
            <a:r>
              <a:rPr lang="en-US" sz="2800" dirty="0">
                <a:ea typeface="+mn-ea"/>
                <a:cs typeface="+mn-cs"/>
              </a:rPr>
              <a:t>Planning</a:t>
            </a:r>
            <a:r>
              <a:rPr lang="en-US" sz="2800" dirty="0">
                <a:ea typeface="+mn-ea"/>
                <a:cs typeface="+mn-cs"/>
              </a:rPr>
              <a:t> </a:t>
            </a:r>
          </a:p>
          <a:p>
            <a:pPr lvl="1"/>
            <a:r>
              <a:rPr lang="en-US" sz="2800" dirty="0">
                <a:ea typeface="+mn-ea"/>
                <a:cs typeface="+mn-cs"/>
              </a:rPr>
              <a:t>Access</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916813" y="1981200"/>
            <a:ext cx="5272773" cy="2763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41</a:t>
            </a:fld>
            <a:endParaRPr lang="en-US"/>
          </a:p>
        </p:txBody>
      </p:sp>
    </p:spTree>
    <p:extLst>
      <p:ext uri="{BB962C8B-B14F-4D97-AF65-F5344CB8AC3E}">
        <p14:creationId xmlns:p14="http://schemas.microsoft.com/office/powerpoint/2010/main" val="17872005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jessica.THEALLIANCE\My Documents\trac_0.jpg"/>
          <p:cNvPicPr>
            <a:picLocks noGrp="1" noChangeAspect="1" noChangeArrowheads="1"/>
          </p:cNvPicPr>
          <p:nvPr>
            <p:ph sz="half" idx="2"/>
          </p:nvPr>
        </p:nvPicPr>
        <p:blipFill>
          <a:blip r:embed="rId3" cstate="print"/>
          <a:stretch>
            <a:fillRect/>
          </a:stretch>
        </p:blipFill>
        <p:spPr bwMode="auto">
          <a:xfrm>
            <a:off x="4319644" y="1293111"/>
            <a:ext cx="3951352" cy="5116595"/>
          </a:xfrm>
          <a:prstGeom prst="rect">
            <a:avLst/>
          </a:prstGeom>
          <a:noFill/>
        </p:spPr>
      </p:pic>
      <p:sp>
        <p:nvSpPr>
          <p:cNvPr id="2" name="Title 1"/>
          <p:cNvSpPr>
            <a:spLocks noGrp="1"/>
          </p:cNvSpPr>
          <p:nvPr>
            <p:ph type="title"/>
          </p:nvPr>
        </p:nvSpPr>
        <p:spPr/>
        <p:txBody>
          <a:bodyPr/>
          <a:lstStyle/>
          <a:p>
            <a:r>
              <a:rPr lang="en-US" sz="3200" b="1" dirty="0" smtClean="0">
                <a:solidFill>
                  <a:schemeClr val="bg2"/>
                </a:solidFill>
              </a:rPr>
              <a:t>Evaluating Trustworthiness</a:t>
            </a:r>
            <a:endParaRPr lang="en-US" sz="3200" b="1" dirty="0">
              <a:solidFill>
                <a:schemeClr val="bg2"/>
              </a:solidFill>
            </a:endParaRPr>
          </a:p>
        </p:txBody>
      </p:sp>
      <p:sp>
        <p:nvSpPr>
          <p:cNvPr id="5" name="Content Placeholder 4"/>
          <p:cNvSpPr>
            <a:spLocks noGrp="1"/>
          </p:cNvSpPr>
          <p:nvPr>
            <p:ph sz="half" idx="1"/>
          </p:nvPr>
        </p:nvSpPr>
        <p:spPr>
          <a:xfrm>
            <a:off x="457200" y="1828800"/>
            <a:ext cx="4038600" cy="3886200"/>
          </a:xfrm>
        </p:spPr>
        <p:txBody>
          <a:bodyPr>
            <a:normAutofit/>
          </a:bodyPr>
          <a:lstStyle/>
          <a:p>
            <a:pPr marL="82296" indent="0">
              <a:buNone/>
            </a:pPr>
            <a:r>
              <a:rPr lang="en-US" dirty="0" smtClean="0"/>
              <a:t>Trustworthy Repositories Audit &amp; Certification: Criteria and Checklist</a:t>
            </a:r>
          </a:p>
          <a:p>
            <a:pPr marL="82296" indent="0">
              <a:buNone/>
            </a:pPr>
            <a:endParaRPr lang="en-US" dirty="0" smtClean="0"/>
          </a:p>
          <a:p>
            <a:pPr lvl="1"/>
            <a:r>
              <a:rPr lang="en-US" dirty="0" smtClean="0"/>
              <a:t>Builds on Open Archival Information System (OAIS) reference model</a:t>
            </a:r>
          </a:p>
        </p:txBody>
      </p:sp>
      <p:sp>
        <p:nvSpPr>
          <p:cNvPr id="3" name="Slide Number Placeholder 2"/>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42</a:t>
            </a:fld>
            <a:endParaRPr lang="en-US"/>
          </a:p>
        </p:txBody>
      </p:sp>
      <p:sp>
        <p:nvSpPr>
          <p:cNvPr id="4" name="Rectangle 3"/>
          <p:cNvSpPr/>
          <p:nvPr/>
        </p:nvSpPr>
        <p:spPr>
          <a:xfrm>
            <a:off x="83127" y="6324600"/>
            <a:ext cx="7772064" cy="677108"/>
          </a:xfrm>
          <a:prstGeom prst="rect">
            <a:avLst/>
          </a:prstGeom>
        </p:spPr>
        <p:txBody>
          <a:bodyPr wrap="none">
            <a:spAutoFit/>
          </a:bodyPr>
          <a:lstStyle/>
          <a:p>
            <a:r>
              <a:rPr lang="en-US" sz="2000" dirty="0">
                <a:solidFill>
                  <a:prstClr val="black"/>
                </a:solidFill>
              </a:rPr>
              <a:t>Trustworthy Digital Repositories Audit &amp; Certification </a:t>
            </a:r>
            <a:r>
              <a:rPr lang="en-US" sz="2000" dirty="0" smtClean="0">
                <a:solidFill>
                  <a:prstClr val="black"/>
                </a:solidFill>
              </a:rPr>
              <a:t>(TRAC)</a:t>
            </a:r>
            <a:r>
              <a:rPr lang="en-US" sz="2000" dirty="0">
                <a:solidFill>
                  <a:prstClr val="black"/>
                </a:solidFill>
              </a:rPr>
              <a:t>, CRL.</a:t>
            </a:r>
          </a:p>
          <a:p>
            <a:endParaRPr lang="en-US" dirty="0">
              <a:solidFill>
                <a:prstClr val="black"/>
              </a:solidFill>
            </a:endParaRPr>
          </a:p>
        </p:txBody>
      </p:sp>
    </p:spTree>
    <p:extLst>
      <p:ext uri="{BB962C8B-B14F-4D97-AF65-F5344CB8AC3E}">
        <p14:creationId xmlns:p14="http://schemas.microsoft.com/office/powerpoint/2010/main" val="30892385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solidFill>
              </a:rPr>
              <a:t>Evaluating Trustworthiness</a:t>
            </a:r>
            <a:endParaRPr lang="en-US" sz="3200" b="1" dirty="0">
              <a:solidFill>
                <a:schemeClr val="bg2"/>
              </a:solidFill>
            </a:endParaRPr>
          </a:p>
        </p:txBody>
      </p:sp>
      <p:sp>
        <p:nvSpPr>
          <p:cNvPr id="5" name="Content Placeholder 4"/>
          <p:cNvSpPr>
            <a:spLocks noGrp="1"/>
          </p:cNvSpPr>
          <p:nvPr>
            <p:ph sz="half" idx="1"/>
          </p:nvPr>
        </p:nvSpPr>
        <p:spPr/>
        <p:txBody>
          <a:bodyPr>
            <a:normAutofit fontScale="85000" lnSpcReduction="20000"/>
          </a:bodyPr>
          <a:lstStyle/>
          <a:p>
            <a:pPr marL="128016" indent="0">
              <a:buNone/>
            </a:pPr>
            <a:r>
              <a:rPr lang="en-US" dirty="0" smtClean="0"/>
              <a:t>Covers three broad aspects:</a:t>
            </a:r>
          </a:p>
          <a:p>
            <a:pPr marL="128016" indent="0">
              <a:buNone/>
            </a:pPr>
            <a:endParaRPr lang="en-US" dirty="0" smtClean="0"/>
          </a:p>
          <a:p>
            <a:pPr marL="128016" indent="0">
              <a:buNone/>
            </a:pPr>
            <a:r>
              <a:rPr lang="en-US" dirty="0" smtClean="0"/>
              <a:t>A/3. Organizational infrastructure</a:t>
            </a:r>
          </a:p>
          <a:p>
            <a:pPr marL="128016" indent="0">
              <a:buNone/>
            </a:pPr>
            <a:endParaRPr lang="en-US" dirty="0" smtClean="0"/>
          </a:p>
          <a:p>
            <a:pPr marL="128016" indent="0">
              <a:buNone/>
            </a:pPr>
            <a:r>
              <a:rPr lang="en-US" dirty="0" smtClean="0"/>
              <a:t>B/4. Digital object management</a:t>
            </a:r>
          </a:p>
          <a:p>
            <a:pPr marL="128016" indent="0">
              <a:buNone/>
            </a:pPr>
            <a:endParaRPr lang="en-US" dirty="0" smtClean="0"/>
          </a:p>
          <a:p>
            <a:pPr marL="128016" indent="0">
              <a:buNone/>
            </a:pPr>
            <a:r>
              <a:rPr lang="en-US" dirty="0" smtClean="0"/>
              <a:t>C/5</a:t>
            </a:r>
            <a:r>
              <a:rPr lang="en-US" dirty="0"/>
              <a:t>. </a:t>
            </a:r>
            <a:r>
              <a:rPr lang="en-US" dirty="0" smtClean="0"/>
              <a:t>Infrastructure and Security </a:t>
            </a:r>
            <a:r>
              <a:rPr lang="en-US" dirty="0"/>
              <a:t>R</a:t>
            </a:r>
            <a:r>
              <a:rPr lang="en-US" dirty="0" smtClean="0"/>
              <a:t>isk Management</a:t>
            </a:r>
            <a:endParaRPr lang="en-US" dirty="0"/>
          </a:p>
        </p:txBody>
      </p:sp>
      <p:sp>
        <p:nvSpPr>
          <p:cNvPr id="3" name="Slide Number Placeholder 2"/>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43</a:t>
            </a:fld>
            <a:endParaRPr lang="en-US"/>
          </a:p>
        </p:txBody>
      </p:sp>
      <p:sp>
        <p:nvSpPr>
          <p:cNvPr id="9" name="Rectangle 8"/>
          <p:cNvSpPr/>
          <p:nvPr/>
        </p:nvSpPr>
        <p:spPr>
          <a:xfrm>
            <a:off x="83127" y="6324600"/>
            <a:ext cx="7767191" cy="677108"/>
          </a:xfrm>
          <a:prstGeom prst="rect">
            <a:avLst/>
          </a:prstGeom>
        </p:spPr>
        <p:txBody>
          <a:bodyPr wrap="none">
            <a:spAutoFit/>
          </a:bodyPr>
          <a:lstStyle/>
          <a:p>
            <a:r>
              <a:rPr lang="en-US" sz="2000" dirty="0" smtClean="0">
                <a:solidFill>
                  <a:prstClr val="black"/>
                </a:solidFill>
              </a:rPr>
              <a:t>Audit and Certification of Trustworthy Digital Repositories, CCSDS.</a:t>
            </a:r>
            <a:endParaRPr lang="en-US" sz="2000" dirty="0">
              <a:solidFill>
                <a:prstClr val="black"/>
              </a:solidFill>
            </a:endParaRPr>
          </a:p>
          <a:p>
            <a:endParaRPr lang="en-US" dirty="0">
              <a:solidFill>
                <a:prstClr val="black"/>
              </a:solidFill>
            </a:endParaRPr>
          </a:p>
        </p:txBody>
      </p:sp>
      <p:grpSp>
        <p:nvGrpSpPr>
          <p:cNvPr id="6" name="Group 5"/>
          <p:cNvGrpSpPr/>
          <p:nvPr/>
        </p:nvGrpSpPr>
        <p:grpSpPr>
          <a:xfrm>
            <a:off x="3429000" y="1422941"/>
            <a:ext cx="7575045" cy="4529351"/>
            <a:chOff x="4267200" y="1981200"/>
            <a:chExt cx="6355845" cy="3919751"/>
          </a:xfrm>
        </p:grpSpPr>
        <p:pic>
          <p:nvPicPr>
            <p:cNvPr id="10" name="Content Placeholder 4" descr="Screen Shot 2013-02-09 at 8.47.06 PM.png"/>
            <p:cNvPicPr>
              <a:picLocks noChangeAspect="1"/>
            </p:cNvPicPr>
            <p:nvPr/>
          </p:nvPicPr>
          <p:blipFill>
            <a:blip r:embed="rId3" cstate="print">
              <a:extLst>
                <a:ext uri="{28A0092B-C50C-407E-A947-70E740481C1C}">
                  <a14:useLocalDpi xmlns:a14="http://schemas.microsoft.com/office/drawing/2010/main" val="0"/>
                </a:ext>
              </a:extLst>
            </a:blip>
            <a:srcRect l="-86391" r="-86391"/>
            <a:stretch>
              <a:fillRect/>
            </a:stretch>
          </p:blipFill>
          <p:spPr bwMode="auto">
            <a:xfrm>
              <a:off x="4267200" y="2819400"/>
              <a:ext cx="6355845" cy="3081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descr="C:\Documents and Settings\jessica.THEALLIANCE\My Documents\trac_0.jpg"/>
            <p:cNvPicPr>
              <a:picLocks noChangeAspect="1" noChangeArrowheads="1"/>
            </p:cNvPicPr>
            <p:nvPr/>
          </p:nvPicPr>
          <p:blipFill>
            <a:blip r:embed="rId4" cstate="print"/>
            <a:stretch>
              <a:fillRect/>
            </a:stretch>
          </p:blipFill>
          <p:spPr bwMode="auto">
            <a:xfrm>
              <a:off x="4648200" y="1981200"/>
              <a:ext cx="2667000"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159956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chemeClr val="bg2"/>
                </a:solidFill>
              </a:rPr>
              <a:t>Evaluating Trustworthiness</a:t>
            </a:r>
            <a:endParaRPr lang="en-US" sz="3200" b="1" dirty="0">
              <a:solidFill>
                <a:schemeClr val="bg2"/>
              </a:solidFill>
            </a:endParaRPr>
          </a:p>
        </p:txBody>
      </p:sp>
      <p:sp>
        <p:nvSpPr>
          <p:cNvPr id="5" name="Content Placeholder 4"/>
          <p:cNvSpPr>
            <a:spLocks noGrp="1"/>
          </p:cNvSpPr>
          <p:nvPr>
            <p:ph sz="half" idx="1"/>
          </p:nvPr>
        </p:nvSpPr>
        <p:spPr>
          <a:xfrm>
            <a:off x="457200" y="1828800"/>
            <a:ext cx="4038600" cy="3886200"/>
          </a:xfrm>
        </p:spPr>
        <p:txBody>
          <a:bodyPr>
            <a:normAutofit/>
          </a:bodyPr>
          <a:lstStyle/>
          <a:p>
            <a:pPr marL="82296" indent="0">
              <a:buNone/>
            </a:pPr>
            <a:r>
              <a:rPr lang="en-US" dirty="0" smtClean="0"/>
              <a:t>ISO</a:t>
            </a:r>
            <a:r>
              <a:rPr lang="en-US" dirty="0"/>
              <a:t>/DIS 16363</a:t>
            </a:r>
          </a:p>
          <a:p>
            <a:pPr marL="82296" indent="0">
              <a:buNone/>
            </a:pPr>
            <a:endParaRPr lang="en-US" dirty="0" smtClean="0"/>
          </a:p>
          <a:p>
            <a:pPr lvl="1"/>
            <a:endParaRPr lang="en-US" dirty="0"/>
          </a:p>
          <a:p>
            <a:pPr lvl="1">
              <a:buSzPct val="100000"/>
            </a:pPr>
            <a:r>
              <a:rPr lang="en-US" dirty="0"/>
              <a:t>Formalizes TRAC into a Standard</a:t>
            </a:r>
          </a:p>
        </p:txBody>
      </p:sp>
      <p:sp>
        <p:nvSpPr>
          <p:cNvPr id="3" name="Slide Number Placeholder 2"/>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44</a:t>
            </a:fld>
            <a:endParaRPr lang="en-US"/>
          </a:p>
        </p:txBody>
      </p:sp>
      <p:sp>
        <p:nvSpPr>
          <p:cNvPr id="4" name="Rectangle 3"/>
          <p:cNvSpPr/>
          <p:nvPr/>
        </p:nvSpPr>
        <p:spPr>
          <a:xfrm>
            <a:off x="83127" y="6324600"/>
            <a:ext cx="7767191" cy="677108"/>
          </a:xfrm>
          <a:prstGeom prst="rect">
            <a:avLst/>
          </a:prstGeom>
        </p:spPr>
        <p:txBody>
          <a:bodyPr wrap="none">
            <a:spAutoFit/>
          </a:bodyPr>
          <a:lstStyle/>
          <a:p>
            <a:r>
              <a:rPr lang="en-US" sz="2000" dirty="0" smtClean="0">
                <a:solidFill>
                  <a:prstClr val="black"/>
                </a:solidFill>
              </a:rPr>
              <a:t>Audit and Certification of Trustworthy Digital Repositories, CCSDS.</a:t>
            </a:r>
            <a:endParaRPr lang="en-US" sz="2000" dirty="0">
              <a:solidFill>
                <a:prstClr val="black"/>
              </a:solidFill>
            </a:endParaRPr>
          </a:p>
          <a:p>
            <a:endParaRPr lang="en-US" dirty="0">
              <a:solidFill>
                <a:prstClr val="black"/>
              </a:solidFill>
            </a:endParaRPr>
          </a:p>
        </p:txBody>
      </p:sp>
      <p:pic>
        <p:nvPicPr>
          <p:cNvPr id="8" name="Content Placeholder 4" descr="Screen Shot 2013-02-09 at 8.47.06 PM.png"/>
          <p:cNvPicPr>
            <a:picLocks noChangeAspect="1"/>
          </p:cNvPicPr>
          <p:nvPr/>
        </p:nvPicPr>
        <p:blipFill>
          <a:blip r:embed="rId3" cstate="print">
            <a:extLst>
              <a:ext uri="{28A0092B-C50C-407E-A947-70E740481C1C}">
                <a14:useLocalDpi xmlns:a14="http://schemas.microsoft.com/office/drawing/2010/main" val="0"/>
              </a:ext>
            </a:extLst>
          </a:blip>
          <a:srcRect l="-86391" r="-86391"/>
          <a:stretch>
            <a:fillRect/>
          </a:stretch>
        </p:blipFill>
        <p:spPr bwMode="auto">
          <a:xfrm>
            <a:off x="2286000" y="1600200"/>
            <a:ext cx="8229600"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968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828800"/>
            <a:ext cx="8229600" cy="4038600"/>
          </a:xfrm>
        </p:spPr>
        <p:txBody>
          <a:bodyPr/>
          <a:lstStyle/>
          <a:p>
            <a:pPr>
              <a:buSzPct val="100000"/>
            </a:pPr>
            <a:r>
              <a:rPr lang="en-US" sz="2800" dirty="0" smtClean="0"/>
              <a:t>NISO Best Practice intended for two audiences:</a:t>
            </a:r>
          </a:p>
          <a:p>
            <a:endParaRPr lang="en-US" sz="2800" dirty="0" smtClean="0"/>
          </a:p>
          <a:p>
            <a:pPr marL="916686" lvl="1" indent="-514350">
              <a:buSzPct val="100000"/>
              <a:buFont typeface="+mj-lt"/>
              <a:buAutoNum type="arabicPeriod"/>
            </a:pPr>
            <a:r>
              <a:rPr lang="en-US" sz="2400" dirty="0" smtClean="0"/>
              <a:t>Organizations planning and implementing digital collections initiatives</a:t>
            </a:r>
          </a:p>
          <a:p>
            <a:pPr marL="916686" lvl="1" indent="-514350">
              <a:buSzPct val="100000"/>
              <a:buFont typeface="+mj-lt"/>
              <a:buAutoNum type="arabicPeriod"/>
            </a:pPr>
            <a:endParaRPr lang="en-US" sz="2400" dirty="0" smtClean="0"/>
          </a:p>
          <a:p>
            <a:pPr marL="916686" lvl="1" indent="-514350">
              <a:buSzPct val="100000"/>
              <a:buFont typeface="+mj-lt"/>
              <a:buAutoNum type="arabicPeriod"/>
            </a:pPr>
            <a:r>
              <a:rPr lang="en-US" sz="2400" dirty="0" smtClean="0"/>
              <a:t>Funding organizations that want to encourage the development of good digital collections</a:t>
            </a:r>
          </a:p>
          <a:p>
            <a:endParaRPr lang="en-US" sz="2800" dirty="0" smtClean="0"/>
          </a:p>
          <a:p>
            <a:endParaRPr lang="en-US" sz="2800" dirty="0"/>
          </a:p>
        </p:txBody>
      </p:sp>
      <p:sp>
        <p:nvSpPr>
          <p:cNvPr id="5" name="Title 4"/>
          <p:cNvSpPr>
            <a:spLocks noGrp="1"/>
          </p:cNvSpPr>
          <p:nvPr>
            <p:ph type="title"/>
          </p:nvPr>
        </p:nvSpPr>
        <p:spPr/>
        <p:txBody>
          <a:bodyPr/>
          <a:lstStyle/>
          <a:p>
            <a:r>
              <a:rPr lang="en-US" sz="3200" b="1" dirty="0" smtClean="0">
                <a:solidFill>
                  <a:schemeClr val="bg2"/>
                </a:solidFill>
              </a:rPr>
              <a:t>What the Framework Offers…	</a:t>
            </a:r>
            <a:endParaRPr lang="en-US" sz="32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45</a:t>
            </a:fld>
            <a:endParaRPr lang="en-US"/>
          </a:p>
        </p:txBody>
      </p:sp>
      <p:sp>
        <p:nvSpPr>
          <p:cNvPr id="7" name="TextBox 6"/>
          <p:cNvSpPr txBox="1"/>
          <p:nvPr/>
        </p:nvSpPr>
        <p:spPr>
          <a:xfrm>
            <a:off x="152400" y="6292334"/>
            <a:ext cx="8153400" cy="400110"/>
          </a:xfrm>
          <a:prstGeom prst="rect">
            <a:avLst/>
          </a:prstGeom>
          <a:noFill/>
        </p:spPr>
        <p:txBody>
          <a:bodyPr wrap="square" rtlCol="0">
            <a:spAutoFit/>
          </a:bodyPr>
          <a:lstStyle/>
          <a:p>
            <a:r>
              <a:rPr lang="en-US" sz="2000" dirty="0">
                <a:solidFill>
                  <a:prstClr val="black"/>
                </a:solidFill>
              </a:rPr>
              <a:t>A Framework of Guidance for Building Good Digital Collections, NISO.</a:t>
            </a:r>
          </a:p>
        </p:txBody>
      </p:sp>
    </p:spTree>
    <p:extLst>
      <p:ext uri="{BB962C8B-B14F-4D97-AF65-F5344CB8AC3E}">
        <p14:creationId xmlns:p14="http://schemas.microsoft.com/office/powerpoint/2010/main" val="2313534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05000"/>
            <a:ext cx="8229600" cy="3962400"/>
          </a:xfrm>
        </p:spPr>
        <p:txBody>
          <a:bodyPr>
            <a:normAutofit/>
          </a:bodyPr>
          <a:lstStyle/>
          <a:p>
            <a:pPr>
              <a:buSzPct val="100000"/>
            </a:pPr>
            <a:r>
              <a:rPr lang="en-US" sz="2400" dirty="0" smtClean="0"/>
              <a:t>Includes sets of Principles as guidance</a:t>
            </a:r>
          </a:p>
          <a:p>
            <a:pPr lvl="1">
              <a:buSzPct val="100000"/>
            </a:pPr>
            <a:r>
              <a:rPr lang="en-US" sz="2200" dirty="0">
                <a:ea typeface="+mn-ea"/>
                <a:cs typeface="+mn-cs"/>
              </a:rPr>
              <a:t>Collections</a:t>
            </a:r>
          </a:p>
          <a:p>
            <a:pPr lvl="1">
              <a:buSzPct val="100000"/>
            </a:pPr>
            <a:r>
              <a:rPr lang="en-US" sz="2200" dirty="0" smtClean="0"/>
              <a:t>Objects</a:t>
            </a:r>
          </a:p>
          <a:p>
            <a:pPr lvl="1">
              <a:buSzPct val="100000"/>
            </a:pPr>
            <a:r>
              <a:rPr lang="en-US" sz="2200" dirty="0" smtClean="0"/>
              <a:t>Metadata </a:t>
            </a:r>
          </a:p>
          <a:p>
            <a:pPr lvl="1">
              <a:buSzPct val="100000"/>
            </a:pPr>
            <a:r>
              <a:rPr lang="en-US" sz="2200" dirty="0" smtClean="0"/>
              <a:t>Initiatives </a:t>
            </a:r>
          </a:p>
          <a:p>
            <a:pPr>
              <a:buSzPct val="100000"/>
            </a:pPr>
            <a:r>
              <a:rPr lang="en-US" sz="2400" dirty="0"/>
              <a:t>Identifies existing resources that support the </a:t>
            </a:r>
            <a:r>
              <a:rPr lang="en-US" sz="2400" dirty="0"/>
              <a:t>development</a:t>
            </a:r>
            <a:r>
              <a:rPr lang="en-US" sz="2400" dirty="0"/>
              <a:t> of sound local practices</a:t>
            </a:r>
          </a:p>
          <a:p>
            <a:pPr>
              <a:buSzPct val="100000"/>
            </a:pPr>
            <a:r>
              <a:rPr lang="en-US" sz="2400" dirty="0"/>
              <a:t>Encourages</a:t>
            </a:r>
            <a:r>
              <a:rPr lang="en-US" sz="2400" dirty="0"/>
              <a:t> community participation</a:t>
            </a:r>
            <a:endParaRPr lang="en-US" sz="2400" dirty="0"/>
          </a:p>
        </p:txBody>
      </p:sp>
      <p:sp>
        <p:nvSpPr>
          <p:cNvPr id="5" name="Title 4"/>
          <p:cNvSpPr>
            <a:spLocks noGrp="1"/>
          </p:cNvSpPr>
          <p:nvPr>
            <p:ph type="title"/>
          </p:nvPr>
        </p:nvSpPr>
        <p:spPr/>
        <p:txBody>
          <a:bodyPr/>
          <a:lstStyle/>
          <a:p>
            <a:r>
              <a:rPr lang="en-US" sz="3200" b="1" dirty="0" smtClean="0">
                <a:solidFill>
                  <a:schemeClr val="bg2"/>
                </a:solidFill>
              </a:rPr>
              <a:t>What the Framework Offers…	</a:t>
            </a:r>
            <a:endParaRPr lang="en-US" sz="32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46</a:t>
            </a:fld>
            <a:endParaRPr lang="en-US"/>
          </a:p>
        </p:txBody>
      </p:sp>
      <p:sp>
        <p:nvSpPr>
          <p:cNvPr id="7" name="TextBox 6"/>
          <p:cNvSpPr txBox="1"/>
          <p:nvPr/>
        </p:nvSpPr>
        <p:spPr>
          <a:xfrm>
            <a:off x="152400" y="6322352"/>
            <a:ext cx="8229600" cy="400110"/>
          </a:xfrm>
          <a:prstGeom prst="rect">
            <a:avLst/>
          </a:prstGeom>
          <a:noFill/>
        </p:spPr>
        <p:txBody>
          <a:bodyPr wrap="square" rtlCol="0">
            <a:spAutoFit/>
          </a:bodyPr>
          <a:lstStyle/>
          <a:p>
            <a:r>
              <a:rPr lang="en-US" sz="2000" dirty="0">
                <a:solidFill>
                  <a:prstClr val="black"/>
                </a:solidFill>
              </a:rPr>
              <a:t>A Framework of Guidance for Building Good Digital Collections, NISO.</a:t>
            </a:r>
          </a:p>
        </p:txBody>
      </p:sp>
    </p:spTree>
    <p:extLst>
      <p:ext uri="{BB962C8B-B14F-4D97-AF65-F5344CB8AC3E}">
        <p14:creationId xmlns:p14="http://schemas.microsoft.com/office/powerpoint/2010/main" val="24135273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4" y="1524000"/>
            <a:ext cx="8229600" cy="4038600"/>
          </a:xfrm>
        </p:spPr>
        <p:txBody>
          <a:bodyPr numCol="1">
            <a:normAutofit/>
          </a:bodyPr>
          <a:lstStyle/>
          <a:p>
            <a:pPr marL="82296" lvl="0" indent="0">
              <a:buNone/>
            </a:pPr>
            <a:r>
              <a:rPr lang="en-US" sz="2800" dirty="0" smtClean="0"/>
              <a:t>The </a:t>
            </a:r>
            <a:r>
              <a:rPr lang="en-US" sz="2800" dirty="0"/>
              <a:t>R</a:t>
            </a:r>
            <a:r>
              <a:rPr lang="en-US" sz="2800" dirty="0" smtClean="0"/>
              <a:t>epository…</a:t>
            </a:r>
          </a:p>
          <a:p>
            <a:pPr marL="402336" lvl="1" indent="0">
              <a:buNone/>
            </a:pPr>
            <a:endParaRPr lang="en-US" sz="1600" dirty="0" smtClean="0"/>
          </a:p>
          <a:p>
            <a:pPr marL="859536" lvl="1" indent="-457200">
              <a:buSzPct val="100000"/>
              <a:buFont typeface="+mj-lt"/>
              <a:buAutoNum type="arabicPeriod"/>
            </a:pPr>
            <a:r>
              <a:rPr lang="en-US" sz="2400" dirty="0"/>
              <a:t>C</a:t>
            </a:r>
            <a:r>
              <a:rPr lang="en-US" sz="2400" dirty="0" smtClean="0"/>
              <a:t>ommits </a:t>
            </a:r>
            <a:r>
              <a:rPr lang="en-US" sz="2400" dirty="0"/>
              <a:t>to continuing maintenance of digital objects for identified </a:t>
            </a:r>
            <a:r>
              <a:rPr lang="en-US" sz="2400" dirty="0" smtClean="0"/>
              <a:t>community/communities</a:t>
            </a:r>
            <a:endParaRPr lang="en-US" sz="2400" dirty="0"/>
          </a:p>
          <a:p>
            <a:pPr marL="859536" lvl="1" indent="-457200">
              <a:buSzPct val="100000"/>
              <a:buFont typeface="+mj-lt"/>
              <a:buAutoNum type="arabicPeriod"/>
            </a:pPr>
            <a:r>
              <a:rPr lang="en-US" sz="2400" dirty="0"/>
              <a:t>D</a:t>
            </a:r>
            <a:r>
              <a:rPr lang="en-US" sz="2400" dirty="0" smtClean="0"/>
              <a:t>emonstrates </a:t>
            </a:r>
            <a:r>
              <a:rPr lang="en-US" sz="2400" dirty="0"/>
              <a:t>organizational fitness (including financial, staffing, and processes) to fulfill its </a:t>
            </a:r>
            <a:r>
              <a:rPr lang="en-US" sz="2400" dirty="0" smtClean="0"/>
              <a:t>commitment</a:t>
            </a:r>
            <a:endParaRPr lang="en-US" sz="2400" dirty="0"/>
          </a:p>
          <a:p>
            <a:pPr marL="859536" lvl="1" indent="-457200">
              <a:buSzPct val="100000"/>
              <a:buFont typeface="+mj-lt"/>
              <a:buAutoNum type="arabicPeriod"/>
            </a:pPr>
            <a:r>
              <a:rPr lang="en-US" sz="2400" dirty="0"/>
              <a:t>A</a:t>
            </a:r>
            <a:r>
              <a:rPr lang="en-US" sz="2400" dirty="0" smtClean="0"/>
              <a:t>cquires </a:t>
            </a:r>
            <a:r>
              <a:rPr lang="en-US" sz="2400" dirty="0"/>
              <a:t>and maintains requisite contractual and legal rights and fulfills </a:t>
            </a:r>
            <a:r>
              <a:rPr lang="en-US" sz="2400" dirty="0" smtClean="0"/>
              <a:t>responsibilities</a:t>
            </a:r>
            <a:endParaRPr lang="en-US" sz="2400" dirty="0"/>
          </a:p>
        </p:txBody>
      </p:sp>
      <p:sp>
        <p:nvSpPr>
          <p:cNvPr id="2" name="Title 1"/>
          <p:cNvSpPr>
            <a:spLocks noGrp="1"/>
          </p:cNvSpPr>
          <p:nvPr>
            <p:ph type="title"/>
          </p:nvPr>
        </p:nvSpPr>
        <p:spPr/>
        <p:txBody>
          <a:bodyPr/>
          <a:lstStyle/>
          <a:p>
            <a:r>
              <a:rPr lang="en-US" sz="3200" b="1" dirty="0" smtClean="0">
                <a:solidFill>
                  <a:schemeClr val="bg2"/>
                </a:solidFill>
              </a:rPr>
              <a:t>CRL’s Ten Principles</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47</a:t>
            </a:fld>
            <a:endParaRPr lang="en-US"/>
          </a:p>
        </p:txBody>
      </p:sp>
      <p:sp>
        <p:nvSpPr>
          <p:cNvPr id="5" name="TextBox 4"/>
          <p:cNvSpPr txBox="1"/>
          <p:nvPr/>
        </p:nvSpPr>
        <p:spPr>
          <a:xfrm>
            <a:off x="152400" y="6294643"/>
            <a:ext cx="7391400" cy="400110"/>
          </a:xfrm>
          <a:prstGeom prst="rect">
            <a:avLst/>
          </a:prstGeom>
          <a:noFill/>
        </p:spPr>
        <p:txBody>
          <a:bodyPr wrap="square" rtlCol="0">
            <a:spAutoFit/>
          </a:bodyPr>
          <a:lstStyle/>
          <a:p>
            <a:r>
              <a:rPr lang="en-US" sz="2000" dirty="0">
                <a:solidFill>
                  <a:prstClr val="black"/>
                </a:solidFill>
              </a:rPr>
              <a:t>Ten Principles, CRL.</a:t>
            </a:r>
          </a:p>
        </p:txBody>
      </p:sp>
    </p:spTree>
    <p:extLst>
      <p:ext uri="{BB962C8B-B14F-4D97-AF65-F5344CB8AC3E}">
        <p14:creationId xmlns:p14="http://schemas.microsoft.com/office/powerpoint/2010/main" val="21569144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038600"/>
          </a:xfrm>
        </p:spPr>
        <p:txBody>
          <a:bodyPr numCol="1">
            <a:normAutofit/>
          </a:bodyPr>
          <a:lstStyle/>
          <a:p>
            <a:pPr marL="82296" lvl="0" indent="0">
              <a:buNone/>
            </a:pPr>
            <a:r>
              <a:rPr lang="en-US" sz="2800" dirty="0" smtClean="0"/>
              <a:t>The </a:t>
            </a:r>
            <a:r>
              <a:rPr lang="en-US" sz="2800" dirty="0"/>
              <a:t>R</a:t>
            </a:r>
            <a:r>
              <a:rPr lang="en-US" sz="2800" dirty="0" smtClean="0"/>
              <a:t>epository</a:t>
            </a:r>
            <a:r>
              <a:rPr lang="en-US" sz="2800" dirty="0" smtClean="0"/>
              <a:t>…</a:t>
            </a:r>
            <a:br>
              <a:rPr lang="en-US" sz="2800" dirty="0" smtClean="0"/>
            </a:br>
            <a:endParaRPr lang="en-US" sz="1600" dirty="0" smtClean="0"/>
          </a:p>
          <a:p>
            <a:pPr marL="859536" lvl="1" indent="-457200">
              <a:buSzPct val="100000"/>
              <a:buFont typeface="+mj-lt"/>
              <a:buAutoNum type="arabicPeriod" startAt="4"/>
            </a:pPr>
            <a:r>
              <a:rPr lang="en-US" sz="2400" dirty="0" smtClean="0"/>
              <a:t>Has </a:t>
            </a:r>
            <a:r>
              <a:rPr lang="en-US" sz="2400" dirty="0"/>
              <a:t>an effective and efficient policy </a:t>
            </a:r>
            <a:r>
              <a:rPr lang="en-US" sz="2400" dirty="0" smtClean="0"/>
              <a:t>framework</a:t>
            </a:r>
            <a:endParaRPr lang="en-US" sz="2400" dirty="0"/>
          </a:p>
          <a:p>
            <a:pPr marL="859536" lvl="1" indent="-457200">
              <a:buSzPct val="100000"/>
              <a:buFont typeface="+mj-lt"/>
              <a:buAutoNum type="arabicPeriod" startAt="4"/>
            </a:pPr>
            <a:r>
              <a:rPr lang="en-US" sz="2400" dirty="0"/>
              <a:t>Acquires and ingests digital objects based upon stated criteria that correspond to its commitments and </a:t>
            </a:r>
            <a:r>
              <a:rPr lang="en-US" sz="2400" dirty="0" smtClean="0"/>
              <a:t>capabilities</a:t>
            </a:r>
            <a:r>
              <a:rPr lang="en-US" sz="2400" dirty="0" smtClean="0"/>
              <a:t>.</a:t>
            </a:r>
            <a:endParaRPr lang="en-US" sz="2400" dirty="0" smtClean="0"/>
          </a:p>
          <a:p>
            <a:pPr marL="859536" lvl="1" indent="-457200">
              <a:buSzPct val="100000"/>
              <a:buFont typeface="+mj-lt"/>
              <a:buAutoNum type="arabicPeriod" startAt="4"/>
            </a:pPr>
            <a:r>
              <a:rPr lang="en-US" sz="2400" dirty="0" smtClean="0"/>
              <a:t>Maintains/ensures the integrity, authenticity and usability of digital objects it holds over time.</a:t>
            </a:r>
            <a:endParaRPr lang="en-US" sz="2400" dirty="0"/>
          </a:p>
          <a:p>
            <a:pPr marL="0" indent="0">
              <a:buNone/>
            </a:pPr>
            <a:endParaRPr lang="en-US" sz="1400" dirty="0"/>
          </a:p>
          <a:p>
            <a:endParaRPr lang="en-US" sz="1400" dirty="0"/>
          </a:p>
        </p:txBody>
      </p:sp>
      <p:sp>
        <p:nvSpPr>
          <p:cNvPr id="2" name="Title 1"/>
          <p:cNvSpPr>
            <a:spLocks noGrp="1"/>
          </p:cNvSpPr>
          <p:nvPr>
            <p:ph type="title"/>
          </p:nvPr>
        </p:nvSpPr>
        <p:spPr/>
        <p:txBody>
          <a:bodyPr/>
          <a:lstStyle/>
          <a:p>
            <a:r>
              <a:rPr lang="en-US" sz="3200" b="1" dirty="0" smtClean="0">
                <a:solidFill>
                  <a:schemeClr val="bg2"/>
                </a:solidFill>
              </a:rPr>
              <a:t>CRL’s Ten Principles</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48</a:t>
            </a:fld>
            <a:endParaRPr lang="en-US"/>
          </a:p>
        </p:txBody>
      </p:sp>
      <p:sp>
        <p:nvSpPr>
          <p:cNvPr id="6" name="TextBox 5"/>
          <p:cNvSpPr txBox="1"/>
          <p:nvPr/>
        </p:nvSpPr>
        <p:spPr>
          <a:xfrm>
            <a:off x="152400" y="6292334"/>
            <a:ext cx="7391400" cy="369332"/>
          </a:xfrm>
          <a:prstGeom prst="rect">
            <a:avLst/>
          </a:prstGeom>
          <a:noFill/>
        </p:spPr>
        <p:txBody>
          <a:bodyPr wrap="square" rtlCol="0">
            <a:spAutoFit/>
          </a:bodyPr>
          <a:lstStyle/>
          <a:p>
            <a:r>
              <a:rPr lang="en-US" dirty="0">
                <a:solidFill>
                  <a:prstClr val="black"/>
                </a:solidFill>
              </a:rPr>
              <a:t>Ten Principles, CRL.</a:t>
            </a:r>
          </a:p>
        </p:txBody>
      </p:sp>
    </p:spTree>
    <p:extLst>
      <p:ext uri="{BB962C8B-B14F-4D97-AF65-F5344CB8AC3E}">
        <p14:creationId xmlns:p14="http://schemas.microsoft.com/office/powerpoint/2010/main" val="17357717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458200" cy="5562600"/>
          </a:xfrm>
        </p:spPr>
        <p:txBody>
          <a:bodyPr numCol="1">
            <a:noAutofit/>
          </a:bodyPr>
          <a:lstStyle/>
          <a:p>
            <a:pPr marL="82296" lvl="0" indent="0">
              <a:buNone/>
            </a:pPr>
            <a:r>
              <a:rPr lang="en-US" sz="2800" dirty="0" smtClean="0"/>
              <a:t>The </a:t>
            </a:r>
            <a:r>
              <a:rPr lang="en-US" sz="2800" dirty="0"/>
              <a:t>R</a:t>
            </a:r>
            <a:r>
              <a:rPr lang="en-US" sz="2800" dirty="0" smtClean="0"/>
              <a:t>epository…</a:t>
            </a:r>
          </a:p>
          <a:p>
            <a:pPr marL="82296" lvl="0" indent="0">
              <a:buNone/>
            </a:pPr>
            <a:endParaRPr lang="en-US" sz="1600" dirty="0" smtClean="0"/>
          </a:p>
          <a:p>
            <a:pPr marL="859536" lvl="1" indent="-457200">
              <a:spcAft>
                <a:spcPts val="1200"/>
              </a:spcAft>
              <a:buSzPct val="100000"/>
              <a:buFont typeface="+mj-lt"/>
              <a:buAutoNum type="arabicPeriod" startAt="7"/>
            </a:pPr>
            <a:r>
              <a:rPr lang="en-US" sz="2400" dirty="0" smtClean="0"/>
              <a:t>Creates and maintains requisite metadata about actions taken on digital objects during preservation; … about the relevant production, access support, and usage process contexts before preservation</a:t>
            </a:r>
          </a:p>
          <a:p>
            <a:pPr marL="859536" lvl="1" indent="-457200">
              <a:spcAft>
                <a:spcPts val="1200"/>
              </a:spcAft>
              <a:buSzPct val="100000"/>
              <a:buFont typeface="+mj-lt"/>
              <a:buAutoNum type="arabicPeriod" startAt="7"/>
            </a:pPr>
            <a:r>
              <a:rPr lang="en-US" sz="2400" dirty="0" smtClean="0"/>
              <a:t>Fulfills </a:t>
            </a:r>
            <a:r>
              <a:rPr lang="en-US" sz="2400" dirty="0"/>
              <a:t>requisite dissemination </a:t>
            </a:r>
            <a:r>
              <a:rPr lang="en-US" sz="2400" dirty="0" smtClean="0"/>
              <a:t>requirements</a:t>
            </a:r>
            <a:endParaRPr lang="en-US" sz="2400" dirty="0"/>
          </a:p>
          <a:p>
            <a:pPr marL="859536" lvl="1" indent="-457200">
              <a:spcAft>
                <a:spcPts val="1200"/>
              </a:spcAft>
              <a:buSzPct val="100000"/>
              <a:buFont typeface="+mj-lt"/>
              <a:buAutoNum type="arabicPeriod" startAt="7"/>
            </a:pPr>
            <a:r>
              <a:rPr lang="en-US" sz="2400" dirty="0"/>
              <a:t>Has a strategic program for preservation planning and </a:t>
            </a:r>
            <a:r>
              <a:rPr lang="en-US" sz="2400" dirty="0" smtClean="0"/>
              <a:t>action</a:t>
            </a:r>
            <a:endParaRPr lang="en-US" sz="2400" dirty="0"/>
          </a:p>
          <a:p>
            <a:pPr marL="859536" lvl="1" indent="-457200">
              <a:spcAft>
                <a:spcPts val="1200"/>
              </a:spcAft>
              <a:buSzPct val="100000"/>
              <a:buFont typeface="+mj-lt"/>
              <a:buAutoNum type="arabicPeriod" startAt="7"/>
            </a:pPr>
            <a:r>
              <a:rPr lang="en-US" sz="2400" dirty="0"/>
              <a:t>Has technical infrastructure adequate to continuing maintenance and security of its digital objects</a:t>
            </a:r>
            <a:r>
              <a:rPr lang="en-US" sz="2400" dirty="0" smtClean="0"/>
              <a:t>.</a:t>
            </a:r>
            <a:endParaRPr lang="en-US" sz="2400" dirty="0"/>
          </a:p>
        </p:txBody>
      </p:sp>
      <p:sp>
        <p:nvSpPr>
          <p:cNvPr id="2" name="Title 1"/>
          <p:cNvSpPr>
            <a:spLocks noGrp="1"/>
          </p:cNvSpPr>
          <p:nvPr>
            <p:ph type="title"/>
          </p:nvPr>
        </p:nvSpPr>
        <p:spPr/>
        <p:txBody>
          <a:bodyPr/>
          <a:lstStyle/>
          <a:p>
            <a:r>
              <a:rPr lang="en-US" sz="3200" b="1" dirty="0" smtClean="0">
                <a:solidFill>
                  <a:schemeClr val="bg2"/>
                </a:solidFill>
              </a:rPr>
              <a:t>CRL’s Ten Principles</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49</a:t>
            </a:fld>
            <a:endParaRPr lang="en-US"/>
          </a:p>
        </p:txBody>
      </p:sp>
      <p:sp>
        <p:nvSpPr>
          <p:cNvPr id="5" name="TextBox 4"/>
          <p:cNvSpPr txBox="1"/>
          <p:nvPr/>
        </p:nvSpPr>
        <p:spPr>
          <a:xfrm>
            <a:off x="228600" y="6292334"/>
            <a:ext cx="7391400" cy="369332"/>
          </a:xfrm>
          <a:prstGeom prst="rect">
            <a:avLst/>
          </a:prstGeom>
          <a:noFill/>
        </p:spPr>
        <p:txBody>
          <a:bodyPr wrap="square" rtlCol="0">
            <a:spAutoFit/>
          </a:bodyPr>
          <a:lstStyle/>
          <a:p>
            <a:r>
              <a:rPr lang="en-US" dirty="0">
                <a:solidFill>
                  <a:prstClr val="black"/>
                </a:solidFill>
              </a:rPr>
              <a:t>Ten Principles, CRL.</a:t>
            </a:r>
          </a:p>
        </p:txBody>
      </p:sp>
    </p:spTree>
    <p:extLst>
      <p:ext uri="{BB962C8B-B14F-4D97-AF65-F5344CB8AC3E}">
        <p14:creationId xmlns:p14="http://schemas.microsoft.com/office/powerpoint/2010/main" val="613579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724400"/>
          </a:xfrm>
        </p:spPr>
        <p:txBody>
          <a:bodyPr/>
          <a:lstStyle/>
          <a:p>
            <a:pPr marL="0" indent="0">
              <a:buNone/>
            </a:pPr>
            <a:r>
              <a:rPr lang="en-US" dirty="0" smtClean="0"/>
              <a:t>At the end of this course, you should be able to:</a:t>
            </a:r>
          </a:p>
          <a:p>
            <a:r>
              <a:rPr lang="en-US" sz="3000" dirty="0"/>
              <a:t>e</a:t>
            </a:r>
            <a:r>
              <a:rPr lang="en-US" sz="3000" dirty="0" smtClean="0"/>
              <a:t>xplain </a:t>
            </a:r>
            <a:r>
              <a:rPr lang="en-US" sz="3000" dirty="0"/>
              <a:t>the basic decisions underlying the development of a digital repository </a:t>
            </a:r>
            <a:r>
              <a:rPr lang="en-US" sz="3000" dirty="0" smtClean="0"/>
              <a:t>program</a:t>
            </a:r>
          </a:p>
          <a:p>
            <a:r>
              <a:rPr lang="en-US" sz="3000" dirty="0"/>
              <a:t>d</a:t>
            </a:r>
            <a:r>
              <a:rPr lang="en-US" sz="3000" dirty="0" smtClean="0"/>
              <a:t>ifferentiate </a:t>
            </a:r>
            <a:r>
              <a:rPr lang="en-US" sz="3000" dirty="0"/>
              <a:t>between the components necessary to implement a viable digital repository service</a:t>
            </a:r>
            <a:endParaRPr lang="en-US" sz="3000" dirty="0" smtClean="0"/>
          </a:p>
          <a:p>
            <a:endParaRPr lang="en-US" dirty="0" smtClean="0"/>
          </a:p>
          <a:p>
            <a:endParaRPr lang="en-US" dirty="0" smtClean="0"/>
          </a:p>
          <a:p>
            <a:endParaRPr lang="en-US" dirty="0"/>
          </a:p>
        </p:txBody>
      </p:sp>
      <p:sp>
        <p:nvSpPr>
          <p:cNvPr id="2" name="Title 1"/>
          <p:cNvSpPr>
            <a:spLocks noGrp="1"/>
          </p:cNvSpPr>
          <p:nvPr>
            <p:ph type="title"/>
          </p:nvPr>
        </p:nvSpPr>
        <p:spPr>
          <a:xfrm>
            <a:off x="457200" y="457200"/>
            <a:ext cx="8229600" cy="1295400"/>
          </a:xfrm>
        </p:spPr>
        <p:txBody>
          <a:bodyPr/>
          <a:lstStyle/>
          <a:p>
            <a:r>
              <a:rPr lang="en-US" sz="3600" b="1" dirty="0" smtClean="0">
                <a:solidFill>
                  <a:srgbClr val="002060"/>
                </a:solidFill>
              </a:rPr>
              <a:t>Learning Outcomes</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smtClean="0"/>
              <a:pPr/>
              <a:t>5</a:t>
            </a:fld>
            <a:endParaRPr lang="en-US" dirty="0"/>
          </a:p>
        </p:txBody>
      </p:sp>
    </p:spTree>
    <p:extLst>
      <p:ext uri="{BB962C8B-B14F-4D97-AF65-F5344CB8AC3E}">
        <p14:creationId xmlns:p14="http://schemas.microsoft.com/office/powerpoint/2010/main" val="2005009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000" b="1" dirty="0" smtClean="0">
                <a:solidFill>
                  <a:schemeClr val="bg1"/>
                </a:solidFill>
              </a:rPr>
              <a:t>Module </a:t>
            </a:r>
            <a:r>
              <a:rPr lang="en-US" sz="3000" b="1" dirty="0">
                <a:solidFill>
                  <a:schemeClr val="bg1"/>
                </a:solidFill>
              </a:rPr>
              <a:t>3:	</a:t>
            </a:r>
            <a:r>
              <a:rPr lang="en-US" sz="3000" dirty="0">
                <a:solidFill>
                  <a:schemeClr val="bg1"/>
                </a:solidFill>
              </a:rPr>
              <a:t/>
            </a:r>
            <a:br>
              <a:rPr lang="en-US" sz="3000" dirty="0">
                <a:solidFill>
                  <a:schemeClr val="bg1"/>
                </a:solidFill>
              </a:rPr>
            </a:br>
            <a:r>
              <a:rPr lang="en-US" sz="3000" dirty="0" smtClean="0">
                <a:solidFill>
                  <a:schemeClr val="bg1"/>
                </a:solidFill>
              </a:rPr>
              <a:t>Building a Repository Service: Components</a:t>
            </a:r>
            <a:endParaRPr lang="en-US" sz="3000" dirty="0">
              <a:solidFill>
                <a:schemeClr val="bg1"/>
              </a:solidFill>
            </a:endParaRPr>
          </a:p>
        </p:txBody>
      </p:sp>
      <p:sp>
        <p:nvSpPr>
          <p:cNvPr id="4" name="Slide Number Placeholder 3"/>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50</a:t>
            </a:fld>
            <a:endParaRPr lang="en-US"/>
          </a:p>
        </p:txBody>
      </p:sp>
    </p:spTree>
    <p:extLst>
      <p:ext uri="{BB962C8B-B14F-4D97-AF65-F5344CB8AC3E}">
        <p14:creationId xmlns:p14="http://schemas.microsoft.com/office/powerpoint/2010/main" val="12723165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597187847"/>
              </p:ext>
            </p:extLst>
          </p:nvPr>
        </p:nvGraphicFramePr>
        <p:xfrm>
          <a:off x="457200" y="1600200"/>
          <a:ext cx="8229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US" dirty="0" smtClean="0"/>
              <a:t>Key Components</a:t>
            </a:r>
            <a:endParaRPr lang="en-US" dirty="0"/>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51</a:t>
            </a:fld>
            <a:endParaRPr lang="en-US"/>
          </a:p>
        </p:txBody>
      </p:sp>
    </p:spTree>
    <p:extLst>
      <p:ext uri="{BB962C8B-B14F-4D97-AF65-F5344CB8AC3E}">
        <p14:creationId xmlns:p14="http://schemas.microsoft.com/office/powerpoint/2010/main" val="6105172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447800"/>
            <a:ext cx="4343400" cy="5257800"/>
          </a:xfrm>
        </p:spPr>
        <p:txBody>
          <a:bodyPr>
            <a:normAutofit fontScale="47500" lnSpcReduction="20000"/>
          </a:bodyPr>
          <a:lstStyle/>
          <a:p>
            <a:pPr marL="82296" indent="0">
              <a:buNone/>
            </a:pPr>
            <a:endParaRPr lang="en-US" sz="4500" dirty="0" smtClean="0"/>
          </a:p>
          <a:p>
            <a:pPr marL="82296" indent="0">
              <a:buNone/>
            </a:pPr>
            <a:r>
              <a:rPr lang="en-US" sz="5500" dirty="0" smtClean="0"/>
              <a:t>Basic Hardware</a:t>
            </a:r>
          </a:p>
          <a:p>
            <a:pPr>
              <a:buSzPct val="100000"/>
            </a:pPr>
            <a:r>
              <a:rPr lang="en-US" sz="5100" dirty="0" smtClean="0"/>
              <a:t>Servers</a:t>
            </a:r>
          </a:p>
          <a:p>
            <a:pPr>
              <a:buSzPct val="100000"/>
            </a:pPr>
            <a:r>
              <a:rPr lang="en-US" sz="5100" dirty="0" smtClean="0"/>
              <a:t>Storage</a:t>
            </a:r>
          </a:p>
          <a:p>
            <a:pPr>
              <a:buSzPct val="100000"/>
            </a:pPr>
            <a:r>
              <a:rPr lang="en-US" sz="5100" dirty="0" smtClean="0"/>
              <a:t>Back-up Systems</a:t>
            </a:r>
          </a:p>
          <a:p>
            <a:pPr marL="82296" indent="0">
              <a:buNone/>
            </a:pPr>
            <a:endParaRPr lang="en-US" sz="5500" dirty="0"/>
          </a:p>
          <a:p>
            <a:pPr marL="82296" indent="0">
              <a:buNone/>
            </a:pPr>
            <a:r>
              <a:rPr lang="en-US" sz="5500" dirty="0" smtClean="0"/>
              <a:t>Basic Infrastructure</a:t>
            </a:r>
          </a:p>
          <a:p>
            <a:pPr>
              <a:buSzPct val="100000"/>
            </a:pPr>
            <a:r>
              <a:rPr lang="en-US" sz="5100" dirty="0"/>
              <a:t>Networking / Connectivity</a:t>
            </a:r>
          </a:p>
          <a:p>
            <a:pPr>
              <a:buSzPct val="100000"/>
            </a:pPr>
            <a:r>
              <a:rPr lang="en-US" sz="5100" dirty="0"/>
              <a:t>Power</a:t>
            </a:r>
          </a:p>
          <a:p>
            <a:pPr>
              <a:buSzPct val="100000"/>
            </a:pPr>
            <a:r>
              <a:rPr lang="en-US" sz="5100" dirty="0"/>
              <a:t>HVAC</a:t>
            </a:r>
          </a:p>
          <a:p>
            <a:pPr>
              <a:buSzPct val="100000"/>
            </a:pPr>
            <a:r>
              <a:rPr lang="en-US" sz="5100" dirty="0"/>
              <a:t>Security</a:t>
            </a:r>
            <a:r>
              <a:rPr lang="en-US" sz="5500" dirty="0" smtClean="0"/>
              <a:t>	</a:t>
            </a:r>
            <a:endParaRPr lang="en-US" sz="5500" dirty="0"/>
          </a:p>
        </p:txBody>
      </p:sp>
      <p:sp>
        <p:nvSpPr>
          <p:cNvPr id="2" name="Title 1"/>
          <p:cNvSpPr>
            <a:spLocks noGrp="1"/>
          </p:cNvSpPr>
          <p:nvPr>
            <p:ph type="title"/>
          </p:nvPr>
        </p:nvSpPr>
        <p:spPr/>
        <p:txBody>
          <a:bodyPr>
            <a:normAutofit/>
          </a:bodyPr>
          <a:lstStyle/>
          <a:p>
            <a:r>
              <a:rPr lang="en-US" sz="3200" b="1" dirty="0" smtClean="0">
                <a:solidFill>
                  <a:schemeClr val="bg2"/>
                </a:solidFill>
              </a:rPr>
              <a:t>The Parts Nobody* Sees</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52</a:t>
            </a:fld>
            <a:endParaRPr lang="en-US"/>
          </a:p>
        </p:txBody>
      </p:sp>
      <p:sp>
        <p:nvSpPr>
          <p:cNvPr id="5" name="Rectangle 4"/>
          <p:cNvSpPr/>
          <p:nvPr/>
        </p:nvSpPr>
        <p:spPr>
          <a:xfrm>
            <a:off x="6019800" y="5867400"/>
            <a:ext cx="2621230" cy="400110"/>
          </a:xfrm>
          <a:prstGeom prst="rect">
            <a:avLst/>
          </a:prstGeom>
        </p:spPr>
        <p:txBody>
          <a:bodyPr wrap="none">
            <a:spAutoFit/>
          </a:bodyPr>
          <a:lstStyle/>
          <a:p>
            <a:r>
              <a:rPr lang="en-US" sz="2000" i="1" dirty="0">
                <a:solidFill>
                  <a:prstClr val="black"/>
                </a:solidFill>
              </a:rPr>
              <a:t>*ALMOST Nobody… </a:t>
            </a:r>
            <a:endParaRPr lang="en-US" sz="2000" dirty="0">
              <a:solidFill>
                <a:prstClr val="black"/>
              </a:solidFill>
            </a:endParaRPr>
          </a:p>
        </p:txBody>
      </p:sp>
    </p:spTree>
    <p:extLst>
      <p:ext uri="{BB962C8B-B14F-4D97-AF65-F5344CB8AC3E}">
        <p14:creationId xmlns:p14="http://schemas.microsoft.com/office/powerpoint/2010/main" val="8412086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8077200" cy="3886200"/>
          </a:xfrm>
        </p:spPr>
        <p:txBody>
          <a:bodyPr/>
          <a:lstStyle/>
          <a:p>
            <a:pPr marL="82296" indent="0">
              <a:buNone/>
            </a:pPr>
            <a:r>
              <a:rPr lang="en-US" sz="2800" dirty="0"/>
              <a:t>May be used to support back-end, front-end, and “middleware” applications</a:t>
            </a:r>
          </a:p>
          <a:p>
            <a:pPr marL="82296" indent="0">
              <a:buNone/>
            </a:pPr>
            <a:endParaRPr lang="en-US" sz="2800" dirty="0" smtClean="0"/>
          </a:p>
          <a:p>
            <a:pPr>
              <a:buSzPct val="100000"/>
            </a:pPr>
            <a:r>
              <a:rPr lang="en-US" sz="2800" dirty="0" smtClean="0"/>
              <a:t>Commercial</a:t>
            </a:r>
          </a:p>
          <a:p>
            <a:pPr>
              <a:buSzPct val="100000"/>
            </a:pPr>
            <a:r>
              <a:rPr lang="en-US" sz="2800" dirty="0" smtClean="0"/>
              <a:t>Open Source</a:t>
            </a:r>
          </a:p>
          <a:p>
            <a:pPr>
              <a:buSzPct val="100000"/>
            </a:pPr>
            <a:r>
              <a:rPr lang="en-US" sz="2800" dirty="0" smtClean="0"/>
              <a:t>Hybrid </a:t>
            </a:r>
          </a:p>
          <a:p>
            <a:pPr>
              <a:buSzPct val="100000"/>
            </a:pPr>
            <a:r>
              <a:rPr lang="en-US" sz="2800" dirty="0" smtClean="0"/>
              <a:t>Home-grown</a:t>
            </a:r>
          </a:p>
          <a:p>
            <a:endParaRPr lang="en-US" sz="2800" dirty="0" smtClean="0"/>
          </a:p>
          <a:p>
            <a:pPr marL="0" indent="0">
              <a:buNone/>
            </a:pPr>
            <a:endParaRPr lang="en-US" sz="2800" dirty="0"/>
          </a:p>
        </p:txBody>
      </p:sp>
      <p:sp>
        <p:nvSpPr>
          <p:cNvPr id="2" name="Title 1"/>
          <p:cNvSpPr>
            <a:spLocks noGrp="1"/>
          </p:cNvSpPr>
          <p:nvPr>
            <p:ph type="title"/>
          </p:nvPr>
        </p:nvSpPr>
        <p:spPr/>
        <p:txBody>
          <a:bodyPr>
            <a:normAutofit/>
          </a:bodyPr>
          <a:lstStyle/>
          <a:p>
            <a:r>
              <a:rPr lang="en-US" sz="3200" b="1" dirty="0" smtClean="0">
                <a:solidFill>
                  <a:schemeClr val="bg2"/>
                </a:solidFill>
              </a:rPr>
              <a:t>Software: </a:t>
            </a:r>
            <a:br>
              <a:rPr lang="en-US" sz="3200" b="1" dirty="0" smtClean="0">
                <a:solidFill>
                  <a:schemeClr val="bg2"/>
                </a:solidFill>
              </a:rPr>
            </a:br>
            <a:r>
              <a:rPr lang="en-US" sz="3200" b="1" dirty="0" smtClean="0">
                <a:solidFill>
                  <a:schemeClr val="bg2"/>
                </a:solidFill>
              </a:rPr>
              <a:t>The Parts People See</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53</a:t>
            </a:fld>
            <a:endParaRPr lang="en-US"/>
          </a:p>
        </p:txBody>
      </p:sp>
    </p:spTree>
    <p:extLst>
      <p:ext uri="{BB962C8B-B14F-4D97-AF65-F5344CB8AC3E}">
        <p14:creationId xmlns:p14="http://schemas.microsoft.com/office/powerpoint/2010/main" val="5554868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endParaRPr lang="en-US" sz="900" dirty="0" smtClean="0"/>
          </a:p>
          <a:p>
            <a:pPr>
              <a:buSzPct val="100000"/>
            </a:pPr>
            <a:r>
              <a:rPr lang="en-US" sz="2400" dirty="0" smtClean="0"/>
              <a:t>Active Scholarship</a:t>
            </a:r>
          </a:p>
          <a:p>
            <a:pPr>
              <a:buSzPct val="100000"/>
            </a:pPr>
            <a:r>
              <a:rPr lang="en-US" sz="2400" dirty="0" smtClean="0"/>
              <a:t>Records of Enduring Value</a:t>
            </a:r>
          </a:p>
          <a:p>
            <a:pPr>
              <a:buSzPct val="100000"/>
            </a:pPr>
            <a:r>
              <a:rPr lang="en-US" sz="2400" dirty="0" smtClean="0"/>
              <a:t>Unique Resources</a:t>
            </a:r>
          </a:p>
          <a:p>
            <a:pPr marL="795338" lvl="1" indent="-338138">
              <a:buSzPct val="100000"/>
            </a:pPr>
            <a:r>
              <a:rPr lang="en-US" sz="2400" dirty="0" smtClean="0"/>
              <a:t>Digital Assets, Digital Objects, Items, Resources, Files, “Stuff”</a:t>
            </a:r>
            <a:endParaRPr lang="en-US" sz="2400" dirty="0"/>
          </a:p>
        </p:txBody>
      </p:sp>
      <p:sp>
        <p:nvSpPr>
          <p:cNvPr id="2" name="Title 1"/>
          <p:cNvSpPr>
            <a:spLocks noGrp="1"/>
          </p:cNvSpPr>
          <p:nvPr>
            <p:ph type="title"/>
          </p:nvPr>
        </p:nvSpPr>
        <p:spPr/>
        <p:txBody>
          <a:bodyPr>
            <a:normAutofit/>
          </a:bodyPr>
          <a:lstStyle/>
          <a:p>
            <a:r>
              <a:rPr lang="en-US" sz="3200" b="1" dirty="0" smtClean="0">
                <a:solidFill>
                  <a:schemeClr val="bg2"/>
                </a:solidFill>
              </a:rPr>
              <a:t>Content: </a:t>
            </a:r>
            <a:br>
              <a:rPr lang="en-US" sz="3200" b="1" dirty="0" smtClean="0">
                <a:solidFill>
                  <a:schemeClr val="bg2"/>
                </a:solidFill>
              </a:rPr>
            </a:br>
            <a:r>
              <a:rPr lang="en-US" sz="3200" b="1" dirty="0" smtClean="0">
                <a:solidFill>
                  <a:schemeClr val="bg2"/>
                </a:solidFill>
              </a:rPr>
              <a:t>The Things People Want</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54</a:t>
            </a:fld>
            <a:endParaRPr lang="en-US"/>
          </a:p>
        </p:txBody>
      </p:sp>
    </p:spTree>
    <p:extLst>
      <p:ext uri="{BB962C8B-B14F-4D97-AF65-F5344CB8AC3E}">
        <p14:creationId xmlns:p14="http://schemas.microsoft.com/office/powerpoint/2010/main" val="33261388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chemeClr val="bg2"/>
                </a:solidFill>
              </a:rPr>
              <a:t>“Born Analog” Content…</a:t>
            </a:r>
            <a:endParaRPr lang="en-US" sz="3200" b="1" dirty="0">
              <a:solidFill>
                <a:schemeClr val="bg2"/>
              </a:solidFill>
            </a:endParaRPr>
          </a:p>
        </p:txBody>
      </p:sp>
      <p:sp>
        <p:nvSpPr>
          <p:cNvPr id="5" name="Content Placeholder 4"/>
          <p:cNvSpPr>
            <a:spLocks noGrp="1"/>
          </p:cNvSpPr>
          <p:nvPr>
            <p:ph sz="half" idx="1"/>
          </p:nvPr>
        </p:nvSpPr>
        <p:spPr>
          <a:xfrm>
            <a:off x="533400" y="1752600"/>
            <a:ext cx="4660392" cy="4663440"/>
          </a:xfrm>
        </p:spPr>
        <p:txBody>
          <a:bodyPr>
            <a:noAutofit/>
          </a:bodyPr>
          <a:lstStyle/>
          <a:p>
            <a:pPr marL="0" indent="0" defTabSz="914145">
              <a:spcBef>
                <a:spcPts val="492"/>
              </a:spcBef>
              <a:buNone/>
            </a:pPr>
            <a:r>
              <a:rPr lang="en-US" sz="2400" dirty="0">
                <a:latin typeface="Helvetica" charset="0"/>
                <a:ea typeface="Helvetica" charset="0"/>
                <a:cs typeface="Helvetica" charset="0"/>
                <a:sym typeface="Helvetica" charset="0"/>
              </a:rPr>
              <a:t>Records, ledgers, transcripts, photographs, film, diaries, maps, correspondence, paintings, artifacts, artwork, texts, audio, video, datasets, learning objects, institutional </a:t>
            </a:r>
            <a:r>
              <a:rPr lang="en-US" sz="2400" dirty="0" smtClean="0">
                <a:latin typeface="Helvetica" charset="0"/>
                <a:ea typeface="Helvetica" charset="0"/>
                <a:cs typeface="Helvetica" charset="0"/>
                <a:sym typeface="Helvetica" charset="0"/>
              </a:rPr>
              <a:t>records, official </a:t>
            </a:r>
            <a:r>
              <a:rPr lang="en-US" sz="2400" dirty="0">
                <a:latin typeface="Helvetica" charset="0"/>
                <a:ea typeface="Helvetica" charset="0"/>
                <a:cs typeface="Helvetica" charset="0"/>
                <a:sym typeface="Helvetica" charset="0"/>
              </a:rPr>
              <a:t>documents, bulletins, directories and publications</a:t>
            </a:r>
            <a:r>
              <a:rPr lang="en-US" sz="2400" dirty="0" smtClean="0">
                <a:latin typeface="Helvetica" charset="0"/>
                <a:ea typeface="Helvetica" charset="0"/>
                <a:cs typeface="Helvetica" charset="0"/>
                <a:sym typeface="Helvetica" charset="0"/>
              </a:rPr>
              <a:t>…</a:t>
            </a:r>
            <a:endParaRPr lang="en-US" sz="2400" dirty="0"/>
          </a:p>
        </p:txBody>
      </p:sp>
      <p:pic>
        <p:nvPicPr>
          <p:cNvPr id="14" name="Picture 4" descr="005s.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724" r="16207"/>
          <a:stretch/>
        </p:blipFill>
        <p:spPr bwMode="auto">
          <a:xfrm>
            <a:off x="7451489" y="3149352"/>
            <a:ext cx="1117327" cy="12702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 name="Slide Number Placeholder 3"/>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55</a:t>
            </a:fld>
            <a:endParaRPr lang="en-US"/>
          </a:p>
        </p:txBody>
      </p:sp>
      <p:pic>
        <p:nvPicPr>
          <p:cNvPr id="7" name="Picture 5" descr="MPj0401619000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489" y="1524000"/>
            <a:ext cx="1117327" cy="15493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9" name="Picture 9" descr="004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0"/>
            <a:ext cx="1290340" cy="15493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 name="Picture 10" descr="001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149352"/>
            <a:ext cx="1230064" cy="12702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1" name="Picture 11" descr="0000086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1190" y="4551499"/>
            <a:ext cx="2507626" cy="1433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341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7496960" presetClass="entr" presetSubtype="96857768" fill="hold"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47496960" presetClass="entr" presetSubtype="96856576" fill="hold"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chemeClr val="bg2"/>
                </a:solidFill>
                <a:ea typeface="Helvetica" charset="0"/>
                <a:cs typeface="Helvetica" charset="0"/>
                <a:sym typeface="Helvetica" charset="0"/>
              </a:rPr>
              <a:t>…</a:t>
            </a:r>
            <a:r>
              <a:rPr lang="en-US" sz="3600" b="1" dirty="0" smtClean="0">
                <a:solidFill>
                  <a:schemeClr val="bg2"/>
                </a:solidFill>
                <a:ea typeface="Helvetica" charset="0"/>
                <a:cs typeface="Helvetica" charset="0"/>
                <a:sym typeface="Helvetica" charset="0"/>
              </a:rPr>
              <a:t>Becomes </a:t>
            </a:r>
            <a:r>
              <a:rPr lang="en-US" sz="3600" b="1" dirty="0">
                <a:solidFill>
                  <a:schemeClr val="bg2"/>
                </a:solidFill>
                <a:ea typeface="Helvetica" charset="0"/>
                <a:cs typeface="Helvetica" charset="0"/>
                <a:sym typeface="Helvetica" charset="0"/>
              </a:rPr>
              <a:t>Physical Items </a:t>
            </a:r>
            <a:r>
              <a:rPr lang="en-US" sz="3600" b="1" dirty="0" smtClean="0">
                <a:solidFill>
                  <a:schemeClr val="bg2"/>
                </a:solidFill>
                <a:ea typeface="Helvetica" charset="0"/>
                <a:cs typeface="Helvetica" charset="0"/>
                <a:sym typeface="Helvetica" charset="0"/>
              </a:rPr>
              <a:t>in Collections</a:t>
            </a:r>
            <a:r>
              <a:rPr lang="en-US" sz="3600" b="1" dirty="0">
                <a:solidFill>
                  <a:schemeClr val="bg2"/>
                </a:solidFill>
                <a:ea typeface="Helvetica" charset="0"/>
                <a:cs typeface="Helvetica" charset="0"/>
                <a:sym typeface="Helvetica" charset="0"/>
              </a:rPr>
              <a:t>…</a:t>
            </a:r>
            <a:endParaRPr lang="en-US" sz="3600" b="1" dirty="0">
              <a:solidFill>
                <a:schemeClr val="bg2"/>
              </a:solidFill>
            </a:endParaRPr>
          </a:p>
        </p:txBody>
      </p:sp>
      <p:sp>
        <p:nvSpPr>
          <p:cNvPr id="5" name="Slide Number Placeholder 4"/>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56</a:t>
            </a:fld>
            <a:endParaRPr lang="en-US"/>
          </a:p>
        </p:txBody>
      </p:sp>
      <p:pic>
        <p:nvPicPr>
          <p:cNvPr id="6" name="Picture 5" descr="MPj0401619000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2889" y="1676400"/>
            <a:ext cx="1117327" cy="15493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7" name="Picture 9" descr="004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76400"/>
            <a:ext cx="1290340" cy="15493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8" name="Picture 10" descr="001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301752"/>
            <a:ext cx="1230064" cy="12702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9" name="Picture 11" descr="0000086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2590" y="4703899"/>
            <a:ext cx="2507626" cy="1433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 name="Picture 4" descr="005s.jpg"/>
          <p:cNvPicPr>
            <a:picLocks noChangeAspect="1"/>
          </p:cNvPicPr>
          <p:nvPr/>
        </p:nvPicPr>
        <p:blipFill rotWithShape="1">
          <a:blip r:embed="rId6">
            <a:extLst>
              <a:ext uri="{28A0092B-C50C-407E-A947-70E740481C1C}">
                <a14:useLocalDpi xmlns:a14="http://schemas.microsoft.com/office/drawing/2010/main" val="0"/>
              </a:ext>
            </a:extLst>
          </a:blip>
          <a:srcRect t="19724" r="16207"/>
          <a:stretch/>
        </p:blipFill>
        <p:spPr bwMode="auto">
          <a:xfrm>
            <a:off x="3412889" y="3301752"/>
            <a:ext cx="1117327" cy="12702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1" name="Picture 9" descr="BOX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2158" y="2831828"/>
            <a:ext cx="838275"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2" name="Picture 10" descr="BOX3.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67451" y="2831828"/>
            <a:ext cx="838275"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 name="Picture 11" descr="BOX4.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4431358"/>
            <a:ext cx="837158"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4" name="Picture 12" descr="BOX5.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29177" y="4431358"/>
            <a:ext cx="838274"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5" name="Picture 13" descr="BOX6.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43354" y="4431358"/>
            <a:ext cx="838275"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6" name="Picture 14" descr="BOX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637982" y="2831828"/>
            <a:ext cx="838274"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7" name="AutoShape 15"/>
          <p:cNvSpPr>
            <a:spLocks/>
          </p:cNvSpPr>
          <p:nvPr/>
        </p:nvSpPr>
        <p:spPr bwMode="auto">
          <a:xfrm>
            <a:off x="4648200" y="3504903"/>
            <a:ext cx="914176" cy="761256"/>
          </a:xfrm>
          <a:prstGeom prst="rightArrow">
            <a:avLst>
              <a:gd name="adj1" fmla="val 50000"/>
              <a:gd name="adj2" fmla="val 35181"/>
            </a:avLst>
          </a:prstGeom>
          <a:solidFill>
            <a:srgbClr val="FFFFFF"/>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98" tIns="50798" rIns="50798" bIns="50798" anchor="ctr"/>
          <a:lstStyle/>
          <a:p>
            <a:endParaRPr lang="en-US">
              <a:solidFill>
                <a:prstClr val="black"/>
              </a:solidFill>
            </a:endParaRPr>
          </a:p>
        </p:txBody>
      </p:sp>
    </p:spTree>
    <p:extLst>
      <p:ext uri="{BB962C8B-B14F-4D97-AF65-F5344CB8AC3E}">
        <p14:creationId xmlns:p14="http://schemas.microsoft.com/office/powerpoint/2010/main" val="35994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7496960" presetClass="entr" presetSubtype="96857768"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47496960" presetClass="entr" presetSubtype="96856576"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85000" lnSpcReduction="10000"/>
          </a:bodyPr>
          <a:lstStyle/>
          <a:p>
            <a:pPr>
              <a:buSzPct val="100000"/>
            </a:pPr>
            <a:r>
              <a:rPr lang="en-US" sz="3100" dirty="0" smtClean="0"/>
              <a:t>Images</a:t>
            </a:r>
            <a:endParaRPr lang="en-US" sz="3100" dirty="0"/>
          </a:p>
          <a:p>
            <a:pPr marL="795338" lvl="1" indent="-338138">
              <a:buSzPct val="100000"/>
            </a:pPr>
            <a:r>
              <a:rPr lang="en-US" dirty="0" smtClean="0"/>
              <a:t>Format</a:t>
            </a:r>
            <a:r>
              <a:rPr lang="en-US" dirty="0"/>
              <a:t>, bit depth and resolution</a:t>
            </a:r>
          </a:p>
          <a:p>
            <a:pPr>
              <a:buSzPct val="100000"/>
            </a:pPr>
            <a:r>
              <a:rPr lang="en-US" sz="3100" dirty="0"/>
              <a:t> Audio</a:t>
            </a:r>
          </a:p>
          <a:p>
            <a:pPr marL="795338" lvl="1" indent="-338138">
              <a:buSzPct val="100000"/>
            </a:pPr>
            <a:r>
              <a:rPr lang="en-US" dirty="0"/>
              <a:t>Format, sample rate and quantization (compression)</a:t>
            </a:r>
          </a:p>
          <a:p>
            <a:pPr>
              <a:buSzPct val="100000"/>
            </a:pPr>
            <a:r>
              <a:rPr lang="en-US" sz="3100" dirty="0"/>
              <a:t> Text </a:t>
            </a:r>
          </a:p>
          <a:p>
            <a:pPr marL="795338" lvl="1" indent="-338138">
              <a:buSzPct val="100000"/>
            </a:pPr>
            <a:r>
              <a:rPr lang="en-US" dirty="0"/>
              <a:t>Format, levels of accuracy, levels of encoding, </a:t>
            </a:r>
          </a:p>
          <a:p>
            <a:pPr>
              <a:buSzPct val="100000"/>
            </a:pPr>
            <a:r>
              <a:rPr lang="en-US" sz="3100" dirty="0"/>
              <a:t> 3-D objects </a:t>
            </a:r>
          </a:p>
          <a:p>
            <a:pPr marL="795338" lvl="1" indent="-338138">
              <a:buSzPct val="100000"/>
            </a:pPr>
            <a:r>
              <a:rPr lang="en-US" dirty="0"/>
              <a:t>Levels of detail, capture to support static vs. dynamic representation</a:t>
            </a:r>
          </a:p>
          <a:p>
            <a:endParaRPr lang="en-US" dirty="0"/>
          </a:p>
        </p:txBody>
      </p:sp>
      <p:sp>
        <p:nvSpPr>
          <p:cNvPr id="2" name="Title 1"/>
          <p:cNvSpPr>
            <a:spLocks noGrp="1"/>
          </p:cNvSpPr>
          <p:nvPr>
            <p:ph type="title"/>
          </p:nvPr>
        </p:nvSpPr>
        <p:spPr/>
        <p:txBody>
          <a:bodyPr>
            <a:normAutofit fontScale="90000"/>
          </a:bodyPr>
          <a:lstStyle/>
          <a:p>
            <a:pPr algn="ctr"/>
            <a:r>
              <a:rPr lang="en-US" sz="4400" dirty="0" smtClean="0">
                <a:solidFill>
                  <a:schemeClr val="bg2"/>
                </a:solidFill>
                <a:ea typeface="Helvetica" charset="0"/>
                <a:cs typeface="Helvetica" charset="0"/>
                <a:sym typeface="Helvetica" charset="0"/>
              </a:rPr>
              <a:t>…And can be Transformed </a:t>
            </a:r>
            <a:r>
              <a:rPr lang="en-US" sz="4400" dirty="0">
                <a:solidFill>
                  <a:schemeClr val="bg2"/>
                </a:solidFill>
                <a:ea typeface="Helvetica" charset="0"/>
                <a:cs typeface="Helvetica" charset="0"/>
                <a:sym typeface="Helvetica" charset="0"/>
              </a:rPr>
              <a:t>into Quality Digital Objects</a:t>
            </a:r>
            <a:endParaRPr lang="en-US" dirty="0">
              <a:solidFill>
                <a:schemeClr val="bg2"/>
              </a:solidFill>
            </a:endParaRPr>
          </a:p>
        </p:txBody>
      </p:sp>
      <p:sp>
        <p:nvSpPr>
          <p:cNvPr id="5" name="Slide Number Placeholder 4"/>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57</a:t>
            </a:fld>
            <a:endParaRPr lang="en-US"/>
          </a:p>
        </p:txBody>
      </p:sp>
    </p:spTree>
    <p:extLst>
      <p:ext uri="{BB962C8B-B14F-4D97-AF65-F5344CB8AC3E}">
        <p14:creationId xmlns:p14="http://schemas.microsoft.com/office/powerpoint/2010/main" val="1424788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9800" y="1676400"/>
            <a:ext cx="2971800" cy="1295400"/>
          </a:xfrm>
        </p:spPr>
        <p:txBody>
          <a:bodyPr>
            <a:noAutofit/>
          </a:bodyPr>
          <a:lstStyle/>
          <a:p>
            <a:r>
              <a:rPr lang="en-US" sz="2400" dirty="0" smtClean="0">
                <a:solidFill>
                  <a:schemeClr val="bg2"/>
                </a:solidFill>
              </a:rPr>
              <a:t>Handout 1: </a:t>
            </a:r>
            <a:br>
              <a:rPr lang="en-US" sz="2400" dirty="0" smtClean="0">
                <a:solidFill>
                  <a:schemeClr val="bg2"/>
                </a:solidFill>
              </a:rPr>
            </a:br>
            <a:r>
              <a:rPr lang="en-US" sz="2400" dirty="0" smtClean="0">
                <a:solidFill>
                  <a:schemeClr val="bg2"/>
                </a:solidFill>
              </a:rPr>
              <a:t>Digital Capture Quality Basics</a:t>
            </a:r>
            <a:endParaRPr lang="en-US" sz="2400" dirty="0">
              <a:solidFill>
                <a:schemeClr val="bg2"/>
              </a:solidFill>
            </a:endParaRPr>
          </a:p>
        </p:txBody>
      </p:sp>
      <p:pic>
        <p:nvPicPr>
          <p:cNvPr id="18" name="Picture 10" descr="C:\Users\jcolati\AppData\Local\Microsoft\Windows\Temporary Internet Files\Content.IE5\C6KGX87L\MP900386633[1].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3250" b="23250"/>
          <a:stretch>
            <a:fillRect/>
          </a:stretch>
        </p:blipFill>
        <p:spPr bwMode="auto">
          <a:xfrm>
            <a:off x="304800" y="1066800"/>
            <a:ext cx="5486400" cy="41148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Placeholder 5"/>
          <p:cNvSpPr>
            <a:spLocks noGrp="1"/>
          </p:cNvSpPr>
          <p:nvPr>
            <p:ph type="body" sz="half" idx="2"/>
          </p:nvPr>
        </p:nvSpPr>
        <p:spPr>
          <a:xfrm>
            <a:off x="304800" y="5181600"/>
            <a:ext cx="5486400" cy="804862"/>
          </a:xfrm>
        </p:spPr>
        <p:txBody>
          <a:bodyPr>
            <a:noAutofit/>
          </a:bodyPr>
          <a:lstStyle/>
          <a:p>
            <a:pPr algn="ctr"/>
            <a:r>
              <a:rPr lang="en-US" sz="2000" dirty="0" smtClean="0">
                <a:solidFill>
                  <a:schemeClr val="bg2"/>
                </a:solidFill>
              </a:rPr>
              <a:t>A brief review of quality choices for common digital file formats and types</a:t>
            </a: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58</a:t>
            </a:fld>
            <a:endParaRPr lang="en-US"/>
          </a:p>
        </p:txBody>
      </p:sp>
    </p:spTree>
    <p:extLst>
      <p:ext uri="{BB962C8B-B14F-4D97-AF65-F5344CB8AC3E}">
        <p14:creationId xmlns:p14="http://schemas.microsoft.com/office/powerpoint/2010/main" val="10959728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b="1" dirty="0">
                <a:solidFill>
                  <a:schemeClr val="bg2"/>
                </a:solidFill>
                <a:ea typeface="Helvetica" charset="0"/>
                <a:cs typeface="Helvetica" charset="0"/>
                <a:sym typeface="Helvetica" charset="0"/>
              </a:rPr>
              <a:t>“</a:t>
            </a:r>
            <a:r>
              <a:rPr lang="en-US" sz="3200" b="1" dirty="0">
                <a:solidFill>
                  <a:schemeClr val="bg2"/>
                </a:solidFill>
                <a:ea typeface="Helvetica" charset="0"/>
                <a:cs typeface="Helvetica" charset="0"/>
                <a:sym typeface="Helvetica" charset="0"/>
              </a:rPr>
              <a:t>Born Digital” Content…</a:t>
            </a:r>
            <a:endParaRPr lang="en-US" sz="3200" b="1" dirty="0">
              <a:solidFill>
                <a:schemeClr val="bg2"/>
              </a:solidFill>
            </a:endParaRPr>
          </a:p>
        </p:txBody>
      </p:sp>
      <p:sp>
        <p:nvSpPr>
          <p:cNvPr id="6" name="Content Placeholder 5"/>
          <p:cNvSpPr>
            <a:spLocks noGrp="1"/>
          </p:cNvSpPr>
          <p:nvPr>
            <p:ph sz="half" idx="1"/>
          </p:nvPr>
        </p:nvSpPr>
        <p:spPr/>
        <p:txBody>
          <a:bodyPr/>
          <a:lstStyle/>
          <a:p>
            <a:pPr marL="82296" indent="0">
              <a:buNone/>
            </a:pPr>
            <a:r>
              <a:rPr lang="en-US" sz="2400" dirty="0"/>
              <a:t>Electronic </a:t>
            </a:r>
            <a:r>
              <a:rPr lang="en-US" sz="2400" dirty="0" smtClean="0"/>
              <a:t>records and documents</a:t>
            </a:r>
            <a:r>
              <a:rPr lang="en-US" sz="2400" dirty="0"/>
              <a:t>, digital </a:t>
            </a:r>
            <a:r>
              <a:rPr lang="en-US" sz="2400" dirty="0" smtClean="0"/>
              <a:t>audio</a:t>
            </a:r>
            <a:r>
              <a:rPr lang="en-US" sz="2400" dirty="0"/>
              <a:t>, digital video, digital still imagery, datasets, multi-media works, online </a:t>
            </a:r>
            <a:r>
              <a:rPr lang="en-US" sz="2400" dirty="0" smtClean="0"/>
              <a:t>publications</a:t>
            </a:r>
            <a:r>
              <a:rPr lang="en-US" sz="2400" dirty="0"/>
              <a:t>, web sites, </a:t>
            </a:r>
            <a:r>
              <a:rPr lang="en-US" sz="2400" dirty="0" err="1"/>
              <a:t>interactives</a:t>
            </a:r>
            <a:r>
              <a:rPr lang="en-US" sz="2400" dirty="0"/>
              <a:t>, blogs, </a:t>
            </a:r>
            <a:r>
              <a:rPr lang="en-US" sz="2400" dirty="0" smtClean="0"/>
              <a:t>wikis…</a:t>
            </a:r>
            <a:endParaRPr lang="en-US" sz="2400" dirty="0"/>
          </a:p>
        </p:txBody>
      </p:sp>
      <p:sp>
        <p:nvSpPr>
          <p:cNvPr id="4" name="Slide Number Placeholder 3"/>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59</a:t>
            </a:fld>
            <a:endParaRPr lang="en-US"/>
          </a:p>
        </p:txBody>
      </p:sp>
      <p:pic>
        <p:nvPicPr>
          <p:cNvPr id="8" name="Picture 1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5620" y="1574800"/>
            <a:ext cx="3698298" cy="47491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9" name="Picture 13" descr="MPj040197600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2590725" cy="1725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 name="Picture 1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678599"/>
            <a:ext cx="2513707" cy="1677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2284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572000"/>
          </a:xfrm>
        </p:spPr>
        <p:txBody>
          <a:bodyPr/>
          <a:lstStyle/>
          <a:p>
            <a:r>
              <a:rPr lang="en-US" sz="3000" dirty="0"/>
              <a:t>e</a:t>
            </a:r>
            <a:r>
              <a:rPr lang="en-US" sz="3000" dirty="0" smtClean="0"/>
              <a:t>valuate </a:t>
            </a:r>
            <a:r>
              <a:rPr lang="en-US" sz="3000" dirty="0"/>
              <a:t>existing and proposed repository initiatives at your local institutions for identified elements of a successful </a:t>
            </a:r>
            <a:r>
              <a:rPr lang="en-US" sz="3000" dirty="0" smtClean="0"/>
              <a:t>deployment</a:t>
            </a:r>
          </a:p>
          <a:p>
            <a:r>
              <a:rPr lang="en-US" sz="3000" dirty="0"/>
              <a:t>r</a:t>
            </a:r>
            <a:r>
              <a:rPr lang="en-US" sz="3000" dirty="0" smtClean="0"/>
              <a:t>eference </a:t>
            </a:r>
            <a:r>
              <a:rPr lang="en-US" sz="3000" dirty="0"/>
              <a:t>existing digital repositories and the characteristics they </a:t>
            </a:r>
            <a:r>
              <a:rPr lang="en-US" sz="3000" dirty="0" smtClean="0"/>
              <a:t>illustrate</a:t>
            </a:r>
          </a:p>
          <a:p>
            <a:r>
              <a:rPr lang="en-US" sz="3000" dirty="0"/>
              <a:t>i</a:t>
            </a:r>
            <a:r>
              <a:rPr lang="en-US" sz="3000" dirty="0" smtClean="0"/>
              <a:t>dentify </a:t>
            </a:r>
            <a:r>
              <a:rPr lang="en-US" sz="3000" dirty="0"/>
              <a:t>areas in which you might build your knowledge base and/or skill sets to meet the needs of a digital repository program</a:t>
            </a:r>
          </a:p>
        </p:txBody>
      </p:sp>
      <p:sp>
        <p:nvSpPr>
          <p:cNvPr id="2" name="Title 1"/>
          <p:cNvSpPr>
            <a:spLocks noGrp="1"/>
          </p:cNvSpPr>
          <p:nvPr>
            <p:ph type="title"/>
          </p:nvPr>
        </p:nvSpPr>
        <p:spPr>
          <a:xfrm>
            <a:off x="457200" y="457200"/>
            <a:ext cx="8229600" cy="1295400"/>
          </a:xfrm>
        </p:spPr>
        <p:txBody>
          <a:bodyPr/>
          <a:lstStyle/>
          <a:p>
            <a:r>
              <a:rPr lang="en-US" sz="3600" b="1" dirty="0" smtClean="0">
                <a:solidFill>
                  <a:srgbClr val="002060"/>
                </a:solidFill>
              </a:rPr>
              <a:t>Learning Outcomes</a:t>
            </a:r>
            <a:endParaRPr lang="en-US" sz="3600" b="1" dirty="0">
              <a:solidFill>
                <a:srgbClr val="002060"/>
              </a:solidFill>
            </a:endParaRPr>
          </a:p>
        </p:txBody>
      </p:sp>
      <p:sp>
        <p:nvSpPr>
          <p:cNvPr id="4" name="Slide Number Placeholder 3"/>
          <p:cNvSpPr>
            <a:spLocks noGrp="1"/>
          </p:cNvSpPr>
          <p:nvPr>
            <p:ph type="sldNum" sz="quarter" idx="11"/>
          </p:nvPr>
        </p:nvSpPr>
        <p:spPr>
          <a:xfrm>
            <a:off x="6553200" y="6248400"/>
            <a:ext cx="2133600" cy="457200"/>
          </a:xfrm>
        </p:spPr>
        <p:txBody>
          <a:bodyPr/>
          <a:lstStyle/>
          <a:p>
            <a:fld id="{56E3E2FF-1825-4BB3-BD60-9BD4044F7A21}" type="slidenum">
              <a:rPr lang="en-US" smtClean="0"/>
              <a:pPr/>
              <a:t>6</a:t>
            </a:fld>
            <a:endParaRPr lang="en-US" dirty="0"/>
          </a:p>
        </p:txBody>
      </p:sp>
    </p:spTree>
    <p:extLst>
      <p:ext uri="{BB962C8B-B14F-4D97-AF65-F5344CB8AC3E}">
        <p14:creationId xmlns:p14="http://schemas.microsoft.com/office/powerpoint/2010/main" val="15156358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2"/>
                </a:solidFill>
              </a:rPr>
              <a:t>…Unlike Physical Collections…</a:t>
            </a:r>
            <a:endParaRPr lang="en-US" sz="3200" b="1" dirty="0">
              <a:solidFill>
                <a:schemeClr val="bg2"/>
              </a:solidFill>
            </a:endParaRPr>
          </a:p>
        </p:txBody>
      </p:sp>
      <p:sp>
        <p:nvSpPr>
          <p:cNvPr id="4" name="Slide Number Placeholder 3"/>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60</a:t>
            </a:fld>
            <a:endParaRPr lang="en-US" dirty="0"/>
          </a:p>
        </p:txBody>
      </p:sp>
      <p:pic>
        <p:nvPicPr>
          <p:cNvPr id="18" name="Picture 5" descr="BOX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2158" y="2451199"/>
            <a:ext cx="838275"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9" name="Picture 6" descr="BOX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451" y="2448844"/>
            <a:ext cx="838275"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0" name="Picture 7" descr="BOX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4385" y="4042423"/>
            <a:ext cx="837158"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1" name="Picture 8" descr="BOX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2158" y="4042423"/>
            <a:ext cx="838274"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2" name="Picture 9" descr="BOX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7451" y="4042423"/>
            <a:ext cx="838275"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3" name="Picture 10" descr="BOX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3269" y="2461943"/>
            <a:ext cx="838274"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4" name="Picture 12" descr="imag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5102" y="1553412"/>
            <a:ext cx="3698298" cy="47491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5" name="Picture 13" descr="MPj04019760000[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0" y="4431358"/>
            <a:ext cx="2590725" cy="1725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6" name="Picture 14" descr="imag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38039" y="1713234"/>
            <a:ext cx="2513707" cy="1677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pSp>
        <p:nvGrpSpPr>
          <p:cNvPr id="30" name="Group 29"/>
          <p:cNvGrpSpPr/>
          <p:nvPr/>
        </p:nvGrpSpPr>
        <p:grpSpPr>
          <a:xfrm>
            <a:off x="4113126" y="3429000"/>
            <a:ext cx="1372046" cy="1067098"/>
            <a:chOff x="4190256" y="3429000"/>
            <a:chExt cx="1372046" cy="1067098"/>
          </a:xfrm>
        </p:grpSpPr>
        <p:sp>
          <p:nvSpPr>
            <p:cNvPr id="29" name="AutoShape 11"/>
            <p:cNvSpPr>
              <a:spLocks/>
            </p:cNvSpPr>
            <p:nvPr/>
          </p:nvSpPr>
          <p:spPr bwMode="auto">
            <a:xfrm>
              <a:off x="4190256" y="3683496"/>
              <a:ext cx="1217786" cy="651867"/>
            </a:xfrm>
            <a:prstGeom prst="rightArrow">
              <a:avLst>
                <a:gd name="adj1" fmla="val 50000"/>
                <a:gd name="adj2" fmla="val 54730"/>
              </a:avLst>
            </a:prstGeom>
            <a:solidFill>
              <a:srgbClr val="FFFFFF"/>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dirty="0">
                <a:solidFill>
                  <a:prstClr val="black"/>
                </a:solidFill>
              </a:endParaRPr>
            </a:p>
          </p:txBody>
        </p:sp>
        <p:sp>
          <p:nvSpPr>
            <p:cNvPr id="27" name="AutoShape 15"/>
            <p:cNvSpPr>
              <a:spLocks/>
            </p:cNvSpPr>
            <p:nvPr/>
          </p:nvSpPr>
          <p:spPr bwMode="auto">
            <a:xfrm>
              <a:off x="4343400" y="3429000"/>
              <a:ext cx="1218902" cy="1067098"/>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899" y="12482"/>
                    <a:pt x="18899" y="10800"/>
                  </a:cubicBezTo>
                  <a:cubicBezTo>
                    <a:pt x="18899" y="6326"/>
                    <a:pt x="15272" y="2699"/>
                    <a:pt x="10800" y="2699"/>
                  </a:cubicBezTo>
                  <a:cubicBezTo>
                    <a:pt x="9117" y="2698"/>
                    <a:pt x="7476" y="3223"/>
                    <a:pt x="6106" y="4198"/>
                  </a:cubicBezTo>
                  <a:close/>
                  <a:moveTo>
                    <a:pt x="4198" y="6106"/>
                  </a:moveTo>
                  <a:cubicBezTo>
                    <a:pt x="3223" y="7477"/>
                    <a:pt x="2700" y="9117"/>
                    <a:pt x="2700" y="10799"/>
                  </a:cubicBezTo>
                  <a:cubicBezTo>
                    <a:pt x="2700" y="15273"/>
                    <a:pt x="6326" y="18900"/>
                    <a:pt x="10800" y="18900"/>
                  </a:cubicBezTo>
                  <a:cubicBezTo>
                    <a:pt x="12481" y="18900"/>
                    <a:pt x="14122" y="18376"/>
                    <a:pt x="15493" y="17401"/>
                  </a:cubicBezTo>
                  <a:close/>
                </a:path>
              </a:pathLst>
            </a:custGeom>
            <a:solidFill>
              <a:srgbClr val="DD8047"/>
            </a:solidFill>
            <a:ln w="13546"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dirty="0">
                <a:solidFill>
                  <a:prstClr val="black"/>
                </a:solidFill>
              </a:endParaRPr>
            </a:p>
          </p:txBody>
        </p:sp>
      </p:grpSp>
      <p:sp>
        <p:nvSpPr>
          <p:cNvPr id="28" name="Rectangle 16"/>
          <p:cNvSpPr>
            <a:spLocks/>
          </p:cNvSpPr>
          <p:nvPr/>
        </p:nvSpPr>
        <p:spPr bwMode="auto">
          <a:xfrm rot="16200000">
            <a:off x="9791700" y="2885266"/>
            <a:ext cx="4114800" cy="1087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88896" tIns="50798" rIns="88896" bIns="50798">
            <a:spAutoFit/>
          </a:bodyPr>
          <a:lstStyle/>
          <a:p>
            <a:pPr defTabSz="914145">
              <a:spcBef>
                <a:spcPts val="703"/>
              </a:spcBef>
            </a:pPr>
            <a:r>
              <a:rPr lang="en-US" sz="2800" dirty="0">
                <a:solidFill>
                  <a:prstClr val="black"/>
                </a:solidFill>
                <a:latin typeface="Arial" pitchFamily="34" charset="0"/>
                <a:cs typeface="Arial" pitchFamily="34" charset="0"/>
                <a:sym typeface="Arial" pitchFamily="34" charset="0"/>
              </a:rPr>
              <a:t>© VICTORIA VESNA,, 2004.</a:t>
            </a:r>
            <a:r>
              <a:rPr lang="en-US" sz="3600" dirty="0">
                <a:solidFill>
                  <a:prstClr val="black"/>
                </a:solidFill>
                <a:latin typeface="Arial" pitchFamily="34" charset="0"/>
                <a:cs typeface="Arial" pitchFamily="34" charset="0"/>
                <a:sym typeface="Arial" pitchFamily="34" charset="0"/>
              </a:rPr>
              <a:t> </a:t>
            </a:r>
            <a:endParaRPr lang="en-US" sz="6600" dirty="0">
              <a:solidFill>
                <a:prstClr val="black"/>
              </a:solidFill>
            </a:endParaRPr>
          </a:p>
        </p:txBody>
      </p:sp>
    </p:spTree>
    <p:extLst>
      <p:ext uri="{BB962C8B-B14F-4D97-AF65-F5344CB8AC3E}">
        <p14:creationId xmlns:p14="http://schemas.microsoft.com/office/powerpoint/2010/main" val="4284057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038600"/>
          </a:xfrm>
        </p:spPr>
        <p:txBody>
          <a:bodyPr>
            <a:noAutofit/>
          </a:bodyPr>
          <a:lstStyle/>
          <a:p>
            <a:pPr>
              <a:buSzPct val="100000"/>
            </a:pPr>
            <a:r>
              <a:rPr lang="en-US" sz="2800" dirty="0" smtClean="0"/>
              <a:t>“</a:t>
            </a:r>
            <a:r>
              <a:rPr lang="en-US" sz="2800" dirty="0"/>
              <a:t>at much greater risk of either being lost and no longer available as historical resources, or of being altered, preventing future researchers from studying them in their original form…”</a:t>
            </a:r>
            <a:br>
              <a:rPr lang="en-US" sz="2800" dirty="0"/>
            </a:br>
            <a:r>
              <a:rPr lang="en-US" sz="2800" dirty="0"/>
              <a:t> </a:t>
            </a:r>
          </a:p>
          <a:p>
            <a:pPr>
              <a:buSzPct val="100000"/>
            </a:pPr>
            <a:r>
              <a:rPr lang="en-US" sz="2800" dirty="0"/>
              <a:t>“Millions of digital materials, such as Web sites mounted in the early days of the Internet, are already lost—either completely or in their original versions.”</a:t>
            </a:r>
          </a:p>
          <a:p>
            <a:pPr marL="0" indent="0">
              <a:buNone/>
            </a:pPr>
            <a:endParaRPr lang="en-US" sz="2800" dirty="0"/>
          </a:p>
        </p:txBody>
      </p:sp>
      <p:sp>
        <p:nvSpPr>
          <p:cNvPr id="2" name="Title 1"/>
          <p:cNvSpPr>
            <a:spLocks noGrp="1"/>
          </p:cNvSpPr>
          <p:nvPr>
            <p:ph type="title"/>
          </p:nvPr>
        </p:nvSpPr>
        <p:spPr/>
        <p:txBody>
          <a:bodyPr/>
          <a:lstStyle/>
          <a:p>
            <a:r>
              <a:rPr lang="en-US" sz="3200" b="1" dirty="0" smtClean="0">
                <a:solidFill>
                  <a:schemeClr val="bg2"/>
                </a:solidFill>
              </a:rPr>
              <a:t>…Follows a Different Path</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61</a:t>
            </a:fld>
            <a:endParaRPr lang="en-US" dirty="0"/>
          </a:p>
        </p:txBody>
      </p:sp>
    </p:spTree>
    <p:extLst>
      <p:ext uri="{BB962C8B-B14F-4D97-AF65-F5344CB8AC3E}">
        <p14:creationId xmlns:p14="http://schemas.microsoft.com/office/powerpoint/2010/main" val="14767301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5"/>
          <p:cNvSpPr>
            <a:spLocks noGrp="1" noChangeArrowheads="1"/>
          </p:cNvSpPr>
          <p:nvPr>
            <p:ph idx="1"/>
          </p:nvPr>
        </p:nvSpPr>
        <p:spPr>
          <a:xfrm>
            <a:off x="432294" y="4800600"/>
            <a:ext cx="8229600" cy="990600"/>
          </a:xfrm>
        </p:spPr>
        <p:txBody>
          <a:bodyPr lIns="88896" tIns="50798" rIns="88896" bIns="50798" anchor="t">
            <a:noAutofit/>
          </a:bodyPr>
          <a:lstStyle/>
          <a:p>
            <a:pPr marL="0" indent="0" defTabSz="914145">
              <a:lnSpc>
                <a:spcPct val="120000"/>
              </a:lnSpc>
              <a:spcBef>
                <a:spcPts val="0"/>
              </a:spcBef>
              <a:buNone/>
            </a:pPr>
            <a:r>
              <a:rPr lang="en-US" sz="2400" dirty="0" smtClean="0">
                <a:ea typeface="Helvetica" charset="0"/>
                <a:cs typeface="Helvetica" charset="0"/>
                <a:sym typeface="Helvetica" charset="0"/>
              </a:rPr>
              <a:t>Metadata </a:t>
            </a:r>
            <a:r>
              <a:rPr lang="en-US" sz="2400" dirty="0">
                <a:ea typeface="Helvetica" charset="0"/>
                <a:cs typeface="Helvetica" charset="0"/>
                <a:sym typeface="Helvetica" charset="0"/>
              </a:rPr>
              <a:t>is often specific to a community, a content type, a format, or an audience</a:t>
            </a:r>
            <a:r>
              <a:rPr lang="en-US" sz="500" dirty="0">
                <a:ea typeface="Helvetica" charset="0"/>
                <a:cs typeface="Helvetica" charset="0"/>
                <a:sym typeface="Helvetica" charset="0"/>
              </a:rPr>
              <a:t>.</a:t>
            </a:r>
          </a:p>
          <a:p>
            <a:pPr marL="25672" indent="0" defTabSz="914145">
              <a:spcBef>
                <a:spcPts val="492"/>
              </a:spcBef>
              <a:buNone/>
            </a:pPr>
            <a:endParaRPr lang="en-US" sz="500" dirty="0">
              <a:ea typeface="Helvetica" charset="0"/>
              <a:cs typeface="Helvetica" charset="0"/>
              <a:sym typeface="Helvetica" charset="0"/>
            </a:endParaRPr>
          </a:p>
        </p:txBody>
      </p:sp>
      <p:sp>
        <p:nvSpPr>
          <p:cNvPr id="150532" name="Rectangle 4"/>
          <p:cNvSpPr>
            <a:spLocks noGrp="1" noChangeArrowheads="1"/>
          </p:cNvSpPr>
          <p:nvPr>
            <p:ph type="title"/>
          </p:nvPr>
        </p:nvSpPr>
        <p:spPr>
          <a:xfrm>
            <a:off x="457200" y="457200"/>
            <a:ext cx="8229600" cy="1143000"/>
          </a:xfrm>
        </p:spPr>
        <p:txBody>
          <a:bodyPr lIns="50798" tIns="50798" rIns="50798" bIns="50798">
            <a:normAutofit/>
          </a:bodyPr>
          <a:lstStyle/>
          <a:p>
            <a:pPr algn="l" defTabSz="914145"/>
            <a:r>
              <a:rPr lang="en-US" sz="3200" b="1" dirty="0" smtClean="0">
                <a:solidFill>
                  <a:schemeClr val="bg2"/>
                </a:solidFill>
                <a:ea typeface="Helvetica" charset="0"/>
                <a:cs typeface="Helvetica" charset="0"/>
                <a:sym typeface="Helvetica" charset="0"/>
              </a:rPr>
              <a:t>Content  Brings </a:t>
            </a:r>
            <a:r>
              <a:rPr lang="en-US" sz="3200" b="1" dirty="0">
                <a:solidFill>
                  <a:schemeClr val="bg2"/>
                </a:solidFill>
                <a:ea typeface="Helvetica" charset="0"/>
                <a:cs typeface="Helvetica" charset="0"/>
                <a:sym typeface="Helvetica" charset="0"/>
              </a:rPr>
              <a:t>I</a:t>
            </a:r>
            <a:r>
              <a:rPr lang="en-US" sz="3200" b="1" dirty="0" smtClean="0">
                <a:solidFill>
                  <a:schemeClr val="bg2"/>
                </a:solidFill>
                <a:ea typeface="Helvetica" charset="0"/>
                <a:cs typeface="Helvetica" charset="0"/>
                <a:sym typeface="Helvetica" charset="0"/>
              </a:rPr>
              <a:t>ts </a:t>
            </a:r>
            <a:r>
              <a:rPr lang="en-US" sz="3200" b="1" dirty="0">
                <a:solidFill>
                  <a:schemeClr val="bg2"/>
                </a:solidFill>
                <a:ea typeface="Helvetica" charset="0"/>
                <a:cs typeface="Helvetica" charset="0"/>
                <a:sym typeface="Helvetica" charset="0"/>
              </a:rPr>
              <a:t>O</a:t>
            </a:r>
            <a:r>
              <a:rPr lang="en-US" sz="3200" b="1" dirty="0" smtClean="0">
                <a:solidFill>
                  <a:schemeClr val="bg2"/>
                </a:solidFill>
                <a:ea typeface="Helvetica" charset="0"/>
                <a:cs typeface="Helvetica" charset="0"/>
                <a:sym typeface="Helvetica" charset="0"/>
              </a:rPr>
              <a:t>wn </a:t>
            </a:r>
            <a:r>
              <a:rPr lang="en-US" sz="3200" b="1" dirty="0">
                <a:solidFill>
                  <a:schemeClr val="bg2"/>
                </a:solidFill>
                <a:ea typeface="Helvetica" charset="0"/>
                <a:cs typeface="Helvetica" charset="0"/>
                <a:sym typeface="Helvetica" charset="0"/>
              </a:rPr>
              <a:t>M</a:t>
            </a:r>
            <a:r>
              <a:rPr lang="en-US" sz="3200" b="1" dirty="0" smtClean="0">
                <a:solidFill>
                  <a:schemeClr val="bg2"/>
                </a:solidFill>
                <a:ea typeface="Helvetica" charset="0"/>
                <a:cs typeface="Helvetica" charset="0"/>
                <a:sym typeface="Helvetica" charset="0"/>
              </a:rPr>
              <a:t>etadata </a:t>
            </a:r>
            <a:r>
              <a:rPr lang="en-US" sz="3200" b="1" dirty="0">
                <a:solidFill>
                  <a:schemeClr val="bg2"/>
                </a:solidFill>
                <a:ea typeface="Helvetica" charset="0"/>
                <a:cs typeface="Helvetica" charset="0"/>
                <a:sym typeface="Helvetica" charset="0"/>
              </a:rPr>
              <a:t>N</a:t>
            </a:r>
            <a:r>
              <a:rPr lang="en-US" sz="3200" b="1" dirty="0" smtClean="0">
                <a:solidFill>
                  <a:schemeClr val="bg2"/>
                </a:solidFill>
                <a:ea typeface="Helvetica" charset="0"/>
                <a:cs typeface="Helvetica" charset="0"/>
                <a:sym typeface="Helvetica" charset="0"/>
              </a:rPr>
              <a:t>eeds</a:t>
            </a:r>
            <a:endParaRPr lang="en-US" sz="3200" b="1" dirty="0">
              <a:solidFill>
                <a:schemeClr val="bg2"/>
              </a:solidFill>
            </a:endParaRPr>
          </a:p>
        </p:txBody>
      </p:sp>
      <p:sp>
        <p:nvSpPr>
          <p:cNvPr id="2" name="Slide Number Placeholder 1"/>
          <p:cNvSpPr>
            <a:spLocks noGrp="1"/>
          </p:cNvSpPr>
          <p:nvPr>
            <p:ph type="sldNum" sz="quarter" idx="11"/>
          </p:nvPr>
        </p:nvSpPr>
        <p:spPr>
          <a:xfrm>
            <a:off x="8153400" y="6248400"/>
            <a:ext cx="533400" cy="457200"/>
          </a:xfrm>
        </p:spPr>
        <p:txBody>
          <a:bodyPr/>
          <a:lstStyle/>
          <a:p>
            <a:fld id="{56E3E2FF-1825-4BB3-BD60-9BD4044F7A21}" type="slidenum">
              <a:rPr lang="en-US" smtClean="0"/>
              <a:pPr/>
              <a:t>62</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09" y="1600200"/>
            <a:ext cx="8835571" cy="2958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29309" y="6304002"/>
            <a:ext cx="8410572" cy="400110"/>
          </a:xfrm>
          <a:prstGeom prst="rect">
            <a:avLst/>
          </a:prstGeom>
        </p:spPr>
        <p:txBody>
          <a:bodyPr wrap="none">
            <a:spAutoFit/>
          </a:bodyPr>
          <a:lstStyle/>
          <a:p>
            <a:r>
              <a:rPr lang="en-US" sz="2000" dirty="0">
                <a:solidFill>
                  <a:prstClr val="black"/>
                </a:solidFill>
              </a:rPr>
              <a:t>Seeing Standards: A Visualization of the Metadata Universe,  Jenn Riley.</a:t>
            </a:r>
          </a:p>
        </p:txBody>
      </p:sp>
    </p:spTree>
    <p:extLst>
      <p:ext uri="{BB962C8B-B14F-4D97-AF65-F5344CB8AC3E}">
        <p14:creationId xmlns:p14="http://schemas.microsoft.com/office/powerpoint/2010/main" val="3419298311"/>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9" name="Picture 7" descr="MPj031635700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371600"/>
            <a:ext cx="3657823" cy="2493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51560" name="Picture 8" descr="MPj017784400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999" y="4430624"/>
            <a:ext cx="3656707" cy="24389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51561" name="Picture 9" descr="MPj043101100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56772"/>
            <a:ext cx="2210098" cy="33129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51562" name="Picture 10" descr="MPj01778920000[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057370"/>
            <a:ext cx="2514898" cy="16761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Title 2"/>
          <p:cNvSpPr>
            <a:spLocks noGrp="1"/>
          </p:cNvSpPr>
          <p:nvPr>
            <p:ph type="title"/>
          </p:nvPr>
        </p:nvSpPr>
        <p:spPr>
          <a:xfrm>
            <a:off x="457200" y="457200"/>
            <a:ext cx="8229600" cy="1066428"/>
          </a:xfrm>
        </p:spPr>
        <p:txBody>
          <a:bodyPr>
            <a:normAutofit/>
          </a:bodyPr>
          <a:lstStyle/>
          <a:p>
            <a:r>
              <a:rPr lang="en-US" sz="3200" b="1" dirty="0">
                <a:solidFill>
                  <a:schemeClr val="bg2"/>
                </a:solidFill>
                <a:ea typeface="Helvetica" charset="0"/>
                <a:cs typeface="Helvetica" charset="0"/>
                <a:sym typeface="Helvetica" charset="0"/>
              </a:rPr>
              <a:t>…Or No Metadata at All!</a:t>
            </a:r>
            <a:endParaRPr lang="en-US" sz="14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63</a:t>
            </a:fld>
            <a:endParaRPr lang="en-US" dirty="0"/>
          </a:p>
        </p:txBody>
      </p:sp>
      <p:pic>
        <p:nvPicPr>
          <p:cNvPr id="151556" name="Picture 4" descr="MPj03057490000[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2971800"/>
            <a:ext cx="1780356" cy="13494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6491058"/>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9800" y="2209800"/>
            <a:ext cx="3276600" cy="1828800"/>
          </a:xfrm>
        </p:spPr>
        <p:txBody>
          <a:bodyPr>
            <a:noAutofit/>
          </a:bodyPr>
          <a:lstStyle/>
          <a:p>
            <a:pPr marL="82296" indent="0"/>
            <a:r>
              <a:rPr lang="en-US" sz="2400" dirty="0" smtClean="0"/>
              <a:t>Handout </a:t>
            </a:r>
            <a:r>
              <a:rPr lang="en-US" sz="2400" dirty="0"/>
              <a:t>2</a:t>
            </a:r>
            <a:r>
              <a:rPr lang="en-US" sz="2400" dirty="0" smtClean="0"/>
              <a:t>: </a:t>
            </a:r>
            <a:r>
              <a:rPr lang="en-US" sz="2400" dirty="0"/>
              <a:t/>
            </a:r>
            <a:br>
              <a:rPr lang="en-US" sz="2400" dirty="0"/>
            </a:br>
            <a:r>
              <a:rPr lang="en-US" sz="2400" dirty="0" smtClean="0">
                <a:solidFill>
                  <a:schemeClr val="bg2"/>
                </a:solidFill>
              </a:rPr>
              <a:t>ARL </a:t>
            </a:r>
            <a:r>
              <a:rPr lang="en-US" sz="2400" dirty="0">
                <a:solidFill>
                  <a:schemeClr val="bg2"/>
                </a:solidFill>
              </a:rPr>
              <a:t>Code of Best Practices and Fair Use for Academic and Research Libraries</a:t>
            </a:r>
          </a:p>
        </p:txBody>
      </p:sp>
      <p:pic>
        <p:nvPicPr>
          <p:cNvPr id="8" name="Picture 2" descr="C:\Users\jcolati\AppData\Local\Microsoft\Windows\Temporary Internet Files\Content.IE5\C6KGX87L\MP900341775[1].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444" r="2444"/>
          <a:stretch>
            <a:fillRect/>
          </a:stretch>
        </p:blipFill>
        <p:spPr bwMode="auto">
          <a:xfrm>
            <a:off x="381000" y="990600"/>
            <a:ext cx="5486400" cy="41148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Placeholder 5"/>
          <p:cNvSpPr>
            <a:spLocks noGrp="1"/>
          </p:cNvSpPr>
          <p:nvPr>
            <p:ph type="body" sz="half" idx="2"/>
          </p:nvPr>
        </p:nvSpPr>
        <p:spPr>
          <a:xfrm>
            <a:off x="381000" y="5105400"/>
            <a:ext cx="5486400" cy="804862"/>
          </a:xfrm>
        </p:spPr>
        <p:txBody>
          <a:bodyPr>
            <a:normAutofit/>
          </a:bodyPr>
          <a:lstStyle/>
          <a:p>
            <a:pPr algn="ctr"/>
            <a:r>
              <a:rPr lang="en-US" sz="2000" dirty="0"/>
              <a:t>Understanding Rights and Responsibilities</a:t>
            </a:r>
            <a:endParaRPr lang="en-US" sz="2000" dirty="0" smtClean="0"/>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64</a:t>
            </a:fld>
            <a:endParaRPr lang="en-US" dirty="0"/>
          </a:p>
        </p:txBody>
      </p:sp>
    </p:spTree>
    <p:extLst>
      <p:ext uri="{BB962C8B-B14F-4D97-AF65-F5344CB8AC3E}">
        <p14:creationId xmlns:p14="http://schemas.microsoft.com/office/powerpoint/2010/main" val="41875156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158852428"/>
              </p:ext>
            </p:extLst>
          </p:nvPr>
        </p:nvGraphicFramePr>
        <p:xfrm>
          <a:off x="457200" y="1981200"/>
          <a:ext cx="8229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en-US" sz="3200" b="1" dirty="0" smtClean="0">
                <a:solidFill>
                  <a:schemeClr val="bg2"/>
                </a:solidFill>
              </a:rPr>
              <a:t>Key Components</a:t>
            </a:r>
            <a:endParaRPr lang="en-US" sz="32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65</a:t>
            </a:fld>
            <a:endParaRPr lang="en-US" dirty="0"/>
          </a:p>
        </p:txBody>
      </p:sp>
    </p:spTree>
    <p:extLst>
      <p:ext uri="{BB962C8B-B14F-4D97-AF65-F5344CB8AC3E}">
        <p14:creationId xmlns:p14="http://schemas.microsoft.com/office/powerpoint/2010/main" val="23755063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100000"/>
            </a:pPr>
            <a:r>
              <a:rPr lang="en-US" sz="2800" dirty="0" smtClean="0"/>
              <a:t>Deposit</a:t>
            </a:r>
          </a:p>
          <a:p>
            <a:pPr>
              <a:buSzPct val="100000"/>
            </a:pPr>
            <a:r>
              <a:rPr lang="en-US" sz="2800" dirty="0" smtClean="0"/>
              <a:t>Review</a:t>
            </a:r>
          </a:p>
          <a:p>
            <a:pPr>
              <a:buSzPct val="100000"/>
            </a:pPr>
            <a:r>
              <a:rPr lang="en-US" sz="2800" dirty="0" smtClean="0"/>
              <a:t>Access</a:t>
            </a:r>
          </a:p>
          <a:p>
            <a:pPr>
              <a:buSzPct val="100000"/>
            </a:pPr>
            <a:r>
              <a:rPr lang="en-US" sz="2800" dirty="0" smtClean="0"/>
              <a:t>Reproduction</a:t>
            </a:r>
          </a:p>
          <a:p>
            <a:pPr>
              <a:buSzPct val="100000"/>
            </a:pPr>
            <a:r>
              <a:rPr lang="en-US" sz="2800" dirty="0" smtClean="0"/>
              <a:t>Security</a:t>
            </a:r>
          </a:p>
          <a:p>
            <a:pPr>
              <a:buSzPct val="100000"/>
            </a:pPr>
            <a:r>
              <a:rPr lang="en-US" sz="2800" dirty="0" smtClean="0"/>
              <a:t>Risk and Disaster Mitigation</a:t>
            </a:r>
          </a:p>
        </p:txBody>
      </p:sp>
      <p:sp>
        <p:nvSpPr>
          <p:cNvPr id="2" name="Title 1"/>
          <p:cNvSpPr>
            <a:spLocks noGrp="1"/>
          </p:cNvSpPr>
          <p:nvPr>
            <p:ph type="title"/>
          </p:nvPr>
        </p:nvSpPr>
        <p:spPr/>
        <p:txBody>
          <a:bodyPr/>
          <a:lstStyle/>
          <a:p>
            <a:r>
              <a:rPr lang="en-US" sz="3200" b="1" dirty="0" smtClean="0">
                <a:solidFill>
                  <a:schemeClr val="bg2"/>
                </a:solidFill>
              </a:rPr>
              <a:t>Controls: Keep Things in Order</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66</a:t>
            </a:fld>
            <a:endParaRPr lang="en-US" dirty="0"/>
          </a:p>
        </p:txBody>
      </p:sp>
    </p:spTree>
    <p:extLst>
      <p:ext uri="{BB962C8B-B14F-4D97-AF65-F5344CB8AC3E}">
        <p14:creationId xmlns:p14="http://schemas.microsoft.com/office/powerpoint/2010/main" val="37126887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100000"/>
            </a:pPr>
            <a:r>
              <a:rPr lang="en-US" sz="2800" dirty="0" smtClean="0"/>
              <a:t>Reliable, long-term access now and in the future </a:t>
            </a:r>
          </a:p>
          <a:p>
            <a:pPr>
              <a:buSzPct val="100000"/>
            </a:pPr>
            <a:r>
              <a:rPr lang="en-US" sz="2800" dirty="0" smtClean="0"/>
              <a:t>Responsibility for long-term </a:t>
            </a:r>
            <a:br>
              <a:rPr lang="en-US" sz="2800" dirty="0" smtClean="0"/>
            </a:br>
            <a:r>
              <a:rPr lang="en-US" sz="2800" dirty="0" smtClean="0"/>
              <a:t>maintenance of digital resources</a:t>
            </a:r>
          </a:p>
          <a:p>
            <a:pPr>
              <a:buSzPct val="100000"/>
            </a:pPr>
            <a:r>
              <a:rPr lang="en-US" sz="2800" dirty="0" smtClean="0"/>
              <a:t>Commonly accepted conventions </a:t>
            </a:r>
            <a:br>
              <a:rPr lang="en-US" sz="2800" dirty="0" smtClean="0"/>
            </a:br>
            <a:r>
              <a:rPr lang="en-US" sz="2800" dirty="0" smtClean="0"/>
              <a:t>and standards </a:t>
            </a:r>
          </a:p>
          <a:p>
            <a:pPr>
              <a:buSzPct val="100000"/>
            </a:pPr>
            <a:r>
              <a:rPr lang="en-US" sz="2800" dirty="0" smtClean="0"/>
              <a:t>Policies, practices, and performance </a:t>
            </a:r>
            <a:br>
              <a:rPr lang="en-US" sz="2800" dirty="0" smtClean="0"/>
            </a:br>
            <a:r>
              <a:rPr lang="en-US" sz="2800" dirty="0" smtClean="0"/>
              <a:t>that can be audited and measured (</a:t>
            </a:r>
            <a:r>
              <a:rPr lang="en-US" sz="2800" dirty="0" err="1" smtClean="0"/>
              <a:t>e.g.TRAC</a:t>
            </a:r>
            <a:r>
              <a:rPr lang="en-US" sz="2800" dirty="0" smtClean="0"/>
              <a:t>)</a:t>
            </a:r>
          </a:p>
          <a:p>
            <a:endParaRPr lang="en-US" sz="2800" dirty="0"/>
          </a:p>
        </p:txBody>
      </p:sp>
      <p:sp>
        <p:nvSpPr>
          <p:cNvPr id="2" name="Title 1"/>
          <p:cNvSpPr>
            <a:spLocks noGrp="1"/>
          </p:cNvSpPr>
          <p:nvPr>
            <p:ph type="title"/>
          </p:nvPr>
        </p:nvSpPr>
        <p:spPr/>
        <p:txBody>
          <a:bodyPr/>
          <a:lstStyle/>
          <a:p>
            <a:r>
              <a:rPr lang="en-US" sz="3200" b="1" dirty="0" smtClean="0">
                <a:solidFill>
                  <a:schemeClr val="bg2"/>
                </a:solidFill>
              </a:rPr>
              <a:t>Trust: What Keeps the DR Going</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67</a:t>
            </a:fld>
            <a:endParaRPr lang="en-US"/>
          </a:p>
        </p:txBody>
      </p:sp>
    </p:spTree>
    <p:extLst>
      <p:ext uri="{BB962C8B-B14F-4D97-AF65-F5344CB8AC3E}">
        <p14:creationId xmlns:p14="http://schemas.microsoft.com/office/powerpoint/2010/main" val="4146787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100000"/>
            </a:pPr>
            <a:r>
              <a:rPr lang="en-US" sz="2800" dirty="0" smtClean="0"/>
              <a:t>An ever-changing web of personal, organizational, cooperative, conceptual, and contractual understandings, agreements, and consensuses</a:t>
            </a:r>
          </a:p>
        </p:txBody>
      </p:sp>
      <p:sp>
        <p:nvSpPr>
          <p:cNvPr id="2" name="Title 1"/>
          <p:cNvSpPr>
            <a:spLocks noGrp="1"/>
          </p:cNvSpPr>
          <p:nvPr>
            <p:ph type="title"/>
          </p:nvPr>
        </p:nvSpPr>
        <p:spPr/>
        <p:txBody>
          <a:bodyPr>
            <a:normAutofit/>
          </a:bodyPr>
          <a:lstStyle/>
          <a:p>
            <a:r>
              <a:rPr lang="en-US" sz="3200" b="1" dirty="0" smtClean="0">
                <a:solidFill>
                  <a:schemeClr val="bg2"/>
                </a:solidFill>
              </a:rPr>
              <a:t>Community: What Makes it Happen</a:t>
            </a:r>
            <a:endParaRPr lang="en-US" sz="32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68</a:t>
            </a:fld>
            <a:endParaRPr lang="en-US"/>
          </a:p>
        </p:txBody>
      </p:sp>
    </p:spTree>
    <p:extLst>
      <p:ext uri="{BB962C8B-B14F-4D97-AF65-F5344CB8AC3E}">
        <p14:creationId xmlns:p14="http://schemas.microsoft.com/office/powerpoint/2010/main" val="21241053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24600" y="1524000"/>
            <a:ext cx="2514600" cy="1676400"/>
          </a:xfrm>
        </p:spPr>
        <p:txBody>
          <a:bodyPr>
            <a:normAutofit/>
          </a:bodyPr>
          <a:lstStyle/>
          <a:p>
            <a:r>
              <a:rPr lang="en-US" sz="2400" dirty="0" smtClean="0">
                <a:solidFill>
                  <a:schemeClr val="bg2"/>
                </a:solidFill>
              </a:rPr>
              <a:t>Worksheet 2: Components</a:t>
            </a:r>
            <a:endParaRPr lang="en-US" sz="2400" dirty="0">
              <a:solidFill>
                <a:schemeClr val="bg2"/>
              </a:solidFill>
            </a:endParaRPr>
          </a:p>
        </p:txBody>
      </p:sp>
      <p:pic>
        <p:nvPicPr>
          <p:cNvPr id="11" name="Picture 3" descr="C:\Users\jcolati\AppData\Local\Microsoft\Windows\Temporary Internet Files\Content.IE5\14NC4P6B\MP900400427[1].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2061" b="12061"/>
          <a:stretch>
            <a:fillRect/>
          </a:stretch>
        </p:blipFill>
        <p:spPr bwMode="auto">
          <a:xfrm>
            <a:off x="457200" y="1143000"/>
            <a:ext cx="5486400" cy="41148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Placeholder 5"/>
          <p:cNvSpPr>
            <a:spLocks noGrp="1"/>
          </p:cNvSpPr>
          <p:nvPr>
            <p:ph type="body" sz="half" idx="2"/>
          </p:nvPr>
        </p:nvSpPr>
        <p:spPr>
          <a:xfrm>
            <a:off x="457200" y="5257800"/>
            <a:ext cx="5486400" cy="804862"/>
          </a:xfrm>
        </p:spPr>
        <p:txBody>
          <a:bodyPr>
            <a:normAutofit lnSpcReduction="10000"/>
          </a:bodyPr>
          <a:lstStyle/>
          <a:p>
            <a:r>
              <a:rPr lang="en-US" sz="2000" dirty="0" smtClean="0">
                <a:latin typeface="Helvetica" charset="0"/>
                <a:ea typeface="Helvetica" charset="0"/>
                <a:cs typeface="Helvetica" charset="0"/>
                <a:sym typeface="Helvetica" charset="0"/>
              </a:rPr>
              <a:t>When inventorying your existing environment, what do you have, what will you need, and do you have a sense now of where and how you'd like to get it?</a:t>
            </a:r>
          </a:p>
          <a:p>
            <a:endParaRPr lang="en-US" dirty="0" smtClean="0"/>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69</a:t>
            </a:fld>
            <a:endParaRPr lang="en-US"/>
          </a:p>
        </p:txBody>
      </p:sp>
    </p:spTree>
    <p:extLst>
      <p:ext uri="{BB962C8B-B14F-4D97-AF65-F5344CB8AC3E}">
        <p14:creationId xmlns:p14="http://schemas.microsoft.com/office/powerpoint/2010/main" val="32601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534400" cy="3886200"/>
          </a:xfrm>
        </p:spPr>
        <p:txBody>
          <a:bodyPr/>
          <a:lstStyle/>
          <a:p>
            <a:pPr marL="0" indent="0">
              <a:buNone/>
            </a:pPr>
            <a:r>
              <a:rPr lang="en-US" dirty="0" smtClean="0"/>
              <a:t>We will review…</a:t>
            </a:r>
          </a:p>
          <a:p>
            <a:r>
              <a:rPr lang="en-US" sz="3000" dirty="0" smtClean="0"/>
              <a:t>what YOUR digital repository service needs are </a:t>
            </a:r>
          </a:p>
          <a:p>
            <a:r>
              <a:rPr lang="en-US" sz="3000" dirty="0" smtClean="0"/>
              <a:t>what choices YOU need to make</a:t>
            </a:r>
          </a:p>
          <a:p>
            <a:r>
              <a:rPr lang="en-US" sz="3000" dirty="0"/>
              <a:t>s</a:t>
            </a:r>
            <a:r>
              <a:rPr lang="en-US" sz="3000" dirty="0" smtClean="0"/>
              <a:t>tandards, best practices, models, and resources that can guide and support YOUR decision-making process</a:t>
            </a:r>
          </a:p>
          <a:p>
            <a:endParaRPr lang="en-US" dirty="0"/>
          </a:p>
        </p:txBody>
      </p:sp>
      <p:sp>
        <p:nvSpPr>
          <p:cNvPr id="2" name="Title 1"/>
          <p:cNvSpPr>
            <a:spLocks noGrp="1"/>
          </p:cNvSpPr>
          <p:nvPr>
            <p:ph type="title"/>
          </p:nvPr>
        </p:nvSpPr>
        <p:spPr>
          <a:xfrm>
            <a:off x="457200" y="457200"/>
            <a:ext cx="8229600" cy="1295400"/>
          </a:xfrm>
        </p:spPr>
        <p:txBody>
          <a:bodyPr/>
          <a:lstStyle/>
          <a:p>
            <a:r>
              <a:rPr lang="en-US" sz="3600" b="1" dirty="0" smtClean="0">
                <a:solidFill>
                  <a:srgbClr val="002060"/>
                </a:solidFill>
              </a:rPr>
              <a:t>In Other Words:</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smtClean="0"/>
              <a:pPr/>
              <a:t>7</a:t>
            </a:fld>
            <a:endParaRPr lang="en-US" dirty="0"/>
          </a:p>
        </p:txBody>
      </p:sp>
    </p:spTree>
    <p:extLst>
      <p:ext uri="{BB962C8B-B14F-4D97-AF65-F5344CB8AC3E}">
        <p14:creationId xmlns:p14="http://schemas.microsoft.com/office/powerpoint/2010/main" val="33251684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000" b="1" dirty="0"/>
              <a:t>Module 4: </a:t>
            </a:r>
            <a:r>
              <a:rPr lang="en-US" sz="3000" dirty="0" smtClean="0"/>
              <a:t/>
            </a:r>
            <a:br>
              <a:rPr lang="en-US" sz="3000" dirty="0" smtClean="0"/>
            </a:br>
            <a:r>
              <a:rPr lang="en-US" sz="3000" dirty="0" smtClean="0"/>
              <a:t>Building a Repository Service: Roles and Views</a:t>
            </a:r>
            <a:endParaRPr lang="en-US" sz="3000" dirty="0"/>
          </a:p>
        </p:txBody>
      </p:sp>
      <p:sp>
        <p:nvSpPr>
          <p:cNvPr id="4" name="Slide Number Placeholder 3"/>
          <p:cNvSpPr>
            <a:spLocks noGrp="1"/>
          </p:cNvSpPr>
          <p:nvPr>
            <p:ph type="sldNum" sz="quarter" idx="12"/>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70</a:t>
            </a:fld>
            <a:endParaRPr lang="en-US"/>
          </a:p>
        </p:txBody>
      </p:sp>
    </p:spTree>
    <p:extLst>
      <p:ext uri="{BB962C8B-B14F-4D97-AF65-F5344CB8AC3E}">
        <p14:creationId xmlns:p14="http://schemas.microsoft.com/office/powerpoint/2010/main" val="9075826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1675540"/>
              </p:ext>
            </p:extLst>
          </p:nvPr>
        </p:nvGraphicFramePr>
        <p:xfrm>
          <a:off x="457200" y="1981200"/>
          <a:ext cx="8229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US" sz="3200" b="1" dirty="0" smtClean="0">
                <a:solidFill>
                  <a:schemeClr val="bg2"/>
                </a:solidFill>
              </a:rPr>
              <a:t>Key Components</a:t>
            </a:r>
            <a:endParaRPr lang="en-US" sz="32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71</a:t>
            </a:fld>
            <a:endParaRPr lang="en-US"/>
          </a:p>
        </p:txBody>
      </p:sp>
    </p:spTree>
    <p:extLst>
      <p:ext uri="{BB962C8B-B14F-4D97-AF65-F5344CB8AC3E}">
        <p14:creationId xmlns:p14="http://schemas.microsoft.com/office/powerpoint/2010/main" val="37652214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827870090"/>
              </p:ext>
            </p:extLst>
          </p:nvPr>
        </p:nvGraphicFramePr>
        <p:xfrm>
          <a:off x="457200" y="1752600"/>
          <a:ext cx="8229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p:cNvGraphicFramePr/>
          <p:nvPr>
            <p:extLst>
              <p:ext uri="{D42A27DB-BD31-4B8C-83A1-F6EECF244321}">
                <p14:modId xmlns:p14="http://schemas.microsoft.com/office/powerpoint/2010/main" val="4268145596"/>
              </p:ext>
            </p:extLst>
          </p:nvPr>
        </p:nvGraphicFramePr>
        <p:xfrm>
          <a:off x="990600" y="2971800"/>
          <a:ext cx="8153400" cy="502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itle 3"/>
          <p:cNvSpPr>
            <a:spLocks noGrp="1"/>
          </p:cNvSpPr>
          <p:nvPr>
            <p:ph type="title"/>
          </p:nvPr>
        </p:nvSpPr>
        <p:spPr/>
        <p:txBody>
          <a:bodyPr/>
          <a:lstStyle/>
          <a:p>
            <a:r>
              <a:rPr lang="en-US" sz="3200" b="1" dirty="0" smtClean="0">
                <a:solidFill>
                  <a:schemeClr val="bg2"/>
                </a:solidFill>
              </a:rPr>
              <a:t>Key Components, Many Views</a:t>
            </a:r>
            <a:endParaRPr lang="en-US" sz="3200" b="1" dirty="0">
              <a:solidFill>
                <a:schemeClr val="bg2"/>
              </a:solidFill>
            </a:endParaRPr>
          </a:p>
        </p:txBody>
      </p:sp>
      <p:sp>
        <p:nvSpPr>
          <p:cNvPr id="3" name="Slide Number Placeholder 2"/>
          <p:cNvSpPr>
            <a:spLocks noGrp="1"/>
          </p:cNvSpPr>
          <p:nvPr>
            <p:ph type="sldNum" sz="quarter" idx="11"/>
          </p:nvPr>
        </p:nvSpPr>
        <p:spPr/>
        <p:txBody>
          <a:bodyPr/>
          <a:lstStyle/>
          <a:p>
            <a:fld id="{56E3E2FF-1825-4BB3-BD60-9BD4044F7A21}" type="slidenum">
              <a:rPr lang="en-US" smtClean="0"/>
              <a:pPr/>
              <a:t>72</a:t>
            </a:fld>
            <a:endParaRPr lang="en-US" dirty="0"/>
          </a:p>
        </p:txBody>
      </p:sp>
    </p:spTree>
    <p:extLst>
      <p:ext uri="{BB962C8B-B14F-4D97-AF65-F5344CB8AC3E}">
        <p14:creationId xmlns:p14="http://schemas.microsoft.com/office/powerpoint/2010/main" val="9811863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83636377"/>
              </p:ext>
            </p:extLst>
          </p:nvPr>
        </p:nvGraphicFramePr>
        <p:xfrm>
          <a:off x="457200" y="1752600"/>
          <a:ext cx="8229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p:cNvGraphicFramePr/>
          <p:nvPr>
            <p:extLst>
              <p:ext uri="{D42A27DB-BD31-4B8C-83A1-F6EECF244321}">
                <p14:modId xmlns:p14="http://schemas.microsoft.com/office/powerpoint/2010/main" val="761608694"/>
              </p:ext>
            </p:extLst>
          </p:nvPr>
        </p:nvGraphicFramePr>
        <p:xfrm>
          <a:off x="990600" y="2971800"/>
          <a:ext cx="8153400" cy="5029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itle 3"/>
          <p:cNvSpPr>
            <a:spLocks noGrp="1"/>
          </p:cNvSpPr>
          <p:nvPr>
            <p:ph type="title"/>
          </p:nvPr>
        </p:nvSpPr>
        <p:spPr/>
        <p:txBody>
          <a:bodyPr/>
          <a:lstStyle/>
          <a:p>
            <a:r>
              <a:rPr lang="en-US" sz="3200" b="1" dirty="0" smtClean="0">
                <a:solidFill>
                  <a:schemeClr val="bg2"/>
                </a:solidFill>
              </a:rPr>
              <a:t>Stakeholders</a:t>
            </a:r>
            <a:endParaRPr lang="en-US" sz="3200" b="1" dirty="0">
              <a:solidFill>
                <a:schemeClr val="bg2"/>
              </a:solidFill>
            </a:endParaRPr>
          </a:p>
        </p:txBody>
      </p:sp>
      <p:sp>
        <p:nvSpPr>
          <p:cNvPr id="3" name="Slide Number Placeholder 2"/>
          <p:cNvSpPr>
            <a:spLocks noGrp="1"/>
          </p:cNvSpPr>
          <p:nvPr>
            <p:ph type="sldNum" sz="quarter" idx="11"/>
          </p:nvPr>
        </p:nvSpPr>
        <p:spPr/>
        <p:txBody>
          <a:bodyPr/>
          <a:lstStyle/>
          <a:p>
            <a:fld id="{56E3E2FF-1825-4BB3-BD60-9BD4044F7A21}" type="slidenum">
              <a:rPr lang="en-US" smtClean="0"/>
              <a:pPr/>
              <a:t>73</a:t>
            </a:fld>
            <a:endParaRPr lang="en-US" dirty="0"/>
          </a:p>
        </p:txBody>
      </p:sp>
    </p:spTree>
    <p:extLst>
      <p:ext uri="{BB962C8B-B14F-4D97-AF65-F5344CB8AC3E}">
        <p14:creationId xmlns:p14="http://schemas.microsoft.com/office/powerpoint/2010/main" val="24101397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343400"/>
          </a:xfrm>
        </p:spPr>
        <p:txBody>
          <a:bodyPr>
            <a:noAutofit/>
          </a:bodyPr>
          <a:lstStyle/>
          <a:p>
            <a:pPr>
              <a:buSzPct val="100000"/>
            </a:pPr>
            <a:r>
              <a:rPr lang="en-US" sz="2600" dirty="0">
                <a:latin typeface="Helvetica" charset="0"/>
                <a:ea typeface="Helvetica" charset="0"/>
                <a:cs typeface="Helvetica" charset="0"/>
                <a:sym typeface="Helvetica" charset="0"/>
              </a:rPr>
              <a:t>T</a:t>
            </a:r>
            <a:r>
              <a:rPr lang="en-US" sz="2600" dirty="0" smtClean="0">
                <a:latin typeface="Helvetica" charset="0"/>
                <a:ea typeface="Helvetica" charset="0"/>
                <a:cs typeface="Helvetica" charset="0"/>
                <a:sym typeface="Helvetica" charset="0"/>
              </a:rPr>
              <a:t>he mission-vision-money folks, focused on…</a:t>
            </a:r>
          </a:p>
          <a:p>
            <a:pPr marL="795338" lvl="1" indent="-338138">
              <a:lnSpc>
                <a:spcPct val="90000"/>
              </a:lnSpc>
              <a:buSzPct val="100000"/>
            </a:pPr>
            <a:r>
              <a:rPr lang="en-US" sz="2400" dirty="0">
                <a:sym typeface="Helvetica" charset="0"/>
              </a:rPr>
              <a:t>Benefits</a:t>
            </a:r>
            <a:r>
              <a:rPr lang="en-US" sz="2400" dirty="0">
                <a:sym typeface="Helvetica" charset="0"/>
              </a:rPr>
              <a:t> of digital stewardship</a:t>
            </a:r>
          </a:p>
          <a:p>
            <a:pPr marL="795338" lvl="1" indent="-338138">
              <a:lnSpc>
                <a:spcPct val="90000"/>
              </a:lnSpc>
              <a:buSzPct val="100000"/>
            </a:pPr>
            <a:r>
              <a:rPr lang="en-US" sz="2400" dirty="0">
                <a:sym typeface="Helvetica" charset="0"/>
              </a:rPr>
              <a:t>Resources</a:t>
            </a:r>
            <a:r>
              <a:rPr lang="en-US" sz="2400" dirty="0">
                <a:sym typeface="Helvetica" charset="0"/>
              </a:rPr>
              <a:t> commitment</a:t>
            </a:r>
          </a:p>
          <a:p>
            <a:pPr marL="795338" lvl="1" indent="-338138">
              <a:lnSpc>
                <a:spcPct val="90000"/>
              </a:lnSpc>
              <a:buSzPct val="100000"/>
            </a:pPr>
            <a:r>
              <a:rPr lang="en-US" sz="2400" dirty="0">
                <a:sym typeface="Helvetica" charset="0"/>
              </a:rPr>
              <a:t>Opportunity</a:t>
            </a:r>
            <a:r>
              <a:rPr lang="en-US" sz="2400" dirty="0">
                <a:sym typeface="Helvetica" charset="0"/>
              </a:rPr>
              <a:t> costs</a:t>
            </a:r>
          </a:p>
          <a:p>
            <a:pPr marL="795338" lvl="1" indent="-338138">
              <a:lnSpc>
                <a:spcPct val="90000"/>
              </a:lnSpc>
              <a:buSzPct val="100000"/>
            </a:pPr>
            <a:r>
              <a:rPr lang="en-US" sz="2400" dirty="0">
                <a:sym typeface="Helvetica" charset="0"/>
              </a:rPr>
              <a:t>Risk</a:t>
            </a:r>
            <a:r>
              <a:rPr lang="en-US" sz="2400" dirty="0">
                <a:sym typeface="Helvetica" charset="0"/>
              </a:rPr>
              <a:t> mitigation</a:t>
            </a:r>
          </a:p>
          <a:p>
            <a:pPr marL="795338" lvl="1" indent="-338138">
              <a:lnSpc>
                <a:spcPct val="90000"/>
              </a:lnSpc>
              <a:buSzPct val="100000"/>
            </a:pPr>
            <a:r>
              <a:rPr lang="en-US" sz="2400" dirty="0">
                <a:sym typeface="Helvetica" charset="0"/>
              </a:rPr>
              <a:t>Partnerships</a:t>
            </a:r>
            <a:r>
              <a:rPr lang="en-US" sz="2400" dirty="0">
                <a:sym typeface="Helvetica" charset="0"/>
              </a:rPr>
              <a:t> and collaborations</a:t>
            </a:r>
          </a:p>
          <a:p>
            <a:pPr marL="795338" lvl="1" indent="-338138">
              <a:lnSpc>
                <a:spcPct val="90000"/>
              </a:lnSpc>
              <a:buSzPct val="100000"/>
            </a:pPr>
            <a:r>
              <a:rPr lang="en-US" sz="2400" dirty="0">
                <a:sym typeface="Helvetica" charset="0"/>
              </a:rPr>
              <a:t>Quality</a:t>
            </a:r>
            <a:r>
              <a:rPr lang="en-US" sz="2400" dirty="0">
                <a:sym typeface="Helvetica" charset="0"/>
              </a:rPr>
              <a:t> of service</a:t>
            </a:r>
            <a:endParaRPr lang="en-US" sz="2400" dirty="0"/>
          </a:p>
        </p:txBody>
      </p:sp>
      <p:sp>
        <p:nvSpPr>
          <p:cNvPr id="2" name="Title 1"/>
          <p:cNvSpPr>
            <a:spLocks noGrp="1"/>
          </p:cNvSpPr>
          <p:nvPr>
            <p:ph type="title"/>
          </p:nvPr>
        </p:nvSpPr>
        <p:spPr>
          <a:xfrm>
            <a:off x="457200" y="457200"/>
            <a:ext cx="8229600" cy="685800"/>
          </a:xfrm>
        </p:spPr>
        <p:txBody>
          <a:bodyPr/>
          <a:lstStyle/>
          <a:p>
            <a:r>
              <a:rPr lang="en-US" sz="3600" b="1" dirty="0" smtClean="0">
                <a:solidFill>
                  <a:schemeClr val="bg2"/>
                </a:solidFill>
              </a:rPr>
              <a:t>Getting to Know Stakeholders</a:t>
            </a:r>
            <a:endParaRPr lang="en-US" sz="3600" b="1" dirty="0">
              <a:solidFill>
                <a:schemeClr val="bg2"/>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smtClean="0"/>
              <a:pPr/>
              <a:t>74</a:t>
            </a:fld>
            <a:endParaRPr lang="en-US"/>
          </a:p>
        </p:txBody>
      </p:sp>
    </p:spTree>
    <p:extLst>
      <p:ext uri="{BB962C8B-B14F-4D97-AF65-F5344CB8AC3E}">
        <p14:creationId xmlns:p14="http://schemas.microsoft.com/office/powerpoint/2010/main" val="18417535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3588819"/>
              </p:ext>
            </p:extLst>
          </p:nvPr>
        </p:nvGraphicFramePr>
        <p:xfrm>
          <a:off x="609600" y="3200400"/>
          <a:ext cx="81534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idx="1"/>
            <p:extLst>
              <p:ext uri="{D42A27DB-BD31-4B8C-83A1-F6EECF244321}">
                <p14:modId xmlns:p14="http://schemas.microsoft.com/office/powerpoint/2010/main" val="1598840893"/>
              </p:ext>
            </p:extLst>
          </p:nvPr>
        </p:nvGraphicFramePr>
        <p:xfrm>
          <a:off x="304800" y="12192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itle 3"/>
          <p:cNvSpPr>
            <a:spLocks noGrp="1"/>
          </p:cNvSpPr>
          <p:nvPr>
            <p:ph type="title"/>
          </p:nvPr>
        </p:nvSpPr>
        <p:spPr>
          <a:xfrm>
            <a:off x="457200" y="457200"/>
            <a:ext cx="2667000" cy="685800"/>
          </a:xfrm>
        </p:spPr>
        <p:txBody>
          <a:bodyPr/>
          <a:lstStyle/>
          <a:p>
            <a:r>
              <a:rPr lang="en-US" sz="3600" b="1" dirty="0" smtClean="0">
                <a:solidFill>
                  <a:schemeClr val="bg2"/>
                </a:solidFill>
              </a:rPr>
              <a:t>End User</a:t>
            </a:r>
            <a:endParaRPr lang="en-US" sz="3600" b="1" dirty="0">
              <a:solidFill>
                <a:schemeClr val="bg2"/>
              </a:solidFill>
            </a:endParaRPr>
          </a:p>
        </p:txBody>
      </p:sp>
      <p:sp>
        <p:nvSpPr>
          <p:cNvPr id="3" name="Slide Number Placeholder 2"/>
          <p:cNvSpPr>
            <a:spLocks noGrp="1"/>
          </p:cNvSpPr>
          <p:nvPr>
            <p:ph type="sldNum" sz="quarter" idx="11"/>
          </p:nvPr>
        </p:nvSpPr>
        <p:spPr/>
        <p:txBody>
          <a:bodyPr/>
          <a:lstStyle/>
          <a:p>
            <a:fld id="{56E3E2FF-1825-4BB3-BD60-9BD4044F7A21}" type="slidenum">
              <a:rPr lang="en-US" smtClean="0"/>
              <a:pPr/>
              <a:t>75</a:t>
            </a:fld>
            <a:endParaRPr lang="en-US" dirty="0"/>
          </a:p>
        </p:txBody>
      </p:sp>
    </p:spTree>
    <p:extLst>
      <p:ext uri="{BB962C8B-B14F-4D97-AF65-F5344CB8AC3E}">
        <p14:creationId xmlns:p14="http://schemas.microsoft.com/office/powerpoint/2010/main" val="37885006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Grp="1" noChangeArrowheads="1"/>
          </p:cNvSpPr>
          <p:nvPr>
            <p:ph type="title"/>
          </p:nvPr>
        </p:nvSpPr>
        <p:spPr>
          <a:xfrm>
            <a:off x="533400" y="457200"/>
            <a:ext cx="2743200" cy="6858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End Users</a:t>
            </a:r>
            <a:endParaRPr lang="en-US" sz="3600" b="1" dirty="0">
              <a:solidFill>
                <a:schemeClr val="bg2"/>
              </a:solidFill>
            </a:endParaRPr>
          </a:p>
        </p:txBody>
      </p:sp>
      <p:sp>
        <p:nvSpPr>
          <p:cNvPr id="158725" name="Rectangle 5"/>
          <p:cNvSpPr>
            <a:spLocks noGrp="1" noChangeArrowheads="1"/>
          </p:cNvSpPr>
          <p:nvPr>
            <p:ph sz="half" idx="1"/>
          </p:nvPr>
        </p:nvSpPr>
        <p:spPr>
          <a:xfrm>
            <a:off x="454028" y="1395211"/>
            <a:ext cx="4038600" cy="4876800"/>
          </a:xfrm>
        </p:spPr>
        <p:txBody>
          <a:bodyPr lIns="88896" tIns="50798" rIns="88896" bIns="50798" anchor="t">
            <a:noAutofit/>
          </a:bodyPr>
          <a:lstStyle/>
          <a:p>
            <a:pPr marL="138405" indent="-138405" defTabSz="914145">
              <a:spcBef>
                <a:spcPts val="492"/>
              </a:spcBef>
              <a:buNone/>
            </a:pPr>
            <a:r>
              <a:rPr lang="en-US" sz="2400" dirty="0" smtClean="0">
                <a:latin typeface="Helvetica" charset="0"/>
                <a:ea typeface="Helvetica" charset="0"/>
                <a:cs typeface="Helvetica" charset="0"/>
                <a:sym typeface="Helvetica" charset="0"/>
              </a:rPr>
              <a:t>Want information quickly, with </a:t>
            </a:r>
            <a:r>
              <a:rPr lang="en-US" sz="2400" dirty="0">
                <a:latin typeface="Helvetica" charset="0"/>
                <a:ea typeface="Helvetica" charset="0"/>
                <a:cs typeface="Helvetica" charset="0"/>
                <a:sym typeface="Helvetica" charset="0"/>
              </a:rPr>
              <a:t>a minimum of fuss </a:t>
            </a:r>
            <a:endParaRPr lang="en-US" sz="2400" dirty="0" smtClean="0">
              <a:latin typeface="Helvetica" charset="0"/>
              <a:ea typeface="Helvetica" charset="0"/>
              <a:cs typeface="Helvetica" charset="0"/>
              <a:sym typeface="Helvetica" charset="0"/>
            </a:endParaRPr>
          </a:p>
          <a:p>
            <a:pPr marL="138405" indent="-138405" defTabSz="914145">
              <a:spcBef>
                <a:spcPts val="492"/>
              </a:spcBef>
              <a:buNone/>
            </a:pPr>
            <a:endParaRPr lang="en-US" sz="2400" dirty="0">
              <a:latin typeface="Helvetica" charset="0"/>
              <a:ea typeface="Helvetica" charset="0"/>
              <a:cs typeface="Helvetica" charset="0"/>
              <a:sym typeface="Helvetica" charset="0"/>
            </a:endParaRPr>
          </a:p>
          <a:p>
            <a:pPr marL="138405" indent="-138405" defTabSz="914145">
              <a:spcBef>
                <a:spcPts val="492"/>
              </a:spcBef>
              <a:buNone/>
            </a:pPr>
            <a:r>
              <a:rPr lang="en-US" sz="2400" dirty="0" smtClean="0">
                <a:latin typeface="Helvetica" charset="0"/>
                <a:ea typeface="Helvetica" charset="0"/>
                <a:cs typeface="Helvetica" charset="0"/>
                <a:sym typeface="Helvetica" charset="0"/>
              </a:rPr>
              <a:t>Willing to use free information and </a:t>
            </a:r>
            <a:r>
              <a:rPr lang="en-US" sz="2400" dirty="0">
                <a:latin typeface="Helvetica" charset="0"/>
                <a:ea typeface="Helvetica" charset="0"/>
                <a:cs typeface="Helvetica" charset="0"/>
                <a:sym typeface="Helvetica" charset="0"/>
              </a:rPr>
              <a:t>trust it just as much as for-fee information </a:t>
            </a:r>
            <a:endParaRPr lang="en-US" sz="2400" dirty="0" smtClean="0">
              <a:latin typeface="Helvetica" charset="0"/>
              <a:ea typeface="Helvetica" charset="0"/>
              <a:cs typeface="Helvetica" charset="0"/>
              <a:sym typeface="Helvetica" charset="0"/>
            </a:endParaRPr>
          </a:p>
          <a:p>
            <a:pPr marL="138405" indent="-138405" defTabSz="914145">
              <a:spcBef>
                <a:spcPts val="492"/>
              </a:spcBef>
              <a:buNone/>
            </a:pPr>
            <a:endParaRPr lang="en-US" sz="2400" dirty="0">
              <a:latin typeface="Helvetica" charset="0"/>
              <a:ea typeface="Helvetica" charset="0"/>
              <a:cs typeface="Helvetica" charset="0"/>
              <a:sym typeface="Helvetica" charset="0"/>
            </a:endParaRPr>
          </a:p>
          <a:p>
            <a:pPr marL="138405" indent="-138405" defTabSz="914145">
              <a:spcBef>
                <a:spcPts val="492"/>
              </a:spcBef>
              <a:buNone/>
            </a:pPr>
            <a:r>
              <a:rPr lang="en-US" sz="2400" dirty="0">
                <a:latin typeface="Helvetica" charset="0"/>
                <a:ea typeface="Helvetica" charset="0"/>
                <a:cs typeface="Helvetica" charset="0"/>
                <a:sym typeface="Helvetica" charset="0"/>
              </a:rPr>
              <a:t>Are unlikely to know of digital repository initiatives, especially beyond their “communities</a:t>
            </a:r>
            <a:r>
              <a:rPr lang="en-US" sz="2400" dirty="0" smtClean="0">
                <a:latin typeface="Helvetica" charset="0"/>
                <a:ea typeface="Helvetica" charset="0"/>
                <a:cs typeface="Helvetica" charset="0"/>
                <a:sym typeface="Helvetica" charset="0"/>
              </a:rPr>
              <a:t>”</a:t>
            </a:r>
            <a:endParaRPr lang="en-US" sz="2400" dirty="0">
              <a:latin typeface="Helvetica" charset="0"/>
              <a:ea typeface="Helvetica" charset="0"/>
              <a:cs typeface="Helvetica" charset="0"/>
              <a:sym typeface="Helvetica" charset="0"/>
            </a:endParaRPr>
          </a:p>
        </p:txBody>
      </p:sp>
      <p:sp>
        <p:nvSpPr>
          <p:cNvPr id="3" name="Content Placeholder 2"/>
          <p:cNvSpPr>
            <a:spLocks noGrp="1"/>
          </p:cNvSpPr>
          <p:nvPr>
            <p:ph sz="half" idx="2"/>
          </p:nvPr>
        </p:nvSpPr>
        <p:spPr/>
        <p:txBody>
          <a:bodyPr>
            <a:normAutofit fontScale="92500" lnSpcReduction="20000"/>
          </a:bodyPr>
          <a:lstStyle/>
          <a:p>
            <a:endParaRPr lang="en-US" dirty="0" smtClean="0">
              <a:latin typeface="Helvetica" charset="0"/>
              <a:ea typeface="Helvetica" charset="0"/>
              <a:cs typeface="Helvetica" charset="0"/>
              <a:sym typeface="Helvetica" charset="0"/>
            </a:endParaRPr>
          </a:p>
          <a:p>
            <a:endParaRPr lang="en-US" dirty="0" smtClean="0">
              <a:latin typeface="Helvetica" charset="0"/>
              <a:ea typeface="Helvetica" charset="0"/>
              <a:cs typeface="Helvetica" charset="0"/>
              <a:sym typeface="Helvetica" charset="0"/>
            </a:endParaRPr>
          </a:p>
          <a:p>
            <a:endParaRPr lang="en-US" dirty="0" smtClean="0">
              <a:latin typeface="Helvetica" charset="0"/>
              <a:ea typeface="Helvetica" charset="0"/>
              <a:cs typeface="Helvetica" charset="0"/>
              <a:sym typeface="Helvetica" charset="0"/>
            </a:endParaRPr>
          </a:p>
          <a:p>
            <a:endParaRPr lang="en-US" dirty="0" smtClean="0">
              <a:latin typeface="Helvetica" charset="0"/>
              <a:ea typeface="Helvetica" charset="0"/>
              <a:cs typeface="Helvetica" charset="0"/>
              <a:sym typeface="Helvetica" charset="0"/>
            </a:endParaRPr>
          </a:p>
          <a:p>
            <a:endParaRPr lang="en-US" dirty="0" smtClean="0">
              <a:latin typeface="Helvetica" charset="0"/>
              <a:ea typeface="Helvetica" charset="0"/>
              <a:cs typeface="Helvetica" charset="0"/>
              <a:sym typeface="Helvetica" charset="0"/>
            </a:endParaRPr>
          </a:p>
          <a:p>
            <a:endParaRPr lang="en-US" dirty="0" smtClean="0">
              <a:latin typeface="Helvetica" charset="0"/>
              <a:ea typeface="Helvetica" charset="0"/>
              <a:cs typeface="Helvetica" charset="0"/>
              <a:sym typeface="Helvetica" charset="0"/>
            </a:endParaRPr>
          </a:p>
          <a:p>
            <a:pPr>
              <a:buSzPct val="100000"/>
            </a:pPr>
            <a:r>
              <a:rPr lang="en-US" dirty="0" smtClean="0">
                <a:latin typeface="Helvetica" charset="0"/>
                <a:ea typeface="Helvetica" charset="0"/>
                <a:cs typeface="Helvetica" charset="0"/>
                <a:sym typeface="Helvetica" charset="0"/>
              </a:rPr>
              <a:t>YOU are an End User </a:t>
            </a:r>
          </a:p>
          <a:p>
            <a:pPr>
              <a:buSzPct val="100000"/>
            </a:pPr>
            <a:r>
              <a:rPr lang="en-US" dirty="0" smtClean="0">
                <a:latin typeface="Helvetica" charset="0"/>
                <a:ea typeface="Helvetica" charset="0"/>
                <a:cs typeface="Helvetica" charset="0"/>
                <a:sym typeface="Helvetica" charset="0"/>
              </a:rPr>
              <a:t>Potentially, everyone you know is an End User</a:t>
            </a:r>
          </a:p>
          <a:p>
            <a:endParaRPr lang="en-US" dirty="0"/>
          </a:p>
        </p:txBody>
      </p:sp>
      <p:sp>
        <p:nvSpPr>
          <p:cNvPr id="2" name="Slide Number Placeholder 1"/>
          <p:cNvSpPr>
            <a:spLocks noGrp="1"/>
          </p:cNvSpPr>
          <p:nvPr>
            <p:ph type="sldNum" sz="quarter" idx="12"/>
          </p:nvPr>
        </p:nvSpPr>
        <p:spPr>
          <a:xfrm>
            <a:off x="6553200" y="6248400"/>
            <a:ext cx="2133600" cy="457200"/>
          </a:xfrm>
        </p:spPr>
        <p:txBody>
          <a:bodyPr/>
          <a:lstStyle/>
          <a:p>
            <a:fld id="{56E3E2FF-1825-4BB3-BD60-9BD4044F7A21}" type="slidenum">
              <a:rPr lang="en-US" smtClean="0"/>
              <a:pPr/>
              <a:t>76</a:t>
            </a:fld>
            <a:endParaRPr lang="en-US" dirty="0"/>
          </a:p>
        </p:txBody>
      </p:sp>
      <p:pic>
        <p:nvPicPr>
          <p:cNvPr id="158727" name="Picture 7" descr="MPj0422879000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447800"/>
            <a:ext cx="3730628" cy="2514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1883120"/>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5"/>
          <p:cNvSpPr>
            <a:spLocks noGrp="1" noChangeArrowheads="1"/>
          </p:cNvSpPr>
          <p:nvPr>
            <p:ph idx="1"/>
          </p:nvPr>
        </p:nvSpPr>
        <p:spPr>
          <a:xfrm>
            <a:off x="762000" y="1219200"/>
            <a:ext cx="7498080" cy="5029200"/>
          </a:xfrm>
        </p:spPr>
        <p:txBody>
          <a:bodyPr lIns="88896" tIns="50798" rIns="88896" bIns="50798" anchor="t">
            <a:normAutofit fontScale="92500" lnSpcReduction="10000"/>
          </a:bodyPr>
          <a:lstStyle/>
          <a:p>
            <a:pPr marL="204260" indent="-204260" defTabSz="914145">
              <a:lnSpc>
                <a:spcPct val="80000"/>
              </a:lnSpc>
              <a:spcBef>
                <a:spcPts val="492"/>
              </a:spcBef>
              <a:buNone/>
            </a:pPr>
            <a:r>
              <a:rPr lang="en-US" sz="2600" b="1" dirty="0">
                <a:latin typeface="Helvetica" charset="0"/>
                <a:ea typeface="Helvetica" charset="0"/>
                <a:cs typeface="Helvetica" charset="0"/>
                <a:sym typeface="Helvetica" charset="0"/>
              </a:rPr>
              <a:t>They want to…</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Work with co-authors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Keep track of different versions of the same document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Work from different computers and </a:t>
            </a:r>
            <a:r>
              <a:rPr lang="en-US" sz="2200" dirty="0" smtClean="0">
                <a:latin typeface="Helvetica" charset="0"/>
                <a:ea typeface="Helvetica" charset="0"/>
                <a:cs typeface="Helvetica" charset="0"/>
                <a:sym typeface="Helvetica" charset="0"/>
              </a:rPr>
              <a:t>locations: Mac </a:t>
            </a:r>
            <a:r>
              <a:rPr lang="en-US" sz="2200" dirty="0">
                <a:latin typeface="Helvetica" charset="0"/>
                <a:ea typeface="Helvetica" charset="0"/>
                <a:cs typeface="Helvetica" charset="0"/>
                <a:sym typeface="Helvetica" charset="0"/>
              </a:rPr>
              <a:t>and PC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Make their own work available to others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Have easy access to other people's work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Keep up in their fields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Organize their materials according to their own scheme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Control ownership, security, and access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Ensure that documents are persistently viewable or usable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Have someone else take responsibility for </a:t>
            </a:r>
            <a:r>
              <a:rPr lang="en-US" sz="2200" dirty="0" smtClean="0">
                <a:latin typeface="Helvetica" charset="0"/>
                <a:ea typeface="Helvetica" charset="0"/>
                <a:cs typeface="Helvetica" charset="0"/>
                <a:sym typeface="Helvetica" charset="0"/>
              </a:rPr>
              <a:t>digital </a:t>
            </a:r>
            <a:r>
              <a:rPr lang="en-US" sz="2200" dirty="0">
                <a:latin typeface="Helvetica" charset="0"/>
                <a:ea typeface="Helvetica" charset="0"/>
                <a:cs typeface="Helvetica" charset="0"/>
                <a:sym typeface="Helvetica" charset="0"/>
              </a:rPr>
              <a:t>tools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Be sure not to violate copyright issues </a:t>
            </a:r>
          </a:p>
          <a:p>
            <a:pPr marL="342900" indent="-342900" defTabSz="914145">
              <a:lnSpc>
                <a:spcPct val="110000"/>
              </a:lnSpc>
              <a:spcBef>
                <a:spcPts val="492"/>
              </a:spcBef>
              <a:buSzPct val="100000"/>
            </a:pPr>
            <a:r>
              <a:rPr lang="en-US" sz="2200" dirty="0">
                <a:latin typeface="Helvetica" charset="0"/>
                <a:ea typeface="Helvetica" charset="0"/>
                <a:cs typeface="Helvetica" charset="0"/>
                <a:sym typeface="Helvetica" charset="0"/>
              </a:rPr>
              <a:t>Keep everything related to computers easy and flawless </a:t>
            </a:r>
            <a:endParaRPr lang="en-US" sz="2200" dirty="0" smtClean="0">
              <a:latin typeface="Helvetica" charset="0"/>
              <a:ea typeface="Helvetica" charset="0"/>
              <a:cs typeface="Helvetica" charset="0"/>
              <a:sym typeface="Helvetica" charset="0"/>
            </a:endParaRPr>
          </a:p>
          <a:p>
            <a:pPr marL="342900" indent="-342900" defTabSz="914145">
              <a:lnSpc>
                <a:spcPct val="110000"/>
              </a:lnSpc>
              <a:spcBef>
                <a:spcPts val="492"/>
              </a:spcBef>
              <a:buSzPct val="100000"/>
            </a:pPr>
            <a:r>
              <a:rPr lang="en-US" sz="2200" dirty="0" smtClean="0">
                <a:latin typeface="Helvetica" charset="0"/>
                <a:ea typeface="Helvetica" charset="0"/>
                <a:cs typeface="Helvetica" charset="0"/>
                <a:sym typeface="Helvetica" charset="0"/>
              </a:rPr>
              <a:t>Not be any busier</a:t>
            </a:r>
            <a:endParaRPr lang="en-US" sz="2200" dirty="0">
              <a:latin typeface="Helvetica" charset="0"/>
              <a:ea typeface="Helvetica" charset="0"/>
              <a:cs typeface="Helvetica" charset="0"/>
              <a:sym typeface="Helvetica" charset="0"/>
            </a:endParaRPr>
          </a:p>
        </p:txBody>
      </p:sp>
      <p:sp>
        <p:nvSpPr>
          <p:cNvPr id="159748" name="Rectangle 4"/>
          <p:cNvSpPr>
            <a:spLocks noGrp="1" noChangeArrowheads="1"/>
          </p:cNvSpPr>
          <p:nvPr>
            <p:ph type="title"/>
          </p:nvPr>
        </p:nvSpPr>
        <p:spPr>
          <a:xfrm>
            <a:off x="457200" y="457200"/>
            <a:ext cx="5638800" cy="7620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What People Want…</a:t>
            </a:r>
            <a:endParaRPr lang="en-US" sz="1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77</a:t>
            </a:fld>
            <a:endParaRPr lang="en-US"/>
          </a:p>
        </p:txBody>
      </p:sp>
      <p:sp>
        <p:nvSpPr>
          <p:cNvPr id="159751" name="Rectangle 7"/>
          <p:cNvSpPr>
            <a:spLocks/>
          </p:cNvSpPr>
          <p:nvPr/>
        </p:nvSpPr>
        <p:spPr bwMode="auto">
          <a:xfrm>
            <a:off x="152400" y="6478413"/>
            <a:ext cx="7918331" cy="410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88896" tIns="50798" rIns="88896" bIns="50798">
            <a:spAutoFit/>
          </a:bodyPr>
          <a:lstStyle/>
          <a:p>
            <a:pPr defTabSz="914145"/>
            <a:r>
              <a:rPr lang="en-US" sz="2000" dirty="0">
                <a:solidFill>
                  <a:prstClr val="black"/>
                </a:solidFill>
                <a:latin typeface="Helvetica" charset="0"/>
                <a:ea typeface="Helvetica" charset="0"/>
                <a:cs typeface="Helvetica" charset="0"/>
                <a:sym typeface="Helvetica" charset="0"/>
              </a:rPr>
              <a:t>Foster and Gibbons, Understanding Faculty</a:t>
            </a:r>
            <a:endParaRPr lang="en-US" sz="2000" dirty="0">
              <a:solidFill>
                <a:prstClr val="black"/>
              </a:solidFill>
            </a:endParaRPr>
          </a:p>
        </p:txBody>
      </p:sp>
    </p:spTree>
    <p:extLst>
      <p:ext uri="{BB962C8B-B14F-4D97-AF65-F5344CB8AC3E}">
        <p14:creationId xmlns:p14="http://schemas.microsoft.com/office/powerpoint/2010/main" val="3476996568"/>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Rectangle 4"/>
          <p:cNvSpPr>
            <a:spLocks noGrp="1" noChangeArrowheads="1"/>
          </p:cNvSpPr>
          <p:nvPr>
            <p:ph type="title"/>
          </p:nvPr>
        </p:nvSpPr>
        <p:spPr>
          <a:xfrm>
            <a:off x="457201" y="457200"/>
            <a:ext cx="4876800" cy="6096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What People “Get”</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78</a:t>
            </a:fld>
            <a:endParaRPr lang="en-US"/>
          </a:p>
        </p:txBody>
      </p:sp>
      <p:pic>
        <p:nvPicPr>
          <p:cNvPr id="163845" name="Picture 5" descr="image.png"/>
          <p:cNvPicPr>
            <a:picLocks noChangeAspect="1"/>
          </p:cNvPicPr>
          <p:nvPr/>
        </p:nvPicPr>
        <p:blipFill>
          <a:blip r:embed="rId2">
            <a:extLst>
              <a:ext uri="{28A0092B-C50C-407E-A947-70E740481C1C}">
                <a14:useLocalDpi xmlns:a14="http://schemas.microsoft.com/office/drawing/2010/main" val="0"/>
              </a:ext>
            </a:extLst>
          </a:blip>
          <a:srcRect l="7423" t="26941" r="13872" b="36018"/>
          <a:stretch>
            <a:fillRect/>
          </a:stretch>
        </p:blipFill>
        <p:spPr bwMode="auto">
          <a:xfrm>
            <a:off x="8267" y="1565138"/>
            <a:ext cx="9135733" cy="4384973"/>
          </a:xfrm>
          <a:prstGeom prst="rect">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63846"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
        <p:nvSpPr>
          <p:cNvPr id="11" name="Rectangle 7"/>
          <p:cNvSpPr>
            <a:spLocks/>
          </p:cNvSpPr>
          <p:nvPr/>
        </p:nvSpPr>
        <p:spPr bwMode="auto">
          <a:xfrm>
            <a:off x="217725" y="6356444"/>
            <a:ext cx="5915220" cy="410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88896" tIns="50798" rIns="88896" bIns="50798">
            <a:spAutoFit/>
          </a:bodyPr>
          <a:lstStyle/>
          <a:p>
            <a:pPr defTabSz="914145"/>
            <a:r>
              <a:rPr lang="en-US" sz="2000" dirty="0">
                <a:solidFill>
                  <a:prstClr val="black"/>
                </a:solidFill>
                <a:latin typeface="Helvetica" charset="0"/>
                <a:ea typeface="Helvetica" charset="0"/>
                <a:cs typeface="Helvetica" charset="0"/>
                <a:sym typeface="Helvetica" charset="0"/>
              </a:rPr>
              <a:t>Foster and Gibbons, Understanding Faculty</a:t>
            </a:r>
            <a:endParaRPr lang="en-US" sz="2000" dirty="0">
              <a:solidFill>
                <a:prstClr val="black"/>
              </a:solidFill>
            </a:endParaRPr>
          </a:p>
        </p:txBody>
      </p:sp>
    </p:spTree>
    <p:extLst>
      <p:ext uri="{BB962C8B-B14F-4D97-AF65-F5344CB8AC3E}">
        <p14:creationId xmlns:p14="http://schemas.microsoft.com/office/powerpoint/2010/main" val="1848399563"/>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3589"/>
            <a:ext cx="8229600" cy="4473811"/>
          </a:xfrm>
        </p:spPr>
        <p:txBody>
          <a:bodyPr/>
          <a:lstStyle/>
          <a:p>
            <a:pPr marL="0" indent="0">
              <a:buNone/>
            </a:pPr>
            <a:r>
              <a:rPr lang="en-US" sz="2800" dirty="0"/>
              <a:t>How awareness of software functionality manifests in the End User</a:t>
            </a:r>
            <a:r>
              <a:rPr lang="en-US" sz="2800" dirty="0" smtClean="0"/>
              <a:t>:</a:t>
            </a:r>
          </a:p>
          <a:p>
            <a:pPr marL="0" indent="0">
              <a:buNone/>
            </a:pPr>
            <a:endParaRPr lang="en-US" sz="2800" dirty="0"/>
          </a:p>
          <a:p>
            <a:pPr>
              <a:buSzPct val="100000"/>
            </a:pPr>
            <a:r>
              <a:rPr lang="en-US" sz="2800" dirty="0"/>
              <a:t>Can I find what I need?</a:t>
            </a:r>
          </a:p>
          <a:p>
            <a:pPr>
              <a:buSzPct val="100000"/>
            </a:pPr>
            <a:r>
              <a:rPr lang="en-US" sz="2800" dirty="0"/>
              <a:t>Can I use what I find?</a:t>
            </a:r>
          </a:p>
          <a:p>
            <a:pPr>
              <a:buSzPct val="100000"/>
            </a:pPr>
            <a:r>
              <a:rPr lang="en-US" sz="2800" dirty="0"/>
              <a:t>Can I keep a copy of what I find?</a:t>
            </a:r>
          </a:p>
          <a:p>
            <a:pPr>
              <a:buSzPct val="100000"/>
            </a:pPr>
            <a:r>
              <a:rPr lang="en-US" sz="2800" dirty="0"/>
              <a:t>Do I have to pay?</a:t>
            </a:r>
          </a:p>
          <a:p>
            <a:pPr>
              <a:buSzPct val="100000"/>
            </a:pPr>
            <a:r>
              <a:rPr lang="en-US" sz="2800" dirty="0"/>
              <a:t>Will it be there tomorrow?</a:t>
            </a:r>
          </a:p>
        </p:txBody>
      </p:sp>
      <p:sp>
        <p:nvSpPr>
          <p:cNvPr id="165892" name="Rectangle 4"/>
          <p:cNvSpPr>
            <a:spLocks noGrp="1" noChangeArrowheads="1"/>
          </p:cNvSpPr>
          <p:nvPr>
            <p:ph type="title"/>
          </p:nvPr>
        </p:nvSpPr>
        <p:spPr>
          <a:xfrm>
            <a:off x="457200" y="457200"/>
            <a:ext cx="3124200" cy="609600"/>
          </a:xfrm>
        </p:spPr>
        <p:txBody>
          <a:bodyPr lIns="50798" tIns="50798" rIns="50798" bIns="50798"/>
          <a:lstStyle/>
          <a:p>
            <a:pPr algn="l" defTabSz="914145"/>
            <a:r>
              <a:rPr lang="en-US" sz="3600" b="1" dirty="0">
                <a:solidFill>
                  <a:schemeClr val="bg2"/>
                </a:solidFill>
                <a:latin typeface="+mn-lt"/>
                <a:ea typeface="Helvetica" charset="0"/>
                <a:cs typeface="Helvetica" charset="0"/>
                <a:sym typeface="Helvetica" charset="0"/>
              </a:rPr>
              <a:t>Software</a:t>
            </a:r>
            <a:endParaRPr lang="en-US" sz="3600" b="1" dirty="0">
              <a:solidFill>
                <a:schemeClr val="bg2"/>
              </a:solidFill>
              <a:latin typeface="+mn-lt"/>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79</a:t>
            </a:fld>
            <a:endParaRPr lang="en-US"/>
          </a:p>
        </p:txBody>
      </p:sp>
      <p:sp>
        <p:nvSpPr>
          <p:cNvPr id="165895" name="Rectangle 7"/>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54582727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81200"/>
            <a:ext cx="8382000" cy="4648200"/>
          </a:xfrm>
        </p:spPr>
        <p:txBody>
          <a:bodyPr/>
          <a:lstStyle/>
          <a:p>
            <a:pPr marL="82296" indent="0">
              <a:buNone/>
            </a:pPr>
            <a:r>
              <a:rPr lang="en-US" dirty="0" smtClean="0"/>
              <a:t>We will not…</a:t>
            </a:r>
          </a:p>
          <a:p>
            <a:r>
              <a:rPr lang="en-US" sz="3000" dirty="0"/>
              <a:t>f</a:t>
            </a:r>
            <a:r>
              <a:rPr lang="en-US" sz="3000" dirty="0"/>
              <a:t>ocus</a:t>
            </a:r>
            <a:r>
              <a:rPr lang="en-US" sz="3000" dirty="0" smtClean="0"/>
              <a:t> on how to digitize</a:t>
            </a:r>
          </a:p>
          <a:p>
            <a:r>
              <a:rPr lang="en-US" sz="3000" dirty="0"/>
              <a:t>f</a:t>
            </a:r>
            <a:r>
              <a:rPr lang="en-US" sz="3000" dirty="0" smtClean="0"/>
              <a:t>ocus on how to create metadata</a:t>
            </a:r>
          </a:p>
          <a:p>
            <a:r>
              <a:rPr lang="en-US" sz="3000" dirty="0"/>
              <a:t>f</a:t>
            </a:r>
            <a:r>
              <a:rPr lang="en-US" sz="3000" dirty="0" smtClean="0"/>
              <a:t>ocus on specific hardware/software products; or make product recommendations</a:t>
            </a:r>
          </a:p>
          <a:p>
            <a:r>
              <a:rPr lang="en-US" sz="3000" dirty="0"/>
              <a:t>f</a:t>
            </a:r>
            <a:r>
              <a:rPr lang="en-US" sz="3000" dirty="0" smtClean="0"/>
              <a:t>ocus too heavily on any one component</a:t>
            </a:r>
            <a:endParaRPr lang="en-US" sz="3000" dirty="0"/>
          </a:p>
        </p:txBody>
      </p:sp>
      <p:sp>
        <p:nvSpPr>
          <p:cNvPr id="2" name="Title 1"/>
          <p:cNvSpPr>
            <a:spLocks noGrp="1"/>
          </p:cNvSpPr>
          <p:nvPr>
            <p:ph type="title"/>
          </p:nvPr>
        </p:nvSpPr>
        <p:spPr>
          <a:xfrm>
            <a:off x="457200" y="457200"/>
            <a:ext cx="8229600" cy="1295400"/>
          </a:xfrm>
        </p:spPr>
        <p:txBody>
          <a:bodyPr/>
          <a:lstStyle/>
          <a:p>
            <a:r>
              <a:rPr lang="en-US" sz="3600" b="1" dirty="0" smtClean="0">
                <a:solidFill>
                  <a:srgbClr val="002060"/>
                </a:solidFill>
              </a:rPr>
              <a:t>Today’s “Not</a:t>
            </a:r>
            <a:r>
              <a:rPr lang="en-US" sz="3600" b="1" dirty="0">
                <a:solidFill>
                  <a:srgbClr val="002060"/>
                </a:solidFill>
              </a:rPr>
              <a:t>s</a:t>
            </a:r>
            <a:r>
              <a:rPr lang="en-US" sz="3600" b="1" dirty="0" smtClean="0">
                <a:solidFill>
                  <a:srgbClr val="002060"/>
                </a:solidFill>
              </a:rPr>
              <a:t>”</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56E3E2FF-1825-4BB3-BD60-9BD4044F7A21}" type="slidenum">
              <a:rPr lang="en-US" smtClean="0"/>
              <a:pPr/>
              <a:t>8</a:t>
            </a:fld>
            <a:endParaRPr lang="en-US" dirty="0"/>
          </a:p>
        </p:txBody>
      </p:sp>
    </p:spTree>
    <p:extLst>
      <p:ext uri="{BB962C8B-B14F-4D97-AF65-F5344CB8AC3E}">
        <p14:creationId xmlns:p14="http://schemas.microsoft.com/office/powerpoint/2010/main" val="20977008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7" name="Rectangle 5"/>
          <p:cNvSpPr>
            <a:spLocks noGrp="1" noChangeArrowheads="1"/>
          </p:cNvSpPr>
          <p:nvPr>
            <p:ph idx="1"/>
          </p:nvPr>
        </p:nvSpPr>
        <p:spPr>
          <a:xfrm>
            <a:off x="457200" y="1393589"/>
            <a:ext cx="8229600" cy="4473811"/>
          </a:xfrm>
        </p:spPr>
        <p:txBody>
          <a:bodyPr lIns="88896" tIns="50798" rIns="88896" bIns="50798" anchor="t"/>
          <a:lstStyle/>
          <a:p>
            <a:pPr marL="91526" indent="-91526" defTabSz="914145">
              <a:spcBef>
                <a:spcPts val="492"/>
              </a:spcBef>
              <a:buNone/>
            </a:pPr>
            <a:r>
              <a:rPr lang="en-US" sz="2900" dirty="0" smtClean="0">
                <a:latin typeface="Helvetica" charset="0"/>
                <a:ea typeface="Helvetica" charset="0"/>
                <a:cs typeface="Helvetica" charset="0"/>
                <a:sym typeface="Helvetica" charset="0"/>
              </a:rPr>
              <a:t>Simply</a:t>
            </a:r>
            <a:r>
              <a:rPr lang="en-US" sz="2900" dirty="0">
                <a:latin typeface="Helvetica" charset="0"/>
                <a:ea typeface="Helvetica" charset="0"/>
                <a:cs typeface="Helvetica" charset="0"/>
                <a:sym typeface="Helvetica" charset="0"/>
              </a:rPr>
              <a:t>, they want a select, yet comprehensive body of content, well described, and </a:t>
            </a:r>
            <a:r>
              <a:rPr lang="en-US" sz="2900" dirty="0" smtClean="0">
                <a:latin typeface="Helvetica" charset="0"/>
                <a:ea typeface="Helvetica" charset="0"/>
                <a:cs typeface="Helvetica" charset="0"/>
                <a:sym typeface="Helvetica" charset="0"/>
              </a:rPr>
              <a:t>available</a:t>
            </a:r>
          </a:p>
          <a:p>
            <a:pPr marL="91526" indent="-91526" defTabSz="914145">
              <a:spcBef>
                <a:spcPts val="492"/>
              </a:spcBef>
              <a:buNone/>
            </a:pPr>
            <a:endParaRPr lang="en-US" sz="2900" dirty="0">
              <a:latin typeface="Helvetica" charset="0"/>
              <a:ea typeface="Helvetica" charset="0"/>
              <a:cs typeface="Helvetica" charset="0"/>
              <a:sym typeface="Helvetica" charset="0"/>
            </a:endParaRPr>
          </a:p>
          <a:p>
            <a:pPr marL="631825" lvl="1" indent="-342900" defTabSz="914145">
              <a:spcBef>
                <a:spcPts val="492"/>
              </a:spcBef>
              <a:buClr>
                <a:schemeClr val="bg2"/>
              </a:buClr>
              <a:buSzPct val="100000"/>
              <a:buFont typeface="Wingdings" pitchFamily="2" charset="2"/>
              <a:buChar char="n"/>
            </a:pPr>
            <a:r>
              <a:rPr lang="en-US" sz="2400" dirty="0">
                <a:latin typeface="Helvetica" charset="0"/>
                <a:ea typeface="Helvetica" charset="0"/>
                <a:cs typeface="Helvetica" charset="0"/>
                <a:sym typeface="Helvetica" charset="0"/>
              </a:rPr>
              <a:t>Preferably for free?</a:t>
            </a:r>
          </a:p>
          <a:p>
            <a:pPr marL="631825" lvl="1" indent="-342900" defTabSz="914145">
              <a:spcBef>
                <a:spcPts val="492"/>
              </a:spcBef>
              <a:buClr>
                <a:schemeClr val="bg2"/>
              </a:buClr>
              <a:buSzPct val="100000"/>
              <a:buFont typeface="Wingdings" pitchFamily="2" charset="2"/>
              <a:buChar char="n"/>
            </a:pPr>
            <a:r>
              <a:rPr lang="en-US" sz="2400" dirty="0">
                <a:latin typeface="Helvetica" charset="0"/>
                <a:ea typeface="Helvetica" charset="0"/>
                <a:cs typeface="Helvetica" charset="0"/>
                <a:sym typeface="Helvetica" charset="0"/>
              </a:rPr>
              <a:t>Preferably right now?</a:t>
            </a:r>
          </a:p>
          <a:p>
            <a:pPr marL="631825" lvl="1" indent="-342900" defTabSz="914145">
              <a:spcBef>
                <a:spcPts val="492"/>
              </a:spcBef>
              <a:buClr>
                <a:schemeClr val="bg2"/>
              </a:buClr>
              <a:buSzPct val="100000"/>
              <a:buFont typeface="Wingdings" pitchFamily="2" charset="2"/>
              <a:buChar char="n"/>
            </a:pPr>
            <a:r>
              <a:rPr lang="en-US" sz="2400" dirty="0">
                <a:latin typeface="Helvetica" charset="0"/>
                <a:ea typeface="Helvetica" charset="0"/>
                <a:cs typeface="Helvetica" charset="0"/>
                <a:sym typeface="Helvetica" charset="0"/>
              </a:rPr>
              <a:t>Preferably at the same place forever?</a:t>
            </a:r>
            <a:endParaRPr lang="en-US" sz="2400" dirty="0">
              <a:latin typeface="Helvetica" charset="0"/>
              <a:ea typeface="Helvetica" charset="0"/>
              <a:cs typeface="Helvetica" charset="0"/>
            </a:endParaRPr>
          </a:p>
        </p:txBody>
      </p:sp>
      <p:sp>
        <p:nvSpPr>
          <p:cNvPr id="166916" name="Rectangle 4"/>
          <p:cNvSpPr>
            <a:spLocks noGrp="1" noChangeArrowheads="1"/>
          </p:cNvSpPr>
          <p:nvPr>
            <p:ph type="title"/>
          </p:nvPr>
        </p:nvSpPr>
        <p:spPr>
          <a:xfrm>
            <a:off x="457200" y="457200"/>
            <a:ext cx="8229600" cy="6096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Content</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80</a:t>
            </a:fld>
            <a:endParaRPr lang="en-US"/>
          </a:p>
        </p:txBody>
      </p:sp>
      <p:sp>
        <p:nvSpPr>
          <p:cNvPr id="166918"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813100651"/>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91191692"/>
              </p:ext>
            </p:extLst>
          </p:nvPr>
        </p:nvGraphicFramePr>
        <p:xfrm>
          <a:off x="609600" y="3200400"/>
          <a:ext cx="8153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p:cNvGraphicFramePr>
            <a:graphicFrameLocks noGrp="1"/>
          </p:cNvGraphicFramePr>
          <p:nvPr>
            <p:ph idx="1"/>
            <p:extLst>
              <p:ext uri="{D42A27DB-BD31-4B8C-83A1-F6EECF244321}">
                <p14:modId xmlns:p14="http://schemas.microsoft.com/office/powerpoint/2010/main" val="874756329"/>
              </p:ext>
            </p:extLst>
          </p:nvPr>
        </p:nvGraphicFramePr>
        <p:xfrm>
          <a:off x="228600" y="1143000"/>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itle 3"/>
          <p:cNvSpPr>
            <a:spLocks noGrp="1"/>
          </p:cNvSpPr>
          <p:nvPr>
            <p:ph type="title"/>
          </p:nvPr>
        </p:nvSpPr>
        <p:spPr>
          <a:xfrm>
            <a:off x="457200" y="457200"/>
            <a:ext cx="8229600" cy="609600"/>
          </a:xfrm>
        </p:spPr>
        <p:txBody>
          <a:bodyPr/>
          <a:lstStyle/>
          <a:p>
            <a:r>
              <a:rPr lang="en-US" sz="3600" b="1" dirty="0" smtClean="0">
                <a:solidFill>
                  <a:schemeClr val="bg2"/>
                </a:solidFill>
              </a:rPr>
              <a:t>Creators</a:t>
            </a:r>
            <a:endParaRPr lang="en-US" sz="3600" b="1" dirty="0">
              <a:solidFill>
                <a:schemeClr val="bg2"/>
              </a:solidFill>
            </a:endParaRPr>
          </a:p>
        </p:txBody>
      </p:sp>
      <p:sp>
        <p:nvSpPr>
          <p:cNvPr id="3" name="Slide Number Placeholder 2"/>
          <p:cNvSpPr>
            <a:spLocks noGrp="1"/>
          </p:cNvSpPr>
          <p:nvPr>
            <p:ph type="sldNum" sz="quarter" idx="11"/>
          </p:nvPr>
        </p:nvSpPr>
        <p:spPr/>
        <p:txBody>
          <a:bodyPr/>
          <a:lstStyle/>
          <a:p>
            <a:fld id="{56E3E2FF-1825-4BB3-BD60-9BD4044F7A21}" type="slidenum">
              <a:rPr lang="en-US" smtClean="0"/>
              <a:pPr/>
              <a:t>81</a:t>
            </a:fld>
            <a:endParaRPr lang="en-US" dirty="0"/>
          </a:p>
        </p:txBody>
      </p:sp>
    </p:spTree>
    <p:extLst>
      <p:ext uri="{BB962C8B-B14F-4D97-AF65-F5344CB8AC3E}">
        <p14:creationId xmlns:p14="http://schemas.microsoft.com/office/powerpoint/2010/main" val="11791057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5" name="Rectangle 5"/>
          <p:cNvSpPr>
            <a:spLocks noGrp="1" noChangeArrowheads="1"/>
          </p:cNvSpPr>
          <p:nvPr>
            <p:ph idx="1"/>
          </p:nvPr>
        </p:nvSpPr>
        <p:spPr>
          <a:xfrm>
            <a:off x="457200" y="1393589"/>
            <a:ext cx="8229600" cy="4473811"/>
          </a:xfrm>
        </p:spPr>
        <p:txBody>
          <a:bodyPr lIns="88896" tIns="50798" rIns="88896" bIns="50798" anchor="t"/>
          <a:lstStyle/>
          <a:p>
            <a:pPr defTabSz="914145">
              <a:buSzPct val="100000"/>
            </a:pPr>
            <a:r>
              <a:rPr lang="en-US" sz="2400" dirty="0">
                <a:sym typeface="Helvetica" charset="0"/>
              </a:rPr>
              <a:t>Equivalent of “Donors”; may include Archivists</a:t>
            </a:r>
          </a:p>
          <a:p>
            <a:pPr defTabSz="914145">
              <a:buSzPct val="100000"/>
            </a:pPr>
            <a:r>
              <a:rPr lang="en-US" sz="2400" dirty="0">
                <a:sym typeface="Helvetica" charset="0"/>
              </a:rPr>
              <a:t>Deposit content, or references to content</a:t>
            </a:r>
          </a:p>
          <a:p>
            <a:pPr defTabSz="914145">
              <a:buSzPct val="100000"/>
            </a:pPr>
            <a:r>
              <a:rPr lang="en-US" sz="2400" dirty="0">
                <a:sym typeface="Helvetica" charset="0"/>
              </a:rPr>
              <a:t>Make decisions about use, rights, ownership</a:t>
            </a:r>
          </a:p>
          <a:p>
            <a:pPr defTabSz="914145">
              <a:buSzPct val="100000"/>
            </a:pPr>
            <a:r>
              <a:rPr lang="en-US" sz="2400" dirty="0">
                <a:sym typeface="Helvetica" charset="0"/>
              </a:rPr>
              <a:t>Make decisions about “submission” or “native” formats</a:t>
            </a:r>
            <a:endParaRPr lang="en-US" sz="2400" dirty="0"/>
          </a:p>
        </p:txBody>
      </p:sp>
      <p:sp>
        <p:nvSpPr>
          <p:cNvPr id="138244" name="Rectangle 4"/>
          <p:cNvSpPr>
            <a:spLocks noGrp="1" noChangeArrowheads="1"/>
          </p:cNvSpPr>
          <p:nvPr>
            <p:ph type="title"/>
          </p:nvPr>
        </p:nvSpPr>
        <p:spPr>
          <a:xfrm>
            <a:off x="457200" y="457200"/>
            <a:ext cx="8229600" cy="609600"/>
          </a:xfrm>
        </p:spPr>
        <p:txBody>
          <a:bodyPr lIns="88896" tIns="50798" rIns="88896" bIns="50798"/>
          <a:lstStyle/>
          <a:p>
            <a:pPr algn="l" defTabSz="914145"/>
            <a:r>
              <a:rPr lang="en-US" sz="3200" b="1" dirty="0">
                <a:solidFill>
                  <a:schemeClr val="bg2"/>
                </a:solidFill>
                <a:latin typeface="Helvetica" charset="0"/>
                <a:ea typeface="Helvetica" charset="0"/>
                <a:cs typeface="Helvetica" charset="0"/>
                <a:sym typeface="Helvetica" charset="0"/>
              </a:rPr>
              <a:t>Repository Content Creators / Depositors</a:t>
            </a:r>
            <a:endParaRPr lang="en-US" sz="1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82</a:t>
            </a:fld>
            <a:endParaRPr lang="en-US"/>
          </a:p>
        </p:txBody>
      </p:sp>
      <p:pic>
        <p:nvPicPr>
          <p:cNvPr id="138246" name="Picture 6" descr="MPj043848700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531" y="4343177"/>
            <a:ext cx="2703463" cy="1970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8247" name="Picture 7" descr="MPj043858000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1982" y="4343178"/>
            <a:ext cx="2895451" cy="19265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8248" name="Picture 8" descr="MPj042258100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0492" y="4343177"/>
            <a:ext cx="2390924" cy="19812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38249" name="Rectangle 9"/>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1778014842"/>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7" name="Rectangle 5"/>
          <p:cNvSpPr>
            <a:spLocks noGrp="1" noChangeArrowheads="1"/>
          </p:cNvSpPr>
          <p:nvPr>
            <p:ph idx="1"/>
          </p:nvPr>
        </p:nvSpPr>
        <p:spPr>
          <a:xfrm>
            <a:off x="509342" y="1583383"/>
            <a:ext cx="8229600" cy="4284017"/>
          </a:xfrm>
        </p:spPr>
        <p:txBody>
          <a:bodyPr lIns="88896" tIns="50798" rIns="88896" bIns="50798" anchor="t">
            <a:normAutofit/>
          </a:bodyPr>
          <a:lstStyle/>
          <a:p>
            <a:pPr marL="0" indent="0" defTabSz="914145">
              <a:spcBef>
                <a:spcPts val="492"/>
              </a:spcBef>
              <a:buClr>
                <a:srgbClr val="DD8047"/>
              </a:buClr>
              <a:buSzPct val="60000"/>
              <a:buNone/>
            </a:pPr>
            <a:r>
              <a:rPr lang="en-US" sz="2800" dirty="0">
                <a:latin typeface="Helvetica" charset="0"/>
                <a:ea typeface="Helvetica" charset="0"/>
                <a:cs typeface="Helvetica" charset="0"/>
                <a:sym typeface="Helvetica" charset="0"/>
              </a:rPr>
              <a:t>Content Creators are “Content Big”</a:t>
            </a:r>
          </a:p>
          <a:p>
            <a:pPr marL="457200" indent="-457200" defTabSz="914145">
              <a:spcBef>
                <a:spcPts val="492"/>
              </a:spcBef>
              <a:buSzPct val="100000"/>
            </a:pPr>
            <a:r>
              <a:rPr lang="en-US" sz="2400" dirty="0">
                <a:sym typeface="Helvetica" charset="0"/>
              </a:rPr>
              <a:t>They create/contribute to the repository:</a:t>
            </a:r>
          </a:p>
          <a:p>
            <a:pPr marL="715036" lvl="1" indent="-457200" defTabSz="914145">
              <a:spcBef>
                <a:spcPts val="352"/>
              </a:spcBef>
              <a:buClr>
                <a:srgbClr val="94B6D2"/>
              </a:buClr>
              <a:buSzPct val="100000"/>
            </a:pPr>
            <a:r>
              <a:rPr lang="en-US" sz="2400" dirty="0" smtClean="0">
                <a:latin typeface="Helvetica" charset="0"/>
                <a:ea typeface="Helvetica" charset="0"/>
                <a:cs typeface="Helvetica" charset="0"/>
                <a:sym typeface="Helvetica" charset="0"/>
              </a:rPr>
              <a:t>Representations of analog </a:t>
            </a:r>
            <a:r>
              <a:rPr lang="en-US" sz="2400" dirty="0">
                <a:latin typeface="Helvetica" charset="0"/>
                <a:ea typeface="Helvetica" charset="0"/>
                <a:cs typeface="Helvetica" charset="0"/>
                <a:sym typeface="Helvetica" charset="0"/>
              </a:rPr>
              <a:t>materials</a:t>
            </a:r>
          </a:p>
          <a:p>
            <a:pPr marL="715036" lvl="1" indent="-457200" defTabSz="914145">
              <a:spcBef>
                <a:spcPts val="352"/>
              </a:spcBef>
              <a:buClr>
                <a:srgbClr val="94B6D2"/>
              </a:buClr>
              <a:buSzPct val="100000"/>
            </a:pPr>
            <a:r>
              <a:rPr lang="en-US" sz="2400" dirty="0">
                <a:latin typeface="Helvetica" charset="0"/>
                <a:ea typeface="Helvetica" charset="0"/>
                <a:cs typeface="Helvetica" charset="0"/>
                <a:sym typeface="Helvetica" charset="0"/>
              </a:rPr>
              <a:t>Born d</a:t>
            </a:r>
            <a:r>
              <a:rPr lang="en-US" sz="2400" dirty="0" smtClean="0">
                <a:latin typeface="Helvetica" charset="0"/>
                <a:ea typeface="Helvetica" charset="0"/>
                <a:cs typeface="Helvetica" charset="0"/>
                <a:sym typeface="Helvetica" charset="0"/>
              </a:rPr>
              <a:t>igital content</a:t>
            </a:r>
            <a:endParaRPr lang="en-US" sz="2400" dirty="0">
              <a:latin typeface="Helvetica" charset="0"/>
              <a:ea typeface="Helvetica" charset="0"/>
              <a:cs typeface="Helvetica" charset="0"/>
              <a:sym typeface="Helvetica" charset="0"/>
            </a:endParaRPr>
          </a:p>
          <a:p>
            <a:pPr marL="715036" lvl="1" indent="-457200" defTabSz="914145">
              <a:spcBef>
                <a:spcPts val="352"/>
              </a:spcBef>
              <a:buClr>
                <a:srgbClr val="94B6D2"/>
              </a:buClr>
              <a:buSzPct val="100000"/>
            </a:pPr>
            <a:r>
              <a:rPr lang="en-US" sz="2400" dirty="0">
                <a:latin typeface="Helvetica" charset="0"/>
                <a:ea typeface="Helvetica" charset="0"/>
                <a:cs typeface="Helvetica" charset="0"/>
                <a:sym typeface="Helvetica" charset="0"/>
              </a:rPr>
              <a:t>Initial d</a:t>
            </a:r>
            <a:r>
              <a:rPr lang="en-US" sz="2400" dirty="0" smtClean="0">
                <a:latin typeface="Helvetica" charset="0"/>
                <a:ea typeface="Helvetica" charset="0"/>
                <a:cs typeface="Helvetica" charset="0"/>
                <a:sym typeface="Helvetica" charset="0"/>
              </a:rPr>
              <a:t>escriptive </a:t>
            </a:r>
            <a:r>
              <a:rPr lang="en-US" sz="2400" dirty="0">
                <a:latin typeface="Helvetica" charset="0"/>
                <a:ea typeface="Helvetica" charset="0"/>
                <a:cs typeface="Helvetica" charset="0"/>
                <a:sym typeface="Helvetica" charset="0"/>
              </a:rPr>
              <a:t>m</a:t>
            </a:r>
            <a:r>
              <a:rPr lang="en-US" sz="2400" dirty="0" smtClean="0">
                <a:latin typeface="Helvetica" charset="0"/>
                <a:ea typeface="Helvetica" charset="0"/>
                <a:cs typeface="Helvetica" charset="0"/>
                <a:sym typeface="Helvetica" charset="0"/>
              </a:rPr>
              <a:t>etadata</a:t>
            </a:r>
            <a:endParaRPr lang="en-US" sz="2400" dirty="0">
              <a:latin typeface="Helvetica" charset="0"/>
              <a:ea typeface="Helvetica" charset="0"/>
              <a:cs typeface="Helvetica" charset="0"/>
              <a:sym typeface="Helvetica" charset="0"/>
            </a:endParaRPr>
          </a:p>
          <a:p>
            <a:pPr marL="457200" indent="-457200" defTabSz="914145">
              <a:spcBef>
                <a:spcPts val="492"/>
              </a:spcBef>
              <a:buSzPct val="100000"/>
            </a:pPr>
            <a:r>
              <a:rPr lang="en-US" sz="2400" dirty="0">
                <a:sym typeface="Helvetica" charset="0"/>
              </a:rPr>
              <a:t>They may contribute:</a:t>
            </a:r>
          </a:p>
          <a:p>
            <a:pPr marL="715036" lvl="1" indent="-457200" defTabSz="914145">
              <a:spcBef>
                <a:spcPts val="352"/>
              </a:spcBef>
              <a:buClr>
                <a:srgbClr val="94B6D2"/>
              </a:buClr>
              <a:buSzPct val="100000"/>
            </a:pPr>
            <a:r>
              <a:rPr lang="en-US" sz="2400" dirty="0">
                <a:latin typeface="Helvetica" charset="0"/>
                <a:ea typeface="Helvetica" charset="0"/>
                <a:cs typeface="Helvetica" charset="0"/>
                <a:sym typeface="Helvetica" charset="0"/>
              </a:rPr>
              <a:t>Initial </a:t>
            </a:r>
            <a:r>
              <a:rPr lang="en-US" sz="2400" dirty="0" smtClean="0">
                <a:latin typeface="Helvetica" charset="0"/>
                <a:ea typeface="Helvetica" charset="0"/>
                <a:cs typeface="Helvetica" charset="0"/>
                <a:sym typeface="Helvetica" charset="0"/>
              </a:rPr>
              <a:t>rights </a:t>
            </a:r>
            <a:r>
              <a:rPr lang="en-US" sz="2400" dirty="0">
                <a:latin typeface="Helvetica" charset="0"/>
                <a:ea typeface="Helvetica" charset="0"/>
                <a:cs typeface="Helvetica" charset="0"/>
                <a:sym typeface="Helvetica" charset="0"/>
              </a:rPr>
              <a:t>and </a:t>
            </a:r>
            <a:r>
              <a:rPr lang="en-US" sz="2400" dirty="0" smtClean="0">
                <a:latin typeface="Helvetica" charset="0"/>
                <a:ea typeface="Helvetica" charset="0"/>
                <a:cs typeface="Helvetica" charset="0"/>
                <a:sym typeface="Helvetica" charset="0"/>
              </a:rPr>
              <a:t>use </a:t>
            </a:r>
            <a:r>
              <a:rPr lang="en-US" sz="2400" dirty="0">
                <a:latin typeface="Helvetica" charset="0"/>
                <a:ea typeface="Helvetica" charset="0"/>
                <a:cs typeface="Helvetica" charset="0"/>
                <a:sym typeface="Helvetica" charset="0"/>
              </a:rPr>
              <a:t>metadata</a:t>
            </a:r>
          </a:p>
          <a:p>
            <a:pPr marL="715036" lvl="1" indent="-457200" defTabSz="914145">
              <a:spcBef>
                <a:spcPts val="352"/>
              </a:spcBef>
              <a:buClr>
                <a:srgbClr val="94B6D2"/>
              </a:buClr>
              <a:buSzPct val="100000"/>
            </a:pPr>
            <a:r>
              <a:rPr lang="en-US" sz="2400" dirty="0">
                <a:latin typeface="Helvetica" charset="0"/>
                <a:ea typeface="Helvetica" charset="0"/>
                <a:cs typeface="Helvetica" charset="0"/>
                <a:sym typeface="Helvetica" charset="0"/>
              </a:rPr>
              <a:t>Initial </a:t>
            </a:r>
            <a:r>
              <a:rPr lang="en-US" sz="2400" dirty="0" smtClean="0">
                <a:latin typeface="Helvetica" charset="0"/>
                <a:ea typeface="Helvetica" charset="0"/>
                <a:cs typeface="Helvetica" charset="0"/>
                <a:sym typeface="Helvetica" charset="0"/>
              </a:rPr>
              <a:t>access </a:t>
            </a:r>
            <a:r>
              <a:rPr lang="en-US" sz="2400" dirty="0">
                <a:latin typeface="Helvetica" charset="0"/>
                <a:ea typeface="Helvetica" charset="0"/>
                <a:cs typeface="Helvetica" charset="0"/>
                <a:sym typeface="Helvetica" charset="0"/>
              </a:rPr>
              <a:t>c</a:t>
            </a:r>
            <a:r>
              <a:rPr lang="en-US" sz="2400" dirty="0" smtClean="0">
                <a:latin typeface="Helvetica" charset="0"/>
                <a:ea typeface="Helvetica" charset="0"/>
                <a:cs typeface="Helvetica" charset="0"/>
                <a:sym typeface="Helvetica" charset="0"/>
              </a:rPr>
              <a:t>ontrols</a:t>
            </a:r>
            <a:endParaRPr lang="en-US" sz="2400" dirty="0"/>
          </a:p>
        </p:txBody>
      </p:sp>
      <p:sp>
        <p:nvSpPr>
          <p:cNvPr id="141316"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Content</a:t>
            </a:r>
            <a:endParaRPr lang="en-US" sz="32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smtClean="0"/>
              <a:pPr/>
              <a:t>83</a:t>
            </a:fld>
            <a:endParaRPr lang="en-US" dirty="0"/>
          </a:p>
        </p:txBody>
      </p:sp>
      <p:sp>
        <p:nvSpPr>
          <p:cNvPr id="141318"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2650273202"/>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3" name="Rectangle 5"/>
          <p:cNvSpPr>
            <a:spLocks noGrp="1" noChangeArrowheads="1"/>
          </p:cNvSpPr>
          <p:nvPr>
            <p:ph idx="1"/>
          </p:nvPr>
        </p:nvSpPr>
        <p:spPr>
          <a:xfrm>
            <a:off x="457200" y="1905000"/>
            <a:ext cx="8229600" cy="3962400"/>
          </a:xfrm>
        </p:spPr>
        <p:txBody>
          <a:bodyPr lIns="88896" tIns="50798" rIns="88896" bIns="50798" anchor="t"/>
          <a:lstStyle/>
          <a:p>
            <a:pPr marL="0" indent="0" defTabSz="914145">
              <a:lnSpc>
                <a:spcPct val="90000"/>
              </a:lnSpc>
              <a:spcBef>
                <a:spcPts val="492"/>
              </a:spcBef>
              <a:buClr>
                <a:srgbClr val="DD8047"/>
              </a:buClr>
              <a:buSzPct val="60000"/>
              <a:buNone/>
            </a:pPr>
            <a:r>
              <a:rPr lang="en-US" dirty="0">
                <a:latin typeface="Helvetica" charset="0"/>
                <a:ea typeface="Helvetica" charset="0"/>
                <a:cs typeface="Helvetica" charset="0"/>
                <a:sym typeface="Helvetica" charset="0"/>
              </a:rPr>
              <a:t>Content Creators are “Trust Big”</a:t>
            </a:r>
          </a:p>
          <a:p>
            <a:pPr marL="342900" lvl="1" indent="-342900" defTabSz="914145">
              <a:lnSpc>
                <a:spcPct val="90000"/>
              </a:lnSpc>
              <a:buClr>
                <a:schemeClr val="bg2"/>
              </a:buClr>
              <a:buSzPct val="100000"/>
              <a:buFont typeface="Wingdings" pitchFamily="2" charset="2"/>
              <a:buChar char="n"/>
            </a:pPr>
            <a:r>
              <a:rPr lang="en-US" dirty="0">
                <a:ea typeface="+mn-ea"/>
                <a:cs typeface="+mn-cs"/>
                <a:sym typeface="Helvetica" charset="0"/>
              </a:rPr>
              <a:t>Why?</a:t>
            </a:r>
          </a:p>
          <a:p>
            <a:pPr marL="369453" lvl="1" indent="-111617" defTabSz="914145">
              <a:lnSpc>
                <a:spcPct val="90000"/>
              </a:lnSpc>
              <a:spcBef>
                <a:spcPts val="352"/>
              </a:spcBef>
              <a:buNone/>
            </a:pPr>
            <a:endParaRPr lang="en-US" sz="3200" dirty="0">
              <a:latin typeface="Helvetica" charset="0"/>
              <a:ea typeface="Helvetica" charset="0"/>
              <a:cs typeface="Helvetica" charset="0"/>
              <a:sym typeface="Helvetica" charset="0"/>
            </a:endParaRPr>
          </a:p>
          <a:p>
            <a:pPr marL="369453" lvl="1" indent="-111617" defTabSz="914145">
              <a:spcBef>
                <a:spcPts val="352"/>
              </a:spcBef>
              <a:buNone/>
            </a:pPr>
            <a:r>
              <a:rPr lang="en-US" sz="2700" dirty="0">
                <a:latin typeface="Helvetica" charset="0"/>
                <a:ea typeface="Helvetica" charset="0"/>
                <a:cs typeface="Helvetica" charset="0"/>
                <a:sym typeface="Helvetica" charset="0"/>
              </a:rPr>
              <a:t>“Preservation is the creation of digital products worth maintaining over time…”</a:t>
            </a:r>
            <a:r>
              <a:rPr lang="en-US" sz="2500" dirty="0">
                <a:latin typeface="Helvetica" charset="0"/>
                <a:ea typeface="Helvetica" charset="0"/>
                <a:cs typeface="Helvetica" charset="0"/>
                <a:sym typeface="Helvetica" charset="0"/>
              </a:rPr>
              <a:t> </a:t>
            </a:r>
          </a:p>
          <a:p>
            <a:pPr marL="117198" indent="-117198" defTabSz="914145">
              <a:spcBef>
                <a:spcPts val="492"/>
              </a:spcBef>
              <a:buNone/>
            </a:pPr>
            <a:r>
              <a:rPr lang="en-US" sz="2900" dirty="0">
                <a:latin typeface="Helvetica" charset="0"/>
                <a:ea typeface="Helvetica" charset="0"/>
                <a:cs typeface="Helvetica" charset="0"/>
                <a:sym typeface="Helvetica" charset="0"/>
              </a:rPr>
              <a:t>				</a:t>
            </a:r>
            <a:endParaRPr lang="en-US" sz="2400" dirty="0">
              <a:latin typeface="Helvetica" charset="0"/>
              <a:ea typeface="Helvetica" charset="0"/>
              <a:cs typeface="Helvetica" charset="0"/>
              <a:sym typeface="Helvetica" charset="0"/>
            </a:endParaRPr>
          </a:p>
        </p:txBody>
      </p:sp>
      <p:sp>
        <p:nvSpPr>
          <p:cNvPr id="155652" name="Rectangle 4"/>
          <p:cNvSpPr>
            <a:spLocks noGrp="1" noChangeArrowheads="1"/>
          </p:cNvSpPr>
          <p:nvPr>
            <p:ph type="title"/>
          </p:nvPr>
        </p:nvSpPr>
        <p:spPr>
          <a:xfrm>
            <a:off x="457200" y="457200"/>
            <a:ext cx="8229600" cy="746596"/>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Trust</a:t>
            </a:r>
            <a:endParaRPr lang="en-US" sz="32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84</a:t>
            </a:fld>
            <a:endParaRPr lang="en-US"/>
          </a:p>
        </p:txBody>
      </p:sp>
      <p:sp>
        <p:nvSpPr>
          <p:cNvPr id="155654"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
        <p:nvSpPr>
          <p:cNvPr id="7" name="Rectangle 6"/>
          <p:cNvSpPr/>
          <p:nvPr/>
        </p:nvSpPr>
        <p:spPr>
          <a:xfrm>
            <a:off x="200973" y="6412468"/>
            <a:ext cx="1246827" cy="400110"/>
          </a:xfrm>
          <a:prstGeom prst="rect">
            <a:avLst/>
          </a:prstGeom>
        </p:spPr>
        <p:txBody>
          <a:bodyPr wrap="square">
            <a:spAutoFit/>
          </a:bodyPr>
          <a:lstStyle/>
          <a:p>
            <a:pPr marL="117198" indent="-117198" defTabSz="914145">
              <a:spcBef>
                <a:spcPts val="492"/>
              </a:spcBef>
            </a:pPr>
            <a:r>
              <a:rPr lang="en-US" sz="2000" dirty="0">
                <a:solidFill>
                  <a:prstClr val="black"/>
                </a:solidFill>
                <a:latin typeface="Helvetica" charset="0"/>
                <a:ea typeface="Helvetica" charset="0"/>
                <a:cs typeface="Helvetica" charset="0"/>
                <a:sym typeface="Helvetica" charset="0"/>
              </a:rPr>
              <a:t>Conway</a:t>
            </a:r>
          </a:p>
        </p:txBody>
      </p:sp>
    </p:spTree>
    <p:extLst>
      <p:ext uri="{BB962C8B-B14F-4D97-AF65-F5344CB8AC3E}">
        <p14:creationId xmlns:p14="http://schemas.microsoft.com/office/powerpoint/2010/main" val="717576152"/>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Rectangle 5"/>
          <p:cNvSpPr>
            <a:spLocks noGrp="1" noChangeArrowheads="1"/>
          </p:cNvSpPr>
          <p:nvPr>
            <p:ph idx="1"/>
          </p:nvPr>
        </p:nvSpPr>
        <p:spPr>
          <a:xfrm>
            <a:off x="457200" y="1447800"/>
            <a:ext cx="8229600" cy="4419600"/>
          </a:xfrm>
        </p:spPr>
        <p:txBody>
          <a:bodyPr lIns="88896" tIns="50798" rIns="88896" bIns="50798" anchor="t"/>
          <a:lstStyle/>
          <a:p>
            <a:pPr defTabSz="914145">
              <a:spcBef>
                <a:spcPts val="492"/>
              </a:spcBef>
              <a:buSzPct val="100000"/>
            </a:pPr>
            <a:r>
              <a:rPr lang="en-US" sz="2600" dirty="0">
                <a:latin typeface="+mj-lt"/>
                <a:ea typeface="Helvetica" charset="0"/>
                <a:cs typeface="Helvetica" charset="0"/>
                <a:sym typeface="Helvetica" charset="0"/>
              </a:rPr>
              <a:t>“Gray areas” of Content </a:t>
            </a:r>
            <a:r>
              <a:rPr lang="en-US" sz="2600" dirty="0" smtClean="0">
                <a:latin typeface="+mj-lt"/>
                <a:ea typeface="Helvetica" charset="0"/>
                <a:cs typeface="Helvetica" charset="0"/>
                <a:sym typeface="Helvetica" charset="0"/>
              </a:rPr>
              <a:t>Deposit</a:t>
            </a:r>
          </a:p>
          <a:p>
            <a:pPr marL="0" indent="0" defTabSz="914145">
              <a:spcBef>
                <a:spcPts val="492"/>
              </a:spcBef>
              <a:buSzPct val="100000"/>
              <a:buNone/>
            </a:pPr>
            <a:endParaRPr lang="en-US" sz="2600" dirty="0" smtClean="0">
              <a:latin typeface="+mj-lt"/>
              <a:ea typeface="Helvetica" charset="0"/>
              <a:cs typeface="Helvetica" charset="0"/>
              <a:sym typeface="Helvetica" charset="0"/>
            </a:endParaRPr>
          </a:p>
          <a:p>
            <a:pPr defTabSz="914145">
              <a:spcBef>
                <a:spcPts val="492"/>
              </a:spcBef>
              <a:buSzPct val="100000"/>
            </a:pPr>
            <a:r>
              <a:rPr lang="en-US" sz="2600" dirty="0" smtClean="0">
                <a:latin typeface="+mj-lt"/>
                <a:ea typeface="Helvetica" charset="0"/>
                <a:cs typeface="Helvetica" charset="0"/>
                <a:sym typeface="Helvetica" charset="0"/>
              </a:rPr>
              <a:t>Ownership </a:t>
            </a:r>
            <a:r>
              <a:rPr lang="en-US" sz="2600" dirty="0">
                <a:latin typeface="+mj-lt"/>
                <a:ea typeface="Helvetica" charset="0"/>
                <a:cs typeface="Helvetica" charset="0"/>
                <a:sym typeface="Helvetica" charset="0"/>
              </a:rPr>
              <a:t>and right to publish and/or distribute can be confusing to Content </a:t>
            </a:r>
            <a:r>
              <a:rPr lang="en-US" sz="2600" dirty="0" smtClean="0">
                <a:latin typeface="+mj-lt"/>
                <a:ea typeface="Helvetica" charset="0"/>
                <a:cs typeface="Helvetica" charset="0"/>
                <a:sym typeface="Helvetica" charset="0"/>
              </a:rPr>
              <a:t>Creators</a:t>
            </a:r>
          </a:p>
          <a:p>
            <a:pPr marL="0" indent="0" defTabSz="914145">
              <a:spcBef>
                <a:spcPts val="492"/>
              </a:spcBef>
              <a:buSzPct val="100000"/>
              <a:buNone/>
            </a:pPr>
            <a:r>
              <a:rPr lang="en-US" sz="2600" dirty="0" smtClean="0">
                <a:latin typeface="+mj-lt"/>
                <a:ea typeface="Helvetica" charset="0"/>
                <a:cs typeface="Helvetica" charset="0"/>
                <a:sym typeface="Helvetica" charset="0"/>
              </a:rPr>
              <a:t> </a:t>
            </a:r>
            <a:endParaRPr lang="en-US" sz="2600" dirty="0">
              <a:latin typeface="+mj-lt"/>
              <a:ea typeface="Helvetica" charset="0"/>
              <a:cs typeface="Helvetica" charset="0"/>
              <a:sym typeface="Helvetica" charset="0"/>
            </a:endParaRPr>
          </a:p>
          <a:p>
            <a:pPr defTabSz="914145">
              <a:spcBef>
                <a:spcPts val="492"/>
              </a:spcBef>
              <a:buSzPct val="100000"/>
            </a:pPr>
            <a:r>
              <a:rPr lang="en-US" sz="2600" dirty="0" smtClean="0">
                <a:latin typeface="+mj-lt"/>
                <a:ea typeface="Helvetica" charset="0"/>
                <a:cs typeface="Helvetica" charset="0"/>
                <a:sym typeface="Helvetica" charset="0"/>
              </a:rPr>
              <a:t>Resources </a:t>
            </a:r>
            <a:r>
              <a:rPr lang="en-US" sz="2600" dirty="0">
                <a:latin typeface="+mj-lt"/>
                <a:ea typeface="Helvetica" charset="0"/>
                <a:cs typeface="Helvetica" charset="0"/>
                <a:sym typeface="Helvetica" charset="0"/>
              </a:rPr>
              <a:t>like SHERPA can help</a:t>
            </a:r>
            <a:endParaRPr lang="en-US" sz="2600" dirty="0">
              <a:latin typeface="+mj-lt"/>
            </a:endParaRPr>
          </a:p>
        </p:txBody>
      </p:sp>
      <p:sp>
        <p:nvSpPr>
          <p:cNvPr id="149508" name="Rectangle 4"/>
          <p:cNvSpPr>
            <a:spLocks noGrp="1" noChangeArrowheads="1"/>
          </p:cNvSpPr>
          <p:nvPr>
            <p:ph type="title"/>
          </p:nvPr>
        </p:nvSpPr>
        <p:spPr>
          <a:xfrm>
            <a:off x="457200" y="457200"/>
            <a:ext cx="8229600" cy="762000"/>
          </a:xfrm>
        </p:spPr>
        <p:txBody>
          <a:bodyPr lIns="88896" tIns="50798" rIns="88896" bIns="50798"/>
          <a:lstStyle/>
          <a:p>
            <a:pPr algn="l" defTabSz="914145"/>
            <a:r>
              <a:rPr lang="en-US" sz="3600" b="1" dirty="0" smtClean="0">
                <a:solidFill>
                  <a:schemeClr val="bg2"/>
                </a:solidFill>
                <a:latin typeface="Helvetica" charset="0"/>
                <a:ea typeface="Helvetica" charset="0"/>
                <a:cs typeface="Helvetica" charset="0"/>
                <a:sym typeface="Helvetica" charset="0"/>
              </a:rPr>
              <a:t>Controls</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85</a:t>
            </a:fld>
            <a:endParaRPr lang="en-US"/>
          </a:p>
        </p:txBody>
      </p:sp>
    </p:spTree>
    <p:extLst>
      <p:ext uri="{BB962C8B-B14F-4D97-AF65-F5344CB8AC3E}">
        <p14:creationId xmlns:p14="http://schemas.microsoft.com/office/powerpoint/2010/main" val="3234382304"/>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79723665"/>
              </p:ext>
            </p:extLst>
          </p:nvPr>
        </p:nvGraphicFramePr>
        <p:xfrm>
          <a:off x="762000" y="3048000"/>
          <a:ext cx="8153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457200" y="457200"/>
            <a:ext cx="8229600" cy="685800"/>
          </a:xfrm>
        </p:spPr>
        <p:txBody>
          <a:bodyPr/>
          <a:lstStyle/>
          <a:p>
            <a:r>
              <a:rPr lang="en-US" sz="3600" b="1" dirty="0" smtClean="0">
                <a:solidFill>
                  <a:schemeClr val="bg2"/>
                </a:solidFill>
              </a:rPr>
              <a:t>Systems Administrator</a:t>
            </a:r>
            <a:endParaRPr lang="en-US" sz="3600" b="1" dirty="0">
              <a:solidFill>
                <a:schemeClr val="bg2"/>
              </a:solidFill>
            </a:endParaRPr>
          </a:p>
        </p:txBody>
      </p:sp>
      <p:sp>
        <p:nvSpPr>
          <p:cNvPr id="3" name="Slide Number Placeholder 2"/>
          <p:cNvSpPr>
            <a:spLocks noGrp="1"/>
          </p:cNvSpPr>
          <p:nvPr>
            <p:ph type="sldNum" sz="quarter" idx="11"/>
          </p:nvPr>
        </p:nvSpPr>
        <p:spPr/>
        <p:txBody>
          <a:bodyPr/>
          <a:lstStyle/>
          <a:p>
            <a:fld id="{56E3E2FF-1825-4BB3-BD60-9BD4044F7A21}" type="slidenum">
              <a:rPr lang="en-US" smtClean="0"/>
              <a:pPr/>
              <a:t>86</a:t>
            </a:fld>
            <a:endParaRPr lang="en-US" dirty="0"/>
          </a:p>
        </p:txBody>
      </p:sp>
      <p:graphicFrame>
        <p:nvGraphicFramePr>
          <p:cNvPr id="9" name="Content Placeholder 5"/>
          <p:cNvGraphicFramePr>
            <a:graphicFrameLocks/>
          </p:cNvGraphicFramePr>
          <p:nvPr>
            <p:extLst>
              <p:ext uri="{D42A27DB-BD31-4B8C-83A1-F6EECF244321}">
                <p14:modId xmlns:p14="http://schemas.microsoft.com/office/powerpoint/2010/main" val="611582426"/>
              </p:ext>
            </p:extLst>
          </p:nvPr>
        </p:nvGraphicFramePr>
        <p:xfrm>
          <a:off x="919018" y="990600"/>
          <a:ext cx="8229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474215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5"/>
          <p:cNvSpPr>
            <a:spLocks noGrp="1" noChangeArrowheads="1"/>
          </p:cNvSpPr>
          <p:nvPr>
            <p:ph idx="1"/>
          </p:nvPr>
        </p:nvSpPr>
        <p:spPr>
          <a:xfrm>
            <a:off x="457200" y="1583383"/>
            <a:ext cx="8229600" cy="4284017"/>
          </a:xfrm>
        </p:spPr>
        <p:txBody>
          <a:bodyPr lIns="88896" tIns="50798" rIns="88896" bIns="50798" anchor="t"/>
          <a:lstStyle/>
          <a:p>
            <a:pPr marL="326416" indent="-342900" defTabSz="914145">
              <a:spcBef>
                <a:spcPts val="352"/>
              </a:spcBef>
              <a:buSzPct val="100000"/>
            </a:pPr>
            <a:r>
              <a:rPr lang="en-US" sz="2600" dirty="0">
                <a:latin typeface="Helvetica" charset="0"/>
                <a:ea typeface="Helvetica" charset="0"/>
                <a:cs typeface="Helvetica" charset="0"/>
                <a:sym typeface="Helvetica" charset="0"/>
              </a:rPr>
              <a:t>Manages hardware and infrastructure</a:t>
            </a:r>
          </a:p>
          <a:p>
            <a:pPr marL="326416" indent="-342900" defTabSz="914145">
              <a:spcBef>
                <a:spcPts val="352"/>
              </a:spcBef>
              <a:buSzPct val="100000"/>
            </a:pPr>
            <a:r>
              <a:rPr lang="en-US" sz="2600" dirty="0">
                <a:latin typeface="Helvetica" charset="0"/>
                <a:ea typeface="Helvetica" charset="0"/>
                <a:cs typeface="Helvetica" charset="0"/>
                <a:sym typeface="Helvetica" charset="0"/>
              </a:rPr>
              <a:t>Responsible for security</a:t>
            </a:r>
          </a:p>
          <a:p>
            <a:pPr marL="326416" indent="-342900" defTabSz="914145">
              <a:spcBef>
                <a:spcPts val="352"/>
              </a:spcBef>
              <a:buSzPct val="100000"/>
            </a:pPr>
            <a:r>
              <a:rPr lang="en-US" sz="2600" dirty="0">
                <a:latin typeface="Helvetica" charset="0"/>
                <a:ea typeface="Helvetica" charset="0"/>
                <a:cs typeface="Helvetica" charset="0"/>
                <a:sym typeface="Helvetica" charset="0"/>
              </a:rPr>
              <a:t>Coordinates software development and preservation activities at the system level</a:t>
            </a:r>
          </a:p>
          <a:p>
            <a:pPr marL="326416" indent="-342900" defTabSz="914145">
              <a:spcBef>
                <a:spcPts val="352"/>
              </a:spcBef>
              <a:buSzPct val="100000"/>
            </a:pPr>
            <a:r>
              <a:rPr lang="en-US" sz="2600" dirty="0">
                <a:latin typeface="Helvetica" charset="0"/>
                <a:ea typeface="Helvetica" charset="0"/>
                <a:cs typeface="Helvetica" charset="0"/>
                <a:sym typeface="Helvetica" charset="0"/>
              </a:rPr>
              <a:t>Resource allocation – equipment, staffing, licensing, etc.</a:t>
            </a:r>
          </a:p>
        </p:txBody>
      </p:sp>
      <p:sp>
        <p:nvSpPr>
          <p:cNvPr id="108548" name="Rectangle 4"/>
          <p:cNvSpPr>
            <a:spLocks noGrp="1" noChangeArrowheads="1"/>
          </p:cNvSpPr>
          <p:nvPr>
            <p:ph type="title"/>
          </p:nvPr>
        </p:nvSpPr>
        <p:spPr>
          <a:xfrm>
            <a:off x="457200" y="457200"/>
            <a:ext cx="8229600" cy="838200"/>
          </a:xfrm>
        </p:spPr>
        <p:txBody>
          <a:bodyPr lIns="88896" tIns="50798" rIns="88896" bIns="50798">
            <a:noAutofit/>
          </a:bodyPr>
          <a:lstStyle/>
          <a:p>
            <a:pPr algn="l" defTabSz="914145"/>
            <a:r>
              <a:rPr lang="en-US" sz="3600" b="1" dirty="0">
                <a:solidFill>
                  <a:schemeClr val="bg2"/>
                </a:solidFill>
                <a:latin typeface="Helvetica" charset="0"/>
                <a:ea typeface="Helvetica" charset="0"/>
                <a:cs typeface="Helvetica" charset="0"/>
                <a:sym typeface="Helvetica" charset="0"/>
              </a:rPr>
              <a:t>Repository Systems Administrators</a:t>
            </a:r>
            <a:endParaRPr lang="en-US" sz="1600" b="1" dirty="0">
              <a:solidFill>
                <a:schemeClr val="bg2"/>
              </a:solidFill>
            </a:endParaRPr>
          </a:p>
        </p:txBody>
      </p:sp>
      <p:sp>
        <p:nvSpPr>
          <p:cNvPr id="2" name="Slide Number Placeholder 1"/>
          <p:cNvSpPr>
            <a:spLocks noGrp="1"/>
          </p:cNvSpPr>
          <p:nvPr>
            <p:ph type="sldNum" sz="quarter" idx="11"/>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87</a:t>
            </a:fld>
            <a:endParaRPr lang="en-US"/>
          </a:p>
        </p:txBody>
      </p:sp>
      <p:sp>
        <p:nvSpPr>
          <p:cNvPr id="108550"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pic>
        <p:nvPicPr>
          <p:cNvPr id="108551" name="Picture 7" descr="MPj0422406000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208" y="4494982"/>
            <a:ext cx="2264792" cy="15102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8552" name="Picture 8" descr="MPj0401679000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576" y="4494982"/>
            <a:ext cx="2267024" cy="151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8553" name="Picture 9" descr="MPj0289439000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1175" y="4494982"/>
            <a:ext cx="2267025" cy="151469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4521977"/>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5"/>
          <p:cNvSpPr>
            <a:spLocks noGrp="1" noChangeArrowheads="1"/>
          </p:cNvSpPr>
          <p:nvPr>
            <p:ph idx="1"/>
          </p:nvPr>
        </p:nvSpPr>
        <p:spPr>
          <a:xfrm>
            <a:off x="457200" y="1600200"/>
            <a:ext cx="8229600" cy="4267200"/>
          </a:xfrm>
        </p:spPr>
        <p:txBody>
          <a:bodyPr lIns="88896" tIns="50798" rIns="88896" bIns="50798" anchor="t"/>
          <a:lstStyle/>
          <a:p>
            <a:pPr marL="0" indent="0" defTabSz="914145">
              <a:spcBef>
                <a:spcPts val="492"/>
              </a:spcBef>
              <a:buClr>
                <a:srgbClr val="DD8047"/>
              </a:buClr>
              <a:buSzPct val="60000"/>
              <a:buNone/>
            </a:pPr>
            <a:r>
              <a:rPr lang="en-US" sz="3000" dirty="0">
                <a:latin typeface="Helvetica" charset="0"/>
                <a:ea typeface="Helvetica" charset="0"/>
                <a:cs typeface="Helvetica" charset="0"/>
                <a:sym typeface="Helvetica" charset="0"/>
              </a:rPr>
              <a:t>Systems Administrators are “Hardware Big”</a:t>
            </a:r>
          </a:p>
          <a:p>
            <a:pPr marL="257836" lvl="1" indent="0" defTabSz="914145">
              <a:spcBef>
                <a:spcPts val="352"/>
              </a:spcBef>
              <a:buClr>
                <a:srgbClr val="94B6D2"/>
              </a:buClr>
              <a:buSzPct val="70000"/>
              <a:buNone/>
            </a:pPr>
            <a:r>
              <a:rPr lang="en-US" sz="2600" dirty="0">
                <a:latin typeface="Helvetica" charset="0"/>
                <a:ea typeface="Helvetica" charset="0"/>
                <a:cs typeface="Helvetica" charset="0"/>
                <a:sym typeface="Helvetica" charset="0"/>
              </a:rPr>
              <a:t>Focus on </a:t>
            </a:r>
          </a:p>
          <a:p>
            <a:pPr marL="825086" lvl="2" indent="-342900" defTabSz="914145">
              <a:spcBef>
                <a:spcPts val="352"/>
              </a:spcBef>
              <a:buSzPct val="100000"/>
            </a:pPr>
            <a:r>
              <a:rPr lang="en-US" dirty="0">
                <a:latin typeface="Helvetica" charset="0"/>
                <a:ea typeface="Helvetica" charset="0"/>
                <a:cs typeface="Helvetica" charset="0"/>
                <a:sym typeface="Helvetica" charset="0"/>
              </a:rPr>
              <a:t>Capacity</a:t>
            </a:r>
          </a:p>
          <a:p>
            <a:pPr marL="825086" lvl="2" indent="-342900" defTabSz="914145">
              <a:spcBef>
                <a:spcPts val="352"/>
              </a:spcBef>
              <a:buSzPct val="100000"/>
            </a:pPr>
            <a:r>
              <a:rPr lang="en-US" dirty="0">
                <a:latin typeface="Helvetica" charset="0"/>
                <a:ea typeface="Helvetica" charset="0"/>
                <a:cs typeface="Helvetica" charset="0"/>
                <a:sym typeface="Helvetica" charset="0"/>
              </a:rPr>
              <a:t>Scalability</a:t>
            </a:r>
          </a:p>
          <a:p>
            <a:pPr marL="825086" lvl="2" indent="-342900" defTabSz="914145">
              <a:spcBef>
                <a:spcPts val="352"/>
              </a:spcBef>
              <a:buSzPct val="100000"/>
            </a:pPr>
            <a:r>
              <a:rPr lang="en-US" dirty="0">
                <a:latin typeface="Helvetica" charset="0"/>
                <a:ea typeface="Helvetica" charset="0"/>
                <a:cs typeface="Helvetica" charset="0"/>
                <a:sym typeface="Helvetica" charset="0"/>
              </a:rPr>
              <a:t>Redundancy</a:t>
            </a:r>
          </a:p>
          <a:p>
            <a:pPr marL="825086" lvl="2" indent="-342900" defTabSz="914145">
              <a:spcBef>
                <a:spcPts val="352"/>
              </a:spcBef>
              <a:buSzPct val="100000"/>
            </a:pPr>
            <a:r>
              <a:rPr lang="en-US" dirty="0">
                <a:latin typeface="Helvetica" charset="0"/>
                <a:ea typeface="Helvetica" charset="0"/>
                <a:cs typeface="Helvetica" charset="0"/>
                <a:sym typeface="Helvetica" charset="0"/>
              </a:rPr>
              <a:t>Stability</a:t>
            </a:r>
          </a:p>
          <a:p>
            <a:pPr marL="825086" lvl="2" indent="-342900" defTabSz="914145">
              <a:spcBef>
                <a:spcPts val="352"/>
              </a:spcBef>
              <a:buSzPct val="100000"/>
            </a:pPr>
            <a:r>
              <a:rPr lang="en-US" dirty="0">
                <a:latin typeface="Helvetica" charset="0"/>
                <a:ea typeface="Helvetica" charset="0"/>
                <a:cs typeface="Helvetica" charset="0"/>
                <a:sym typeface="Helvetica" charset="0"/>
              </a:rPr>
              <a:t>Disaster recovery</a:t>
            </a:r>
          </a:p>
          <a:p>
            <a:pPr marL="825086" lvl="2" indent="-342900" defTabSz="914145">
              <a:spcBef>
                <a:spcPts val="352"/>
              </a:spcBef>
              <a:buSzPct val="100000"/>
            </a:pPr>
            <a:r>
              <a:rPr lang="en-US" dirty="0">
                <a:latin typeface="Helvetica" charset="0"/>
                <a:ea typeface="Helvetica" charset="0"/>
                <a:cs typeface="Helvetica" charset="0"/>
                <a:sym typeface="Helvetica" charset="0"/>
              </a:rPr>
              <a:t>Security</a:t>
            </a:r>
          </a:p>
          <a:p>
            <a:pPr marL="825086" lvl="2" indent="-342900" defTabSz="914145">
              <a:spcBef>
                <a:spcPts val="352"/>
              </a:spcBef>
              <a:buSzPct val="100000"/>
            </a:pPr>
            <a:r>
              <a:rPr lang="en-US" dirty="0" smtClean="0">
                <a:latin typeface="Helvetica" charset="0"/>
                <a:ea typeface="Helvetica" charset="0"/>
                <a:cs typeface="Helvetica" charset="0"/>
                <a:sym typeface="Helvetica" charset="0"/>
              </a:rPr>
              <a:t>Connectivity</a:t>
            </a:r>
          </a:p>
          <a:p>
            <a:pPr marL="0" indent="-39022" defTabSz="914145">
              <a:spcBef>
                <a:spcPts val="352"/>
              </a:spcBef>
              <a:buClr>
                <a:srgbClr val="DD8047"/>
              </a:buClr>
              <a:buSzPct val="75000"/>
              <a:buNone/>
            </a:pPr>
            <a:r>
              <a:rPr lang="en-US" sz="2800" dirty="0" smtClean="0">
                <a:latin typeface="Helvetica" charset="0"/>
                <a:ea typeface="Helvetica" charset="0"/>
                <a:cs typeface="Helvetica" charset="0"/>
                <a:sym typeface="Helvetica" charset="0"/>
              </a:rPr>
              <a:t>Cost </a:t>
            </a:r>
            <a:r>
              <a:rPr lang="en-US" sz="2800" dirty="0">
                <a:latin typeface="Helvetica" charset="0"/>
                <a:ea typeface="Helvetica" charset="0"/>
                <a:cs typeface="Helvetica" charset="0"/>
                <a:sym typeface="Helvetica" charset="0"/>
              </a:rPr>
              <a:t>is </a:t>
            </a:r>
            <a:r>
              <a:rPr lang="en-US" sz="2800" dirty="0" smtClean="0">
                <a:latin typeface="Helvetica" charset="0"/>
                <a:ea typeface="Helvetica" charset="0"/>
                <a:cs typeface="Helvetica" charset="0"/>
                <a:sym typeface="Helvetica" charset="0"/>
              </a:rPr>
              <a:t>never out of mind</a:t>
            </a:r>
            <a:endParaRPr lang="en-US" sz="2800" dirty="0"/>
          </a:p>
        </p:txBody>
      </p:sp>
      <p:sp>
        <p:nvSpPr>
          <p:cNvPr id="109572" name="Rectangle 4"/>
          <p:cNvSpPr>
            <a:spLocks noGrp="1" noChangeArrowheads="1"/>
          </p:cNvSpPr>
          <p:nvPr>
            <p:ph type="title"/>
          </p:nvPr>
        </p:nvSpPr>
        <p:spPr>
          <a:xfrm>
            <a:off x="457200" y="457200"/>
            <a:ext cx="8229600" cy="6858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Hardware</a:t>
            </a:r>
            <a:endParaRPr lang="en-US" sz="3600" b="1" dirty="0">
              <a:solidFill>
                <a:schemeClr val="bg2"/>
              </a:solidFill>
            </a:endParaRPr>
          </a:p>
        </p:txBody>
      </p:sp>
      <p:sp>
        <p:nvSpPr>
          <p:cNvPr id="2" name="Slide Number Placeholder 1"/>
          <p:cNvSpPr>
            <a:spLocks noGrp="1"/>
          </p:cNvSpPr>
          <p:nvPr>
            <p:ph type="sldNum" sz="quarter" idx="11"/>
          </p:nvPr>
        </p:nvSpPr>
        <p:spPr/>
        <p:txBody>
          <a:bodyPr/>
          <a:lstStyle/>
          <a:p>
            <a:fld id="{56E3E2FF-1825-4BB3-BD60-9BD4044F7A21}" type="slidenum">
              <a:rPr lang="en-US" smtClean="0"/>
              <a:pPr/>
              <a:t>88</a:t>
            </a:fld>
            <a:endParaRPr lang="en-US"/>
          </a:p>
        </p:txBody>
      </p:sp>
    </p:spTree>
    <p:extLst>
      <p:ext uri="{BB962C8B-B14F-4D97-AF65-F5344CB8AC3E}">
        <p14:creationId xmlns:p14="http://schemas.microsoft.com/office/powerpoint/2010/main" val="1767955053"/>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7" name="Group 5"/>
          <p:cNvGrpSpPr>
            <a:grpSpLocks/>
          </p:cNvGrpSpPr>
          <p:nvPr/>
        </p:nvGrpSpPr>
        <p:grpSpPr bwMode="auto">
          <a:xfrm>
            <a:off x="4885656" y="1752451"/>
            <a:ext cx="3546202" cy="4494982"/>
            <a:chOff x="0" y="0"/>
            <a:chExt cx="398" cy="504"/>
          </a:xfrm>
        </p:grpSpPr>
        <p:sp>
          <p:nvSpPr>
            <p:cNvPr id="110598" name="Rectangle 6"/>
            <p:cNvSpPr>
              <a:spLocks/>
            </p:cNvSpPr>
            <p:nvPr/>
          </p:nvSpPr>
          <p:spPr bwMode="auto">
            <a:xfrm>
              <a:off x="0" y="0"/>
              <a:ext cx="398" cy="504"/>
            </a:xfrm>
            <a:prstGeom prst="rect">
              <a:avLst/>
            </a:prstGeom>
            <a:solidFill>
              <a:srgbClr val="0070C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72248" tIns="72248" rIns="72248" bIns="72248" anchor="ctr"/>
            <a:lstStyle/>
            <a:p>
              <a:endParaRPr lang="en-US">
                <a:solidFill>
                  <a:prstClr val="black"/>
                </a:solidFill>
              </a:endParaRPr>
            </a:p>
          </p:txBody>
        </p:sp>
        <p:pic>
          <p:nvPicPr>
            <p:cNvPr id="110599"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8" cy="5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pSp>
      <p:sp>
        <p:nvSpPr>
          <p:cNvPr id="3" name="Title 2"/>
          <p:cNvSpPr>
            <a:spLocks noGrp="1"/>
          </p:cNvSpPr>
          <p:nvPr>
            <p:ph type="title"/>
          </p:nvPr>
        </p:nvSpPr>
        <p:spPr>
          <a:xfrm>
            <a:off x="457200" y="457200"/>
            <a:ext cx="8229600" cy="746596"/>
          </a:xfrm>
        </p:spPr>
        <p:txBody>
          <a:bodyPr/>
          <a:lstStyle/>
          <a:p>
            <a:r>
              <a:rPr lang="en-US" sz="4000" b="1" dirty="0">
                <a:solidFill>
                  <a:schemeClr val="bg2"/>
                </a:solidFill>
                <a:latin typeface="Helvetica" charset="0"/>
                <a:ea typeface="Helvetica" charset="0"/>
                <a:cs typeface="Helvetica" charset="0"/>
                <a:sym typeface="Helvetica" charset="0"/>
              </a:rPr>
              <a:t>H</a:t>
            </a:r>
            <a:r>
              <a:rPr lang="en-US" sz="3600" b="1" dirty="0">
                <a:solidFill>
                  <a:schemeClr val="bg2"/>
                </a:solidFill>
                <a:latin typeface="Helvetica" charset="0"/>
                <a:ea typeface="Helvetica" charset="0"/>
                <a:cs typeface="Helvetica" charset="0"/>
                <a:sym typeface="Helvetica" charset="0"/>
              </a:rPr>
              <a:t>ardware and Infrastructure</a:t>
            </a:r>
            <a:endParaRPr lang="en-US" sz="1400" b="1" dirty="0">
              <a:solidFill>
                <a:schemeClr val="bg2"/>
              </a:solidFill>
            </a:endParaRPr>
          </a:p>
        </p:txBody>
      </p:sp>
      <p:sp>
        <p:nvSpPr>
          <p:cNvPr id="110596" name="Rectangle 4"/>
          <p:cNvSpPr>
            <a:spLocks noGrp="1" noChangeArrowheads="1"/>
          </p:cNvSpPr>
          <p:nvPr>
            <p:ph sz="half" idx="1"/>
          </p:nvPr>
        </p:nvSpPr>
        <p:spPr/>
        <p:txBody>
          <a:bodyPr lIns="88896" tIns="50798" rIns="88896" bIns="50798" anchor="t"/>
          <a:lstStyle/>
          <a:p>
            <a:pPr marL="457200" indent="-457200" defTabSz="914145">
              <a:spcBef>
                <a:spcPts val="492"/>
              </a:spcBef>
              <a:buSzPct val="100000"/>
            </a:pPr>
            <a:r>
              <a:rPr lang="en-US" dirty="0">
                <a:latin typeface="+mj-lt"/>
                <a:ea typeface="Helvetica" charset="0"/>
                <a:cs typeface="Helvetica" charset="0"/>
                <a:sym typeface="Helvetica" charset="0"/>
              </a:rPr>
              <a:t>Servers</a:t>
            </a:r>
          </a:p>
          <a:p>
            <a:pPr marL="457200" indent="-457200" defTabSz="914145">
              <a:spcBef>
                <a:spcPts val="492"/>
              </a:spcBef>
              <a:buSzPct val="100000"/>
            </a:pPr>
            <a:r>
              <a:rPr lang="en-US" dirty="0">
                <a:latin typeface="+mj-lt"/>
                <a:ea typeface="Helvetica" charset="0"/>
                <a:cs typeface="Helvetica" charset="0"/>
                <a:sym typeface="Helvetica" charset="0"/>
              </a:rPr>
              <a:t>Disk Array</a:t>
            </a:r>
          </a:p>
          <a:p>
            <a:pPr marL="457200" indent="-457200" defTabSz="914145">
              <a:spcBef>
                <a:spcPts val="492"/>
              </a:spcBef>
              <a:buSzPct val="100000"/>
            </a:pPr>
            <a:r>
              <a:rPr lang="en-US" dirty="0">
                <a:latin typeface="+mj-lt"/>
                <a:ea typeface="Helvetica" charset="0"/>
                <a:cs typeface="Helvetica" charset="0"/>
                <a:sym typeface="Helvetica" charset="0"/>
              </a:rPr>
              <a:t>Connectivity</a:t>
            </a:r>
          </a:p>
          <a:p>
            <a:pPr marL="457200" indent="-457200" defTabSz="914145">
              <a:spcBef>
                <a:spcPts val="492"/>
              </a:spcBef>
              <a:buSzPct val="100000"/>
            </a:pPr>
            <a:r>
              <a:rPr lang="en-US" dirty="0">
                <a:latin typeface="+mj-lt"/>
                <a:ea typeface="Helvetica" charset="0"/>
                <a:cs typeface="Helvetica" charset="0"/>
                <a:sym typeface="Helvetica" charset="0"/>
              </a:rPr>
              <a:t>Back-Up Appliances</a:t>
            </a:r>
          </a:p>
          <a:p>
            <a:pPr marL="457200" indent="-457200" defTabSz="914145">
              <a:spcBef>
                <a:spcPts val="492"/>
              </a:spcBef>
              <a:buSzPct val="100000"/>
            </a:pPr>
            <a:r>
              <a:rPr lang="en-US" dirty="0">
                <a:latin typeface="+mj-lt"/>
                <a:ea typeface="Helvetica" charset="0"/>
                <a:cs typeface="Helvetica" charset="0"/>
                <a:sym typeface="Helvetica" charset="0"/>
              </a:rPr>
              <a:t>Power</a:t>
            </a:r>
          </a:p>
          <a:p>
            <a:pPr marL="457200" indent="-457200" defTabSz="914145">
              <a:spcBef>
                <a:spcPts val="492"/>
              </a:spcBef>
              <a:buSzPct val="100000"/>
            </a:pPr>
            <a:r>
              <a:rPr lang="en-US" dirty="0">
                <a:latin typeface="+mj-lt"/>
                <a:ea typeface="Helvetica" charset="0"/>
                <a:cs typeface="Helvetica" charset="0"/>
                <a:sym typeface="Helvetica" charset="0"/>
              </a:rPr>
              <a:t>Cooling (not much </a:t>
            </a:r>
            <a:r>
              <a:rPr lang="en-US" dirty="0" smtClean="0">
                <a:latin typeface="+mj-lt"/>
                <a:ea typeface="Helvetica" charset="0"/>
                <a:cs typeface="Helvetica" charset="0"/>
                <a:sym typeface="Helvetica" charset="0"/>
              </a:rPr>
              <a:t>heating)</a:t>
            </a:r>
            <a:endParaRPr lang="en-US" dirty="0">
              <a:latin typeface="+mj-lt"/>
            </a:endParaRPr>
          </a:p>
        </p:txBody>
      </p:sp>
      <p:sp>
        <p:nvSpPr>
          <p:cNvPr id="2" name="Slide Number Placeholder 1"/>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89</a:t>
            </a:fld>
            <a:endParaRPr lang="en-US"/>
          </a:p>
        </p:txBody>
      </p:sp>
      <p:sp>
        <p:nvSpPr>
          <p:cNvPr id="110600" name="Line 8"/>
          <p:cNvSpPr>
            <a:spLocks noChangeShapeType="1"/>
          </p:cNvSpPr>
          <p:nvPr/>
        </p:nvSpPr>
        <p:spPr bwMode="auto">
          <a:xfrm>
            <a:off x="5562080" y="2208982"/>
            <a:ext cx="685354" cy="381744"/>
          </a:xfrm>
          <a:prstGeom prst="line">
            <a:avLst/>
          </a:prstGeom>
          <a:noFill/>
          <a:ln w="13546" cap="flat" cmpd="sng">
            <a:solidFill>
              <a:srgbClr val="0070C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solidFill>
                <a:prstClr val="black"/>
              </a:solidFill>
            </a:endParaRPr>
          </a:p>
        </p:txBody>
      </p:sp>
      <p:sp>
        <p:nvSpPr>
          <p:cNvPr id="110601" name="Line 9"/>
          <p:cNvSpPr>
            <a:spLocks noChangeShapeType="1"/>
          </p:cNvSpPr>
          <p:nvPr/>
        </p:nvSpPr>
        <p:spPr bwMode="auto">
          <a:xfrm>
            <a:off x="6629177" y="2666628"/>
            <a:ext cx="838274" cy="838274"/>
          </a:xfrm>
          <a:prstGeom prst="line">
            <a:avLst/>
          </a:prstGeom>
          <a:noFill/>
          <a:ln w="13546" cap="flat" cmpd="sng">
            <a:solidFill>
              <a:srgbClr val="0070C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solidFill>
                <a:prstClr val="black"/>
              </a:solidFill>
            </a:endParaRPr>
          </a:p>
        </p:txBody>
      </p:sp>
      <p:sp>
        <p:nvSpPr>
          <p:cNvPr id="110602" name="Line 10"/>
          <p:cNvSpPr>
            <a:spLocks noChangeShapeType="1"/>
          </p:cNvSpPr>
          <p:nvPr/>
        </p:nvSpPr>
        <p:spPr bwMode="auto">
          <a:xfrm flipH="1">
            <a:off x="5637982" y="2666628"/>
            <a:ext cx="914176" cy="838274"/>
          </a:xfrm>
          <a:prstGeom prst="line">
            <a:avLst/>
          </a:prstGeom>
          <a:noFill/>
          <a:ln w="13546" cap="flat" cmpd="sng">
            <a:solidFill>
              <a:srgbClr val="0070C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solidFill>
                <a:prstClr val="black"/>
              </a:solidFill>
            </a:endParaRPr>
          </a:p>
        </p:txBody>
      </p:sp>
      <p:sp>
        <p:nvSpPr>
          <p:cNvPr id="110603" name="Line 11"/>
          <p:cNvSpPr>
            <a:spLocks noChangeShapeType="1"/>
          </p:cNvSpPr>
          <p:nvPr/>
        </p:nvSpPr>
        <p:spPr bwMode="auto">
          <a:xfrm flipH="1">
            <a:off x="6780982" y="2208982"/>
            <a:ext cx="533549" cy="381744"/>
          </a:xfrm>
          <a:prstGeom prst="line">
            <a:avLst/>
          </a:prstGeom>
          <a:noFill/>
          <a:ln w="13546" cap="flat" cmpd="sng">
            <a:solidFill>
              <a:srgbClr val="0070C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solidFill>
                <a:prstClr val="black"/>
              </a:solidFill>
            </a:endParaRPr>
          </a:p>
        </p:txBody>
      </p:sp>
      <p:sp>
        <p:nvSpPr>
          <p:cNvPr id="110604" name="Rectangle 12"/>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2176562240"/>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2133600"/>
            <a:ext cx="6019800" cy="2209800"/>
          </a:xfrm>
        </p:spPr>
        <p:txBody>
          <a:bodyPr>
            <a:normAutofit fontScale="90000"/>
          </a:bodyPr>
          <a:lstStyle/>
          <a:p>
            <a:r>
              <a:rPr lang="en-US" sz="3200" b="1" dirty="0"/>
              <a:t>Module </a:t>
            </a:r>
            <a:r>
              <a:rPr lang="en-US" sz="3200" b="1" dirty="0" smtClean="0"/>
              <a:t>1:</a:t>
            </a:r>
            <a:r>
              <a:rPr lang="en-US" sz="3200" dirty="0" smtClean="0"/>
              <a:t/>
            </a:r>
            <a:br>
              <a:rPr lang="en-US" sz="3200" dirty="0" smtClean="0"/>
            </a:br>
            <a:r>
              <a:rPr lang="en-US" sz="3200" dirty="0" smtClean="0"/>
              <a:t>Identifying </a:t>
            </a:r>
            <a:r>
              <a:rPr lang="en-US" sz="3200" dirty="0"/>
              <a:t>R</a:t>
            </a:r>
            <a:r>
              <a:rPr lang="en-US" sz="3200" dirty="0" smtClean="0"/>
              <a:t>epository </a:t>
            </a:r>
            <a:r>
              <a:rPr lang="en-US" sz="3200" dirty="0"/>
              <a:t>Needs, Motivations, and Key Decision Points</a:t>
            </a:r>
            <a:r>
              <a:rPr lang="en-US" sz="2400" dirty="0"/>
              <a:t/>
            </a:r>
            <a:br>
              <a:rPr lang="en-US" sz="2400" dirty="0"/>
            </a:br>
            <a:r>
              <a:rPr lang="en-US" dirty="0"/>
              <a:t>	</a:t>
            </a:r>
            <a:br>
              <a:rPr lang="en-US" dirty="0"/>
            </a:br>
            <a:endParaRPr lang="en-US" dirty="0"/>
          </a:p>
        </p:txBody>
      </p:sp>
      <p:sp>
        <p:nvSpPr>
          <p:cNvPr id="5" name="Slide Number Placeholder 4"/>
          <p:cNvSpPr>
            <a:spLocks noGrp="1"/>
          </p:cNvSpPr>
          <p:nvPr>
            <p:ph type="sldNum" sz="quarter" idx="12"/>
          </p:nvPr>
        </p:nvSpPr>
        <p:spPr/>
        <p:txBody>
          <a:bodyPr/>
          <a:lstStyle/>
          <a:p>
            <a:fld id="{56E3E2FF-1825-4BB3-BD60-9BD4044F7A21}" type="slidenum">
              <a:rPr lang="en-US" smtClean="0"/>
              <a:pPr/>
              <a:t>9</a:t>
            </a:fld>
            <a:endParaRPr lang="en-US" dirty="0"/>
          </a:p>
        </p:txBody>
      </p:sp>
      <p:sp>
        <p:nvSpPr>
          <p:cNvPr id="6" name="TextBox 5"/>
          <p:cNvSpPr txBox="1"/>
          <p:nvPr/>
        </p:nvSpPr>
        <p:spPr>
          <a:xfrm>
            <a:off x="96982" y="76200"/>
            <a:ext cx="2286000" cy="1938992"/>
          </a:xfrm>
          <a:prstGeom prst="rect">
            <a:avLst/>
          </a:prstGeom>
          <a:noFill/>
        </p:spPr>
        <p:txBody>
          <a:bodyPr wrap="square" rtlCol="0">
            <a:spAutoFit/>
          </a:bodyPr>
          <a:lstStyle/>
          <a:p>
            <a:r>
              <a:rPr lang="en-US" sz="2000" dirty="0">
                <a:solidFill>
                  <a:prstClr val="black"/>
                </a:solidFill>
              </a:rPr>
              <a:t>“…offers a convenient way to store, manage, reuse and curate a variety of digital materials…” </a:t>
            </a:r>
          </a:p>
        </p:txBody>
      </p:sp>
      <p:sp>
        <p:nvSpPr>
          <p:cNvPr id="7" name="TextBox 6"/>
          <p:cNvSpPr txBox="1"/>
          <p:nvPr/>
        </p:nvSpPr>
        <p:spPr>
          <a:xfrm>
            <a:off x="129639" y="5382161"/>
            <a:ext cx="1981200" cy="1323439"/>
          </a:xfrm>
          <a:prstGeom prst="rect">
            <a:avLst/>
          </a:prstGeom>
          <a:noFill/>
        </p:spPr>
        <p:txBody>
          <a:bodyPr wrap="square" rtlCol="0">
            <a:spAutoFit/>
          </a:bodyPr>
          <a:lstStyle/>
          <a:p>
            <a:r>
              <a:rPr lang="en-US" sz="2000" dirty="0">
                <a:solidFill>
                  <a:prstClr val="black"/>
                </a:solidFill>
              </a:rPr>
              <a:t>Maureen </a:t>
            </a:r>
            <a:r>
              <a:rPr lang="en-US" sz="2000" dirty="0" err="1">
                <a:solidFill>
                  <a:prstClr val="black"/>
                </a:solidFill>
              </a:rPr>
              <a:t>Pennock</a:t>
            </a:r>
            <a:r>
              <a:rPr lang="en-US" sz="2000" dirty="0">
                <a:solidFill>
                  <a:prstClr val="black"/>
                </a:solidFill>
              </a:rPr>
              <a:t>, DCC </a:t>
            </a:r>
            <a:r>
              <a:rPr lang="en-US" sz="2000" dirty="0" err="1">
                <a:solidFill>
                  <a:prstClr val="black"/>
                </a:solidFill>
              </a:rPr>
              <a:t>TechWatch</a:t>
            </a:r>
            <a:r>
              <a:rPr lang="en-US" sz="2000" dirty="0">
                <a:solidFill>
                  <a:prstClr val="black"/>
                </a:solidFill>
              </a:rPr>
              <a:t> - </a:t>
            </a:r>
            <a:r>
              <a:rPr lang="en-US" sz="2000" dirty="0" err="1">
                <a:solidFill>
                  <a:prstClr val="black"/>
                </a:solidFill>
              </a:rPr>
              <a:t>Eprints</a:t>
            </a:r>
            <a:endParaRPr lang="en-US" sz="2000" dirty="0">
              <a:solidFill>
                <a:prstClr val="black"/>
              </a:solidFill>
            </a:endParaRPr>
          </a:p>
        </p:txBody>
      </p:sp>
    </p:spTree>
    <p:extLst>
      <p:ext uri="{BB962C8B-B14F-4D97-AF65-F5344CB8AC3E}">
        <p14:creationId xmlns:p14="http://schemas.microsoft.com/office/powerpoint/2010/main" val="11126554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ChangeArrowheads="1"/>
          </p:cNvSpPr>
          <p:nvPr>
            <p:ph type="title"/>
          </p:nvPr>
        </p:nvSpPr>
        <p:spPr>
          <a:xfrm>
            <a:off x="457200" y="457200"/>
            <a:ext cx="8458200" cy="746596"/>
          </a:xfrm>
        </p:spPr>
        <p:txBody>
          <a:bodyPr lIns="88896" tIns="50798" rIns="88896" bIns="50798">
            <a:noAutofit/>
          </a:bodyPr>
          <a:lstStyle/>
          <a:p>
            <a:pPr algn="l" defTabSz="914145"/>
            <a:r>
              <a:rPr lang="en-US" sz="3600" b="1" dirty="0">
                <a:solidFill>
                  <a:schemeClr val="bg2"/>
                </a:solidFill>
                <a:latin typeface="Helvetica" charset="0"/>
                <a:ea typeface="Helvetica" charset="0"/>
                <a:cs typeface="Helvetica" charset="0"/>
                <a:sym typeface="Helvetica" charset="0"/>
              </a:rPr>
              <a:t>Hardware and Infrastructure Overview</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90</a:t>
            </a:fld>
            <a:endParaRPr lang="en-US"/>
          </a:p>
        </p:txBody>
      </p:sp>
      <p:pic>
        <p:nvPicPr>
          <p:cNvPr id="112645" name="Picture 5"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95668"/>
            <a:ext cx="6477818" cy="57387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12646"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3251257688"/>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57200"/>
            <a:ext cx="8229600" cy="685800"/>
          </a:xfrm>
        </p:spPr>
        <p:txBody>
          <a:bodyPr/>
          <a:lstStyle/>
          <a:p>
            <a:r>
              <a:rPr lang="en-US" sz="3600" b="1" dirty="0" smtClean="0">
                <a:solidFill>
                  <a:schemeClr val="bg2"/>
                </a:solidFill>
              </a:rPr>
              <a:t>Infrastructure</a:t>
            </a:r>
            <a:endParaRPr lang="en-US" sz="3600" b="1" dirty="0">
              <a:solidFill>
                <a:schemeClr val="bg2"/>
              </a:solidFill>
            </a:endParaRPr>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91</a:t>
            </a:fld>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1156" b="20731"/>
          <a:stretch/>
        </p:blipFill>
        <p:spPr bwMode="auto">
          <a:xfrm>
            <a:off x="586988" y="1143000"/>
            <a:ext cx="7970024" cy="5159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4887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Infrastructure</a:t>
            </a:r>
            <a:endParaRPr lang="en-US" dirty="0"/>
          </a:p>
        </p:txBody>
      </p:sp>
      <p:sp>
        <p:nvSpPr>
          <p:cNvPr id="4" name="Slide Number Placeholder 3"/>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92</a:t>
            </a:fld>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63" t="20833" r="15519" b="17447"/>
          <a:stretch/>
        </p:blipFill>
        <p:spPr bwMode="auto">
          <a:xfrm>
            <a:off x="304800" y="1600200"/>
            <a:ext cx="8720224" cy="4278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81400" y="5879068"/>
            <a:ext cx="1765227" cy="400110"/>
          </a:xfrm>
          <a:prstGeom prst="rect">
            <a:avLst/>
          </a:prstGeom>
          <a:noFill/>
        </p:spPr>
        <p:txBody>
          <a:bodyPr wrap="none" rtlCol="0">
            <a:spAutoFit/>
          </a:bodyPr>
          <a:lstStyle/>
          <a:p>
            <a:r>
              <a:rPr lang="en-US" sz="2000" dirty="0">
                <a:solidFill>
                  <a:prstClr val="black"/>
                </a:solidFill>
              </a:rPr>
              <a:t>Speedtest.net</a:t>
            </a:r>
          </a:p>
        </p:txBody>
      </p:sp>
      <p:sp>
        <p:nvSpPr>
          <p:cNvPr id="7" name="Title 6"/>
          <p:cNvSpPr txBox="1">
            <a:spLocks/>
          </p:cNvSpPr>
          <p:nvPr/>
        </p:nvSpPr>
        <p:spPr bwMode="auto">
          <a:xfrm>
            <a:off x="457200" y="457200"/>
            <a:ext cx="82296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a:solidFill>
                  <a:schemeClr val="bg1"/>
                </a:solidFill>
                <a:latin typeface="+mj-lt"/>
                <a:ea typeface="+mj-ea"/>
                <a:cs typeface="+mj-cs"/>
              </a:defRPr>
            </a:lvl1pPr>
            <a:lvl2pPr algn="l" rtl="0" eaLnBrk="1" fontAlgn="base" hangingPunct="1">
              <a:spcBef>
                <a:spcPct val="0"/>
              </a:spcBef>
              <a:spcAft>
                <a:spcPct val="0"/>
              </a:spcAft>
              <a:defRPr>
                <a:solidFill>
                  <a:schemeClr val="bg1"/>
                </a:solidFill>
                <a:latin typeface="Arial" charset="0"/>
              </a:defRPr>
            </a:lvl2pPr>
            <a:lvl3pPr algn="l" rtl="0" eaLnBrk="1" fontAlgn="base" hangingPunct="1">
              <a:spcBef>
                <a:spcPct val="0"/>
              </a:spcBef>
              <a:spcAft>
                <a:spcPct val="0"/>
              </a:spcAft>
              <a:defRPr>
                <a:solidFill>
                  <a:schemeClr val="bg1"/>
                </a:solidFill>
                <a:latin typeface="Arial" charset="0"/>
              </a:defRPr>
            </a:lvl3pPr>
            <a:lvl4pPr algn="l" rtl="0" eaLnBrk="1" fontAlgn="base" hangingPunct="1">
              <a:spcBef>
                <a:spcPct val="0"/>
              </a:spcBef>
              <a:spcAft>
                <a:spcPct val="0"/>
              </a:spcAft>
              <a:defRPr>
                <a:solidFill>
                  <a:schemeClr val="bg1"/>
                </a:solidFill>
                <a:latin typeface="Arial" charset="0"/>
              </a:defRPr>
            </a:lvl4pPr>
            <a:lvl5pPr algn="l" rtl="0" eaLnBrk="1" fontAlgn="base" hangingPunct="1">
              <a:spcBef>
                <a:spcPct val="0"/>
              </a:spcBef>
              <a:spcAft>
                <a:spcPct val="0"/>
              </a:spcAft>
              <a:defRPr>
                <a:solidFill>
                  <a:schemeClr val="bg1"/>
                </a:solidFill>
                <a:latin typeface="Arial" charset="0"/>
              </a:defRPr>
            </a:lvl5pPr>
            <a:lvl6pPr marL="457200" algn="l" rtl="0" eaLnBrk="1" fontAlgn="base" hangingPunct="1">
              <a:spcBef>
                <a:spcPct val="0"/>
              </a:spcBef>
              <a:spcAft>
                <a:spcPct val="0"/>
              </a:spcAft>
              <a:defRPr>
                <a:solidFill>
                  <a:schemeClr val="bg1"/>
                </a:solidFill>
                <a:latin typeface="Arial" charset="0"/>
              </a:defRPr>
            </a:lvl6pPr>
            <a:lvl7pPr marL="914400" algn="l" rtl="0" eaLnBrk="1" fontAlgn="base" hangingPunct="1">
              <a:spcBef>
                <a:spcPct val="0"/>
              </a:spcBef>
              <a:spcAft>
                <a:spcPct val="0"/>
              </a:spcAft>
              <a:defRPr>
                <a:solidFill>
                  <a:schemeClr val="bg1"/>
                </a:solidFill>
                <a:latin typeface="Arial" charset="0"/>
              </a:defRPr>
            </a:lvl7pPr>
            <a:lvl8pPr marL="1371600" algn="l" rtl="0" eaLnBrk="1" fontAlgn="base" hangingPunct="1">
              <a:spcBef>
                <a:spcPct val="0"/>
              </a:spcBef>
              <a:spcAft>
                <a:spcPct val="0"/>
              </a:spcAft>
              <a:defRPr>
                <a:solidFill>
                  <a:schemeClr val="bg1"/>
                </a:solidFill>
                <a:latin typeface="Arial" charset="0"/>
              </a:defRPr>
            </a:lvl8pPr>
            <a:lvl9pPr marL="1828800" algn="l" rtl="0" eaLnBrk="1" fontAlgn="base" hangingPunct="1">
              <a:spcBef>
                <a:spcPct val="0"/>
              </a:spcBef>
              <a:spcAft>
                <a:spcPct val="0"/>
              </a:spcAft>
              <a:defRPr>
                <a:solidFill>
                  <a:schemeClr val="bg1"/>
                </a:solidFill>
                <a:latin typeface="Arial" charset="0"/>
              </a:defRPr>
            </a:lvl9pPr>
          </a:lstStyle>
          <a:p>
            <a:r>
              <a:rPr lang="en-US" sz="3600" b="1" smtClean="0">
                <a:solidFill>
                  <a:schemeClr val="bg2"/>
                </a:solidFill>
              </a:rPr>
              <a:t>Infrastructure</a:t>
            </a:r>
            <a:endParaRPr lang="en-US" sz="3600" b="1" dirty="0">
              <a:solidFill>
                <a:schemeClr val="bg2"/>
              </a:solidFill>
            </a:endParaRPr>
          </a:p>
        </p:txBody>
      </p:sp>
    </p:spTree>
    <p:extLst>
      <p:ext uri="{BB962C8B-B14F-4D97-AF65-F5344CB8AC3E}">
        <p14:creationId xmlns:p14="http://schemas.microsoft.com/office/powerpoint/2010/main" val="889475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3" name="Rectangle 5"/>
          <p:cNvSpPr>
            <a:spLocks noGrp="1" noChangeArrowheads="1"/>
          </p:cNvSpPr>
          <p:nvPr>
            <p:ph idx="1"/>
          </p:nvPr>
        </p:nvSpPr>
        <p:spPr>
          <a:xfrm>
            <a:off x="762000" y="1425263"/>
            <a:ext cx="7498080" cy="4953000"/>
          </a:xfrm>
        </p:spPr>
        <p:txBody>
          <a:bodyPr lIns="88896" tIns="50798" rIns="88896" bIns="50798" anchor="t">
            <a:normAutofit/>
          </a:bodyPr>
          <a:lstStyle/>
          <a:p>
            <a:pPr marL="342900" indent="-342900" defTabSz="914145">
              <a:spcBef>
                <a:spcPts val="492"/>
              </a:spcBef>
              <a:buSzPct val="100000"/>
            </a:pPr>
            <a:r>
              <a:rPr lang="en-US" sz="2400" dirty="0">
                <a:latin typeface="+mj-lt"/>
                <a:ea typeface="Helvetica" charset="0"/>
                <a:cs typeface="Helvetica" charset="0"/>
                <a:sym typeface="Helvetica" charset="0"/>
              </a:rPr>
              <a:t>Redundancy within systems</a:t>
            </a:r>
          </a:p>
          <a:p>
            <a:pPr marL="342900" indent="-342900" defTabSz="914145">
              <a:spcBef>
                <a:spcPts val="492"/>
              </a:spcBef>
              <a:buSzPct val="100000"/>
            </a:pPr>
            <a:r>
              <a:rPr lang="en-US" sz="2400" dirty="0">
                <a:latin typeface="+mj-lt"/>
                <a:ea typeface="Helvetica" charset="0"/>
                <a:cs typeface="Helvetica" charset="0"/>
                <a:sym typeface="Helvetica" charset="0"/>
              </a:rPr>
              <a:t>Mirrored sites</a:t>
            </a:r>
          </a:p>
          <a:p>
            <a:pPr marL="342900" indent="-342900" defTabSz="914145">
              <a:spcBef>
                <a:spcPts val="492"/>
              </a:spcBef>
              <a:buSzPct val="100000"/>
            </a:pPr>
            <a:r>
              <a:rPr lang="en-US" sz="2400" dirty="0">
                <a:latin typeface="+mj-lt"/>
                <a:ea typeface="Helvetica" charset="0"/>
                <a:cs typeface="Helvetica" charset="0"/>
                <a:sym typeface="Helvetica" charset="0"/>
              </a:rPr>
              <a:t>Disaster recovery planning</a:t>
            </a:r>
          </a:p>
          <a:p>
            <a:pPr marL="600735" lvl="1" indent="-342900" defTabSz="914145">
              <a:spcBef>
                <a:spcPts val="352"/>
              </a:spcBef>
              <a:buClr>
                <a:srgbClr val="94B6D2"/>
              </a:buClr>
              <a:buSzPct val="100000"/>
            </a:pPr>
            <a:r>
              <a:rPr lang="en-US" sz="2100" dirty="0">
                <a:latin typeface="+mj-lt"/>
                <a:ea typeface="Helvetica" charset="0"/>
                <a:cs typeface="Helvetica" charset="0"/>
                <a:sym typeface="Helvetica" charset="0"/>
              </a:rPr>
              <a:t>Back-up systems</a:t>
            </a:r>
          </a:p>
          <a:p>
            <a:pPr marL="825086" lvl="2" indent="-342900" defTabSz="914145">
              <a:spcBef>
                <a:spcPts val="352"/>
              </a:spcBef>
              <a:buSzPct val="100000"/>
            </a:pPr>
            <a:r>
              <a:rPr lang="en-US" sz="2000" dirty="0">
                <a:latin typeface="+mj-lt"/>
                <a:ea typeface="Helvetica" charset="0"/>
                <a:cs typeface="Helvetica" charset="0"/>
                <a:sym typeface="Helvetica" charset="0"/>
              </a:rPr>
              <a:t>Tape</a:t>
            </a:r>
          </a:p>
          <a:p>
            <a:pPr marL="825086" lvl="2" indent="-342900" defTabSz="914145">
              <a:spcBef>
                <a:spcPts val="352"/>
              </a:spcBef>
              <a:buSzPct val="100000"/>
            </a:pPr>
            <a:r>
              <a:rPr lang="en-US" sz="2000" dirty="0">
                <a:latin typeface="+mj-lt"/>
                <a:ea typeface="Helvetica" charset="0"/>
                <a:cs typeface="Helvetica" charset="0"/>
                <a:sym typeface="Helvetica" charset="0"/>
              </a:rPr>
              <a:t>Disk</a:t>
            </a:r>
          </a:p>
          <a:p>
            <a:pPr defTabSz="914145">
              <a:spcBef>
                <a:spcPts val="492"/>
              </a:spcBef>
              <a:buSzPct val="100000"/>
            </a:pPr>
            <a:r>
              <a:rPr lang="en-US" sz="2400" dirty="0">
                <a:latin typeface="+mj-lt"/>
                <a:ea typeface="Helvetica" charset="0"/>
                <a:cs typeface="Helvetica" charset="0"/>
                <a:sym typeface="Helvetica" charset="0"/>
              </a:rPr>
              <a:t>Diversify funding sources</a:t>
            </a:r>
          </a:p>
          <a:p>
            <a:pPr defTabSz="914145">
              <a:spcBef>
                <a:spcPts val="492"/>
              </a:spcBef>
              <a:buSzPct val="100000"/>
            </a:pPr>
            <a:r>
              <a:rPr lang="en-US" sz="2400" dirty="0">
                <a:latin typeface="+mj-lt"/>
                <a:ea typeface="Helvetica" charset="0"/>
                <a:cs typeface="Helvetica" charset="0"/>
                <a:sym typeface="Helvetica" charset="0"/>
              </a:rPr>
              <a:t>Document activities</a:t>
            </a:r>
          </a:p>
          <a:p>
            <a:pPr defTabSz="914145">
              <a:spcBef>
                <a:spcPts val="492"/>
              </a:spcBef>
              <a:buSzPct val="100000"/>
            </a:pPr>
            <a:r>
              <a:rPr lang="en-US" sz="2400" dirty="0">
                <a:latin typeface="+mj-lt"/>
                <a:ea typeface="Helvetica" charset="0"/>
                <a:cs typeface="Helvetica" charset="0"/>
                <a:sym typeface="Helvetica" charset="0"/>
              </a:rPr>
              <a:t>Disseminate to community and review “peer paths”</a:t>
            </a:r>
          </a:p>
          <a:p>
            <a:pPr defTabSz="914145">
              <a:spcBef>
                <a:spcPts val="492"/>
              </a:spcBef>
              <a:buSzPct val="100000"/>
            </a:pPr>
            <a:r>
              <a:rPr lang="en-US" sz="2400" dirty="0">
                <a:latin typeface="+mj-lt"/>
                <a:ea typeface="Helvetica" charset="0"/>
                <a:cs typeface="Helvetica" charset="0"/>
                <a:sym typeface="Helvetica" charset="0"/>
              </a:rPr>
              <a:t>Maintain and grow skill sets and knowledge </a:t>
            </a:r>
            <a:r>
              <a:rPr lang="en-US" sz="2400" dirty="0">
                <a:latin typeface="+mj-lt"/>
                <a:ea typeface="Helvetica" charset="0"/>
                <a:cs typeface="Helvetica" charset="0"/>
                <a:sym typeface="Helvetica" charset="0"/>
              </a:rPr>
              <a:t>bases</a:t>
            </a:r>
            <a:endParaRPr lang="en-US" sz="2400" dirty="0">
              <a:latin typeface="+mj-lt"/>
              <a:ea typeface="Helvetica" charset="0"/>
              <a:cs typeface="Helvetica" charset="0"/>
              <a:sym typeface="Helvetica" charset="0"/>
            </a:endParaRPr>
          </a:p>
        </p:txBody>
      </p:sp>
      <p:sp>
        <p:nvSpPr>
          <p:cNvPr id="114692" name="Rectangle 4"/>
          <p:cNvSpPr>
            <a:spLocks noGrp="1" noChangeArrowheads="1"/>
          </p:cNvSpPr>
          <p:nvPr>
            <p:ph type="title"/>
          </p:nvPr>
        </p:nvSpPr>
        <p:spPr>
          <a:xfrm>
            <a:off x="457200" y="457200"/>
            <a:ext cx="8534400" cy="746596"/>
          </a:xfrm>
        </p:spPr>
        <p:txBody>
          <a:bodyPr lIns="88896" tIns="50798" rIns="88896" bIns="50798">
            <a:normAutofit fontScale="90000"/>
          </a:bodyPr>
          <a:lstStyle/>
          <a:p>
            <a:pPr algn="l" defTabSz="914145"/>
            <a:r>
              <a:rPr lang="en-US" sz="3600" b="1" dirty="0">
                <a:solidFill>
                  <a:schemeClr val="bg2"/>
                </a:solidFill>
                <a:latin typeface="Helvetica" charset="0"/>
                <a:ea typeface="Helvetica" charset="0"/>
                <a:cs typeface="Helvetica" charset="0"/>
                <a:sym typeface="Helvetica" charset="0"/>
              </a:rPr>
              <a:t>Hardware and Infrastructure Strategies</a:t>
            </a:r>
            <a:endParaRPr lang="en-US"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93</a:t>
            </a:fld>
            <a:endParaRPr lang="en-US"/>
          </a:p>
        </p:txBody>
      </p:sp>
      <p:sp>
        <p:nvSpPr>
          <p:cNvPr id="114694" name="Rectangle 6"/>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Tree>
    <p:extLst>
      <p:ext uri="{BB962C8B-B14F-4D97-AF65-F5344CB8AC3E}">
        <p14:creationId xmlns:p14="http://schemas.microsoft.com/office/powerpoint/2010/main" val="3125114139"/>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p:cNvSpPr>
            <a:spLocks noGrp="1" noChangeArrowheads="1"/>
          </p:cNvSpPr>
          <p:nvPr>
            <p:ph type="title"/>
          </p:nvPr>
        </p:nvSpPr>
        <p:spPr>
          <a:xfrm>
            <a:off x="457200" y="457200"/>
            <a:ext cx="8229600" cy="838200"/>
          </a:xfrm>
        </p:spPr>
        <p:txBody>
          <a:bodyPr lIns="88896" tIns="50798" rIns="88896" bIns="50798">
            <a:normAutofit/>
          </a:bodyPr>
          <a:lstStyle/>
          <a:p>
            <a:pPr algn="l" defTabSz="914145"/>
            <a:r>
              <a:rPr lang="en-US" sz="3600" b="1" dirty="0">
                <a:solidFill>
                  <a:schemeClr val="bg2"/>
                </a:solidFill>
                <a:latin typeface="Helvetica" charset="0"/>
                <a:ea typeface="Helvetica" charset="0"/>
                <a:cs typeface="Helvetica" charset="0"/>
                <a:sym typeface="Helvetica" charset="0"/>
              </a:rPr>
              <a:t>And then there is this to consider…</a:t>
            </a:r>
            <a:endParaRPr lang="en-US" sz="1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94</a:t>
            </a:fld>
            <a:endParaRPr lang="en-US"/>
          </a:p>
        </p:txBody>
      </p:sp>
      <p:pic>
        <p:nvPicPr>
          <p:cNvPr id="115717" name="Picture 5" descr="MPj04332470000[1].jpg"/>
          <p:cNvPicPr>
            <a:picLocks noChangeAspect="1"/>
          </p:cNvPicPr>
          <p:nvPr/>
        </p:nvPicPr>
        <p:blipFill>
          <a:blip r:embed="rId2">
            <a:extLst>
              <a:ext uri="{28A0092B-C50C-407E-A947-70E740481C1C}">
                <a14:useLocalDpi xmlns:a14="http://schemas.microsoft.com/office/drawing/2010/main" val="0"/>
              </a:ext>
            </a:extLst>
          </a:blip>
          <a:srcRect l="12666" r="25214" b="33110"/>
          <a:stretch>
            <a:fillRect/>
          </a:stretch>
        </p:blipFill>
        <p:spPr bwMode="auto">
          <a:xfrm>
            <a:off x="581795" y="1295400"/>
            <a:ext cx="7229151" cy="51687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16228256"/>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Grp="1" noChangeArrowheads="1"/>
          </p:cNvSpPr>
          <p:nvPr>
            <p:ph type="title"/>
          </p:nvPr>
        </p:nvSpPr>
        <p:spPr>
          <a:xfrm>
            <a:off x="457200" y="457200"/>
            <a:ext cx="8229600" cy="762000"/>
          </a:xfrm>
        </p:spPr>
        <p:txBody>
          <a:bodyPr lIns="88896" tIns="50798" rIns="88896" bIns="50798">
            <a:normAutofit/>
          </a:bodyPr>
          <a:lstStyle/>
          <a:p>
            <a:pPr algn="l" defTabSz="914145"/>
            <a:r>
              <a:rPr lang="en-US" sz="3600" b="1" dirty="0">
                <a:solidFill>
                  <a:schemeClr val="bg2"/>
                </a:solidFill>
                <a:latin typeface="Helvetica" charset="0"/>
                <a:ea typeface="Helvetica" charset="0"/>
                <a:cs typeface="Helvetica" charset="0"/>
                <a:sym typeface="Helvetica" charset="0"/>
              </a:rPr>
              <a:t>And then there is this to consider…</a:t>
            </a:r>
            <a:endParaRPr lang="en-US" sz="1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95</a:t>
            </a:fld>
            <a:endParaRPr lang="en-US"/>
          </a:p>
        </p:txBody>
      </p:sp>
      <p:pic>
        <p:nvPicPr>
          <p:cNvPr id="116741" name="Picture 5" descr="MPj04286170000[1].jpg"/>
          <p:cNvPicPr>
            <a:picLocks noChangeAspect="1"/>
          </p:cNvPicPr>
          <p:nvPr/>
        </p:nvPicPr>
        <p:blipFill>
          <a:blip r:embed="rId2">
            <a:extLst>
              <a:ext uri="{28A0092B-C50C-407E-A947-70E740481C1C}">
                <a14:useLocalDpi xmlns:a14="http://schemas.microsoft.com/office/drawing/2010/main" val="0"/>
              </a:ext>
            </a:extLst>
          </a:blip>
          <a:srcRect l="3159" t="1579" r="5261"/>
          <a:stretch>
            <a:fillRect/>
          </a:stretch>
        </p:blipFill>
        <p:spPr bwMode="auto">
          <a:xfrm>
            <a:off x="685800" y="1217800"/>
            <a:ext cx="7163693" cy="51267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4321122"/>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a:spLocks noGrp="1" noChangeArrowheads="1"/>
          </p:cNvSpPr>
          <p:nvPr>
            <p:ph idx="1"/>
          </p:nvPr>
        </p:nvSpPr>
        <p:spPr>
          <a:xfrm>
            <a:off x="457200" y="1524000"/>
            <a:ext cx="8229600" cy="4343400"/>
          </a:xfrm>
        </p:spPr>
        <p:txBody>
          <a:bodyPr lIns="88896" tIns="50798" rIns="88896" bIns="50798" anchor="t">
            <a:normAutofit/>
          </a:bodyPr>
          <a:lstStyle/>
          <a:p>
            <a:pPr marL="0" indent="0" defTabSz="914145">
              <a:spcBef>
                <a:spcPts val="492"/>
              </a:spcBef>
              <a:buClr>
                <a:srgbClr val="DD8047"/>
              </a:buClr>
              <a:buSzPct val="60000"/>
              <a:buNone/>
            </a:pPr>
            <a:r>
              <a:rPr lang="en-US" sz="2600" dirty="0">
                <a:latin typeface="Helvetica" charset="0"/>
                <a:ea typeface="Helvetica" charset="0"/>
                <a:cs typeface="Helvetica" charset="0"/>
                <a:sym typeface="Helvetica" charset="0"/>
              </a:rPr>
              <a:t>Systems</a:t>
            </a:r>
            <a:r>
              <a:rPr lang="en-US" sz="2600" dirty="0">
                <a:latin typeface="Helvetica" charset="0"/>
                <a:ea typeface="Helvetica" charset="0"/>
                <a:cs typeface="Helvetica" charset="0"/>
                <a:sym typeface="Helvetica" charset="0"/>
              </a:rPr>
              <a:t> </a:t>
            </a:r>
            <a:r>
              <a:rPr lang="en-US" sz="2600" dirty="0" smtClean="0">
                <a:latin typeface="Helvetica" charset="0"/>
                <a:ea typeface="Helvetica" charset="0"/>
                <a:cs typeface="Helvetica" charset="0"/>
                <a:sym typeface="Helvetica" charset="0"/>
              </a:rPr>
              <a:t>Admins. </a:t>
            </a:r>
            <a:r>
              <a:rPr lang="en-US" sz="2600" dirty="0">
                <a:latin typeface="Helvetica" charset="0"/>
                <a:ea typeface="Helvetica" charset="0"/>
                <a:cs typeface="Helvetica" charset="0"/>
                <a:sym typeface="Helvetica" charset="0"/>
              </a:rPr>
              <a:t>are “Software Big”</a:t>
            </a:r>
          </a:p>
          <a:p>
            <a:pPr marL="457200" indent="-457200" defTabSz="914145">
              <a:spcBef>
                <a:spcPts val="492"/>
              </a:spcBef>
              <a:buSzPct val="100000"/>
            </a:pPr>
            <a:r>
              <a:rPr lang="en-US" sz="2600" dirty="0">
                <a:latin typeface="+mj-lt"/>
                <a:ea typeface="Helvetica" charset="0"/>
                <a:cs typeface="Helvetica" charset="0"/>
                <a:sym typeface="Helvetica" charset="0"/>
              </a:rPr>
              <a:t>Translate functionality requests into repository services, by evaluating and using  </a:t>
            </a:r>
          </a:p>
          <a:p>
            <a:pPr marL="778657" lvl="1" indent="-457200" defTabSz="914145">
              <a:spcBef>
                <a:spcPts val="352"/>
              </a:spcBef>
              <a:buClr>
                <a:srgbClr val="94B6D2"/>
              </a:buClr>
              <a:buSzPct val="100000"/>
            </a:pPr>
            <a:r>
              <a:rPr lang="en-US" sz="2400" dirty="0">
                <a:latin typeface="Helvetica" charset="0"/>
                <a:ea typeface="Helvetica" charset="0"/>
                <a:cs typeface="Helvetica" charset="0"/>
                <a:sym typeface="Helvetica" charset="0"/>
              </a:rPr>
              <a:t>Vendor-supplied repository software</a:t>
            </a:r>
          </a:p>
          <a:p>
            <a:pPr marL="985815" lvl="2" indent="-342900" defTabSz="914145">
              <a:spcBef>
                <a:spcPts val="352"/>
              </a:spcBef>
              <a:buSzPct val="100000"/>
            </a:pPr>
            <a:r>
              <a:rPr lang="en-US" sz="2000" dirty="0">
                <a:latin typeface="Helvetica" charset="0"/>
                <a:ea typeface="Helvetica" charset="0"/>
                <a:cs typeface="Helvetica" charset="0"/>
                <a:sym typeface="Helvetica" charset="0"/>
              </a:rPr>
              <a:t>Digital Commons, Digital Archive, </a:t>
            </a:r>
            <a:r>
              <a:rPr lang="en-US" sz="2000" dirty="0" err="1">
                <a:latin typeface="Helvetica" charset="0"/>
                <a:ea typeface="Helvetica" charset="0"/>
                <a:cs typeface="Helvetica" charset="0"/>
                <a:sym typeface="Helvetica" charset="0"/>
              </a:rPr>
              <a:t>Documentum</a:t>
            </a:r>
            <a:r>
              <a:rPr lang="en-US" sz="2000" dirty="0">
                <a:latin typeface="Helvetica" charset="0"/>
                <a:ea typeface="Helvetica" charset="0"/>
                <a:cs typeface="Helvetica" charset="0"/>
                <a:sym typeface="Helvetica" charset="0"/>
              </a:rPr>
              <a:t>, Cumulus, Artesia</a:t>
            </a:r>
            <a:r>
              <a:rPr lang="en-US" sz="2000" dirty="0" smtClean="0">
                <a:latin typeface="Helvetica" charset="0"/>
                <a:ea typeface="Helvetica" charset="0"/>
                <a:cs typeface="Helvetica" charset="0"/>
                <a:sym typeface="Helvetica" charset="0"/>
              </a:rPr>
              <a:t>, </a:t>
            </a:r>
            <a:r>
              <a:rPr lang="en-US" sz="2000" dirty="0" err="1" smtClean="0">
                <a:latin typeface="Helvetica" charset="0"/>
                <a:ea typeface="Helvetica" charset="0"/>
                <a:cs typeface="Helvetica" charset="0"/>
                <a:sym typeface="Helvetica" charset="0"/>
              </a:rPr>
              <a:t>DigiTool</a:t>
            </a:r>
            <a:r>
              <a:rPr lang="en-US" sz="2000" dirty="0" smtClean="0">
                <a:latin typeface="Helvetica" charset="0"/>
                <a:ea typeface="Helvetica" charset="0"/>
                <a:cs typeface="Helvetica" charset="0"/>
                <a:sym typeface="Helvetica" charset="0"/>
              </a:rPr>
              <a:t>…</a:t>
            </a:r>
          </a:p>
          <a:p>
            <a:pPr marL="778657" lvl="1" indent="-457200" defTabSz="914145">
              <a:spcBef>
                <a:spcPts val="352"/>
              </a:spcBef>
              <a:buClr>
                <a:srgbClr val="94B6D2"/>
              </a:buClr>
              <a:buSzPct val="100000"/>
            </a:pPr>
            <a:r>
              <a:rPr lang="en-US" sz="2400" dirty="0">
                <a:latin typeface="Helvetica" charset="0"/>
                <a:ea typeface="Helvetica" charset="0"/>
                <a:cs typeface="Helvetica" charset="0"/>
                <a:sym typeface="Helvetica" charset="0"/>
              </a:rPr>
              <a:t>Open-source</a:t>
            </a:r>
            <a:r>
              <a:rPr lang="en-US" sz="2400" dirty="0">
                <a:latin typeface="Helvetica" charset="0"/>
                <a:ea typeface="Helvetica" charset="0"/>
                <a:cs typeface="Helvetica" charset="0"/>
                <a:sym typeface="Helvetica" charset="0"/>
              </a:rPr>
              <a:t> repository software</a:t>
            </a:r>
          </a:p>
          <a:p>
            <a:pPr marL="985815" lvl="2" indent="-342900" defTabSz="914145">
              <a:spcBef>
                <a:spcPts val="352"/>
              </a:spcBef>
              <a:buSzPct val="100000"/>
            </a:pPr>
            <a:r>
              <a:rPr lang="en-US" sz="2000" dirty="0" err="1">
                <a:latin typeface="Helvetica" charset="0"/>
                <a:ea typeface="Helvetica" charset="0"/>
                <a:cs typeface="Helvetica" charset="0"/>
                <a:sym typeface="Helvetica" charset="0"/>
              </a:rPr>
              <a:t>DSpace</a:t>
            </a:r>
            <a:r>
              <a:rPr lang="en-US" sz="2000" dirty="0">
                <a:latin typeface="Helvetica" charset="0"/>
                <a:ea typeface="Helvetica" charset="0"/>
                <a:cs typeface="Helvetica" charset="0"/>
                <a:sym typeface="Helvetica" charset="0"/>
              </a:rPr>
              <a:t>, Fedora, </a:t>
            </a:r>
            <a:r>
              <a:rPr lang="en-US" sz="2000" dirty="0" err="1">
                <a:latin typeface="Helvetica" charset="0"/>
                <a:ea typeface="Helvetica" charset="0"/>
                <a:cs typeface="Helvetica" charset="0"/>
                <a:sym typeface="Helvetica" charset="0"/>
              </a:rPr>
              <a:t>EPrints</a:t>
            </a:r>
            <a:r>
              <a:rPr lang="en-US" sz="2000" dirty="0">
                <a:latin typeface="Helvetica" charset="0"/>
                <a:ea typeface="Helvetica" charset="0"/>
                <a:cs typeface="Helvetica" charset="0"/>
                <a:sym typeface="Helvetica" charset="0"/>
              </a:rPr>
              <a:t>…</a:t>
            </a:r>
            <a:endParaRPr lang="en-US" sz="2000" dirty="0">
              <a:latin typeface="Helvetica" charset="0"/>
              <a:ea typeface="Helvetica" charset="0"/>
              <a:cs typeface="Helvetica" charset="0"/>
            </a:endParaRPr>
          </a:p>
        </p:txBody>
      </p:sp>
      <p:sp>
        <p:nvSpPr>
          <p:cNvPr id="117764" name="Rectangle 4"/>
          <p:cNvSpPr>
            <a:spLocks noGrp="1" noChangeArrowheads="1"/>
          </p:cNvSpPr>
          <p:nvPr>
            <p:ph type="title"/>
          </p:nvPr>
        </p:nvSpPr>
        <p:spPr>
          <a:xfrm>
            <a:off x="457200" y="457200"/>
            <a:ext cx="8229600" cy="6858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Software</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96</a:t>
            </a:fld>
            <a:endParaRPr lang="en-US"/>
          </a:p>
        </p:txBody>
      </p:sp>
    </p:spTree>
    <p:extLst>
      <p:ext uri="{BB962C8B-B14F-4D97-AF65-F5344CB8AC3E}">
        <p14:creationId xmlns:p14="http://schemas.microsoft.com/office/powerpoint/2010/main" val="1677104782"/>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5"/>
          <p:cNvSpPr>
            <a:spLocks noGrp="1" noChangeArrowheads="1"/>
          </p:cNvSpPr>
          <p:nvPr>
            <p:ph idx="1"/>
          </p:nvPr>
        </p:nvSpPr>
        <p:spPr>
          <a:xfrm>
            <a:off x="457200" y="1752600"/>
            <a:ext cx="8229600" cy="4114800"/>
          </a:xfrm>
        </p:spPr>
        <p:txBody>
          <a:bodyPr lIns="88896" tIns="50798" rIns="88896" bIns="50798" anchor="t"/>
          <a:lstStyle/>
          <a:p>
            <a:pPr marL="0" indent="0" defTabSz="914145">
              <a:spcBef>
                <a:spcPts val="492"/>
              </a:spcBef>
              <a:buClr>
                <a:srgbClr val="DD8047"/>
              </a:buClr>
              <a:buSzPct val="60000"/>
              <a:buNone/>
            </a:pPr>
            <a:r>
              <a:rPr lang="en-US" sz="2800" dirty="0">
                <a:latin typeface="Helvetica" charset="0"/>
                <a:ea typeface="Helvetica" charset="0"/>
                <a:cs typeface="Helvetica" charset="0"/>
                <a:sym typeface="Helvetica" charset="0"/>
              </a:rPr>
              <a:t>With a variety of middleware and front-end tools to enhance </a:t>
            </a:r>
            <a:r>
              <a:rPr lang="en-US" sz="2800" dirty="0" smtClean="0">
                <a:latin typeface="Helvetica" charset="0"/>
                <a:ea typeface="Helvetica" charset="0"/>
                <a:cs typeface="Helvetica" charset="0"/>
                <a:sym typeface="Helvetica" charset="0"/>
              </a:rPr>
              <a:t>functionality:</a:t>
            </a:r>
            <a:endParaRPr lang="en-US" sz="2800" dirty="0">
              <a:latin typeface="Helvetica" charset="0"/>
              <a:ea typeface="Helvetica" charset="0"/>
              <a:cs typeface="Helvetica" charset="0"/>
              <a:sym typeface="Helvetica" charset="0"/>
            </a:endParaRPr>
          </a:p>
          <a:p>
            <a:pPr marL="504337" indent="-457200" defTabSz="914145">
              <a:spcBef>
                <a:spcPts val="352"/>
              </a:spcBef>
              <a:buSzPct val="100000"/>
            </a:pPr>
            <a:r>
              <a:rPr lang="en-US" dirty="0">
                <a:latin typeface="Helvetica" charset="0"/>
                <a:ea typeface="Helvetica" charset="0"/>
                <a:cs typeface="Helvetica" charset="0"/>
                <a:sym typeface="Helvetica" charset="0"/>
              </a:rPr>
              <a:t>XTF, Origami, </a:t>
            </a:r>
            <a:r>
              <a:rPr lang="en-US" dirty="0" err="1">
                <a:latin typeface="Helvetica" charset="0"/>
                <a:ea typeface="Helvetica" charset="0"/>
                <a:cs typeface="Helvetica" charset="0"/>
                <a:sym typeface="Helvetica" charset="0"/>
              </a:rPr>
              <a:t>IPaper</a:t>
            </a:r>
            <a:r>
              <a:rPr lang="en-US" dirty="0">
                <a:latin typeface="Helvetica" charset="0"/>
                <a:ea typeface="Helvetica" charset="0"/>
                <a:cs typeface="Helvetica" charset="0"/>
                <a:sym typeface="Helvetica" charset="0"/>
              </a:rPr>
              <a:t>, </a:t>
            </a:r>
            <a:r>
              <a:rPr lang="en-US" dirty="0" err="1">
                <a:latin typeface="Helvetica" charset="0"/>
                <a:ea typeface="Helvetica" charset="0"/>
                <a:cs typeface="Helvetica" charset="0"/>
                <a:sym typeface="Helvetica" charset="0"/>
              </a:rPr>
              <a:t>Omeka</a:t>
            </a:r>
            <a:r>
              <a:rPr lang="en-US" dirty="0">
                <a:latin typeface="Helvetica" charset="0"/>
                <a:ea typeface="Helvetica" charset="0"/>
                <a:cs typeface="Helvetica" charset="0"/>
                <a:sym typeface="Helvetica" charset="0"/>
              </a:rPr>
              <a:t>, Hydra, </a:t>
            </a:r>
            <a:r>
              <a:rPr lang="en-US" dirty="0" err="1">
                <a:latin typeface="Helvetica" charset="0"/>
                <a:ea typeface="Helvetica" charset="0"/>
                <a:cs typeface="Helvetica" charset="0"/>
                <a:sym typeface="Helvetica" charset="0"/>
              </a:rPr>
              <a:t>Islandora</a:t>
            </a:r>
            <a:r>
              <a:rPr lang="en-US" dirty="0">
                <a:latin typeface="Helvetica" charset="0"/>
                <a:ea typeface="Helvetica" charset="0"/>
                <a:cs typeface="Helvetica" charset="0"/>
                <a:sym typeface="Helvetica" charset="0"/>
              </a:rPr>
              <a:t>, </a:t>
            </a:r>
            <a:r>
              <a:rPr lang="en-US" dirty="0" err="1">
                <a:latin typeface="Helvetica" charset="0"/>
                <a:ea typeface="Helvetica" charset="0"/>
                <a:cs typeface="Helvetica" charset="0"/>
                <a:sym typeface="Helvetica" charset="0"/>
              </a:rPr>
              <a:t>Manakin</a:t>
            </a:r>
            <a:r>
              <a:rPr lang="en-US" dirty="0">
                <a:latin typeface="Helvetica" charset="0"/>
                <a:ea typeface="Helvetica" charset="0"/>
                <a:cs typeface="Helvetica" charset="0"/>
                <a:sym typeface="Helvetica" charset="0"/>
              </a:rPr>
              <a:t>, </a:t>
            </a:r>
            <a:r>
              <a:rPr lang="en-US" dirty="0" err="1" smtClean="0">
                <a:latin typeface="Helvetica" charset="0"/>
                <a:ea typeface="Helvetica" charset="0"/>
                <a:cs typeface="Helvetica" charset="0"/>
                <a:sym typeface="Helvetica" charset="0"/>
              </a:rPr>
              <a:t>Blacklight</a:t>
            </a:r>
            <a:r>
              <a:rPr lang="en-US" dirty="0">
                <a:latin typeface="Helvetica" charset="0"/>
                <a:ea typeface="Helvetica" charset="0"/>
                <a:cs typeface="Helvetica" charset="0"/>
                <a:sym typeface="Helvetica" charset="0"/>
              </a:rPr>
              <a:t>, …</a:t>
            </a:r>
            <a:endParaRPr lang="en-US" sz="2800" dirty="0"/>
          </a:p>
        </p:txBody>
      </p:sp>
      <p:sp>
        <p:nvSpPr>
          <p:cNvPr id="118788" name="Rectangle 4"/>
          <p:cNvSpPr>
            <a:spLocks noGrp="1" noChangeArrowheads="1"/>
          </p:cNvSpPr>
          <p:nvPr>
            <p:ph type="title"/>
          </p:nvPr>
        </p:nvSpPr>
        <p:spPr>
          <a:xfrm>
            <a:off x="457200" y="457200"/>
            <a:ext cx="8229600" cy="6858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Software</a:t>
            </a:r>
            <a:endParaRPr lang="en-US" sz="3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97</a:t>
            </a:fld>
            <a:endParaRPr lang="en-US"/>
          </a:p>
        </p:txBody>
      </p:sp>
    </p:spTree>
    <p:extLst>
      <p:ext uri="{BB962C8B-B14F-4D97-AF65-F5344CB8AC3E}">
        <p14:creationId xmlns:p14="http://schemas.microsoft.com/office/powerpoint/2010/main" val="1591182348"/>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Rectangle 4"/>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
        <p:nvSpPr>
          <p:cNvPr id="119814" name="Rectangle 6"/>
          <p:cNvSpPr>
            <a:spLocks noGrp="1" noChangeArrowheads="1"/>
          </p:cNvSpPr>
          <p:nvPr>
            <p:ph idx="1"/>
          </p:nvPr>
        </p:nvSpPr>
        <p:spPr/>
        <p:txBody>
          <a:bodyPr lIns="88896" tIns="50798" rIns="88896" bIns="50798" anchor="t"/>
          <a:lstStyle/>
          <a:p>
            <a:pPr marL="0" indent="0" defTabSz="914145">
              <a:spcBef>
                <a:spcPts val="492"/>
              </a:spcBef>
              <a:buNone/>
            </a:pPr>
            <a:r>
              <a:rPr lang="en-US" sz="3000" dirty="0">
                <a:latin typeface="Helvetica" charset="0"/>
                <a:ea typeface="Helvetica" charset="0"/>
                <a:cs typeface="Helvetica" charset="0"/>
                <a:sym typeface="Helvetica" charset="0"/>
              </a:rPr>
              <a:t>“If only we had </a:t>
            </a:r>
            <a:r>
              <a:rPr lang="en-US" sz="3000" i="1" u="sng" dirty="0">
                <a:latin typeface="Helvetica" charset="0"/>
                <a:ea typeface="Helvetica" charset="0"/>
                <a:cs typeface="Helvetica" charset="0"/>
                <a:sym typeface="Helvetica" charset="0"/>
              </a:rPr>
              <a:t>(fill in the blank)</a:t>
            </a:r>
            <a:r>
              <a:rPr lang="en-US" sz="3000" i="1" dirty="0">
                <a:latin typeface="Helvetica" charset="0"/>
                <a:ea typeface="Helvetica" charset="0"/>
                <a:cs typeface="Helvetica" charset="0"/>
                <a:sym typeface="Helvetica" charset="0"/>
              </a:rPr>
              <a:t>*</a:t>
            </a:r>
            <a:r>
              <a:rPr lang="en-US" sz="3000" dirty="0">
                <a:latin typeface="Helvetica" charset="0"/>
                <a:ea typeface="Helvetica" charset="0"/>
                <a:cs typeface="Helvetica" charset="0"/>
                <a:sym typeface="Helvetica" charset="0"/>
              </a:rPr>
              <a:t>  everything would be fine”</a:t>
            </a:r>
            <a:endParaRPr lang="en-US" sz="3000" dirty="0"/>
          </a:p>
        </p:txBody>
      </p:sp>
      <p:sp>
        <p:nvSpPr>
          <p:cNvPr id="119813" name="Rectangle 5"/>
          <p:cNvSpPr>
            <a:spLocks noGrp="1" noChangeArrowheads="1"/>
          </p:cNvSpPr>
          <p:nvPr>
            <p:ph type="title"/>
          </p:nvPr>
        </p:nvSpPr>
        <p:spPr>
          <a:xfrm>
            <a:off x="457200" y="457200"/>
            <a:ext cx="8229600" cy="8382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Software Myth</a:t>
            </a:r>
            <a:endParaRPr lang="en-US" sz="1600" b="1" dirty="0">
              <a:solidFill>
                <a:schemeClr val="bg2"/>
              </a:solidFill>
            </a:endParaRPr>
          </a:p>
        </p:txBody>
      </p:sp>
      <p:sp>
        <p:nvSpPr>
          <p:cNvPr id="2" name="Slide Number Placeholder 1"/>
          <p:cNvSpPr>
            <a:spLocks noGrp="1"/>
          </p:cNvSpPr>
          <p:nvPr>
            <p:ph type="sldNum" sz="quarter" idx="11"/>
          </p:nvPr>
        </p:nvSpPr>
        <p:spPr>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98</a:t>
            </a:fld>
            <a:endParaRPr lang="en-US"/>
          </a:p>
        </p:txBody>
      </p:sp>
      <p:sp>
        <p:nvSpPr>
          <p:cNvPr id="119815" name="Rectangle 7"/>
          <p:cNvSpPr>
            <a:spLocks/>
          </p:cNvSpPr>
          <p:nvPr/>
        </p:nvSpPr>
        <p:spPr bwMode="auto">
          <a:xfrm>
            <a:off x="914400" y="3048000"/>
            <a:ext cx="8229600" cy="8412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88896" tIns="50798" rIns="88896" bIns="50798">
            <a:spAutoFit/>
          </a:bodyPr>
          <a:lstStyle/>
          <a:p>
            <a:pPr defTabSz="914145">
              <a:spcBef>
                <a:spcPts val="703"/>
              </a:spcBef>
            </a:pPr>
            <a:r>
              <a:rPr lang="en-US" sz="2400" dirty="0">
                <a:solidFill>
                  <a:prstClr val="black"/>
                </a:solidFill>
                <a:latin typeface="Helvetica" charset="0"/>
                <a:ea typeface="Helvetica" charset="0"/>
                <a:cs typeface="Helvetica" charset="0"/>
                <a:sym typeface="Helvetica" charset="0"/>
              </a:rPr>
              <a:t>* Fedora, </a:t>
            </a:r>
            <a:r>
              <a:rPr lang="en-US" sz="2400" dirty="0" err="1">
                <a:solidFill>
                  <a:prstClr val="black"/>
                </a:solidFill>
                <a:latin typeface="Helvetica" charset="0"/>
                <a:ea typeface="Helvetica" charset="0"/>
                <a:cs typeface="Helvetica" charset="0"/>
                <a:sym typeface="Helvetica" charset="0"/>
              </a:rPr>
              <a:t>DSpace</a:t>
            </a:r>
            <a:r>
              <a:rPr lang="en-US" sz="2400" dirty="0">
                <a:solidFill>
                  <a:prstClr val="black"/>
                </a:solidFill>
                <a:latin typeface="Helvetica" charset="0"/>
                <a:ea typeface="Helvetica" charset="0"/>
                <a:cs typeface="Helvetica" charset="0"/>
                <a:sym typeface="Helvetica" charset="0"/>
              </a:rPr>
              <a:t>, </a:t>
            </a:r>
            <a:r>
              <a:rPr lang="en-US" sz="2400" dirty="0" err="1">
                <a:solidFill>
                  <a:prstClr val="black"/>
                </a:solidFill>
                <a:latin typeface="Helvetica" charset="0"/>
                <a:ea typeface="Helvetica" charset="0"/>
                <a:cs typeface="Helvetica" charset="0"/>
                <a:sym typeface="Helvetica" charset="0"/>
              </a:rPr>
              <a:t>CONTENTdm</a:t>
            </a:r>
            <a:r>
              <a:rPr lang="en-US" sz="2400" dirty="0">
                <a:solidFill>
                  <a:prstClr val="black"/>
                </a:solidFill>
                <a:latin typeface="Helvetica" charset="0"/>
                <a:ea typeface="Helvetica" charset="0"/>
                <a:cs typeface="Helvetica" charset="0"/>
                <a:sym typeface="Helvetica" charset="0"/>
              </a:rPr>
              <a:t>, Insight, Greenstone, Keystone, DLXS, </a:t>
            </a:r>
            <a:r>
              <a:rPr lang="en-US" sz="2400" dirty="0" err="1">
                <a:solidFill>
                  <a:prstClr val="black"/>
                </a:solidFill>
                <a:latin typeface="Helvetica" charset="0"/>
                <a:ea typeface="Helvetica" charset="0"/>
                <a:cs typeface="Helvetica" charset="0"/>
                <a:sym typeface="Helvetica" charset="0"/>
              </a:rPr>
              <a:t>Documentum</a:t>
            </a:r>
            <a:r>
              <a:rPr lang="en-US" sz="2400" dirty="0">
                <a:solidFill>
                  <a:prstClr val="black"/>
                </a:solidFill>
                <a:latin typeface="Helvetica" charset="0"/>
                <a:ea typeface="Helvetica" charset="0"/>
                <a:cs typeface="Helvetica" charset="0"/>
                <a:sym typeface="Helvetica" charset="0"/>
              </a:rPr>
              <a:t>, Cumulus, </a:t>
            </a:r>
            <a:r>
              <a:rPr lang="en-US" sz="2400" dirty="0" err="1">
                <a:solidFill>
                  <a:prstClr val="black"/>
                </a:solidFill>
                <a:latin typeface="Helvetica" charset="0"/>
                <a:ea typeface="Helvetica" charset="0"/>
                <a:cs typeface="Helvetica" charset="0"/>
                <a:sym typeface="Helvetica" charset="0"/>
              </a:rPr>
              <a:t>Islandora</a:t>
            </a:r>
            <a:r>
              <a:rPr lang="en-US" sz="2400" dirty="0">
                <a:solidFill>
                  <a:prstClr val="black"/>
                </a:solidFill>
                <a:latin typeface="Helvetica" charset="0"/>
                <a:ea typeface="Helvetica" charset="0"/>
                <a:cs typeface="Helvetica" charset="0"/>
                <a:sym typeface="Helvetica" charset="0"/>
              </a:rPr>
              <a:t>, etc…</a:t>
            </a:r>
            <a:endParaRPr lang="en-US" sz="2400" dirty="0">
              <a:solidFill>
                <a:prstClr val="black"/>
              </a:solidFill>
            </a:endParaRPr>
          </a:p>
        </p:txBody>
      </p:sp>
    </p:spTree>
    <p:extLst>
      <p:ext uri="{BB962C8B-B14F-4D97-AF65-F5344CB8AC3E}">
        <p14:creationId xmlns:p14="http://schemas.microsoft.com/office/powerpoint/2010/main" val="2133460203"/>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p:cNvSpPr>
          <p:nvPr/>
        </p:nvSpPr>
        <p:spPr bwMode="auto">
          <a:xfrm>
            <a:off x="0" y="1203796"/>
            <a:ext cx="532433" cy="37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nchor="ctr">
            <a:spAutoFit/>
          </a:bodyPr>
          <a:lstStyle/>
          <a:p>
            <a:endParaRPr lang="en-US">
              <a:solidFill>
                <a:prstClr val="black"/>
              </a:solidFill>
            </a:endParaRPr>
          </a:p>
        </p:txBody>
      </p:sp>
      <p:sp>
        <p:nvSpPr>
          <p:cNvPr id="120837" name="Rectangle 5"/>
          <p:cNvSpPr>
            <a:spLocks noGrp="1" noChangeArrowheads="1"/>
          </p:cNvSpPr>
          <p:nvPr>
            <p:ph type="title"/>
          </p:nvPr>
        </p:nvSpPr>
        <p:spPr>
          <a:xfrm>
            <a:off x="457200" y="457200"/>
            <a:ext cx="8229600" cy="838200"/>
          </a:xfrm>
        </p:spPr>
        <p:txBody>
          <a:bodyPr lIns="88896" tIns="50798" rIns="88896" bIns="50798"/>
          <a:lstStyle/>
          <a:p>
            <a:pPr algn="l" defTabSz="914145"/>
            <a:r>
              <a:rPr lang="en-US" sz="3600" b="1" dirty="0">
                <a:solidFill>
                  <a:schemeClr val="bg2"/>
                </a:solidFill>
                <a:latin typeface="Helvetica" charset="0"/>
                <a:ea typeface="Helvetica" charset="0"/>
                <a:cs typeface="Helvetica" charset="0"/>
                <a:sym typeface="Helvetica" charset="0"/>
              </a:rPr>
              <a:t>Software Reality</a:t>
            </a:r>
            <a:endParaRPr lang="en-US" sz="1600" b="1" dirty="0">
              <a:solidFill>
                <a:schemeClr val="bg2"/>
              </a:solidFill>
            </a:endParaRPr>
          </a:p>
        </p:txBody>
      </p:sp>
      <p:sp>
        <p:nvSpPr>
          <p:cNvPr id="120838" name="Rectangle 6"/>
          <p:cNvSpPr>
            <a:spLocks noGrp="1" noChangeArrowheads="1"/>
          </p:cNvSpPr>
          <p:nvPr>
            <p:ph sz="half" idx="1"/>
          </p:nvPr>
        </p:nvSpPr>
        <p:spPr>
          <a:xfrm>
            <a:off x="1435608" y="1524000"/>
            <a:ext cx="4660392" cy="4663440"/>
          </a:xfrm>
        </p:spPr>
        <p:txBody>
          <a:bodyPr lIns="88896" tIns="50798" rIns="88896" bIns="50798" anchor="t">
            <a:normAutofit/>
          </a:bodyPr>
          <a:lstStyle/>
          <a:p>
            <a:pPr marL="0" indent="0" defTabSz="914145">
              <a:spcBef>
                <a:spcPts val="492"/>
              </a:spcBef>
              <a:buNone/>
            </a:pPr>
            <a:r>
              <a:rPr lang="en-US" sz="2600" dirty="0" smtClean="0">
                <a:latin typeface="Helvetica" charset="0"/>
                <a:ea typeface="Helvetica" charset="0"/>
                <a:cs typeface="Helvetica" charset="0"/>
                <a:sym typeface="Helvetica" charset="0"/>
              </a:rPr>
              <a:t>No </a:t>
            </a:r>
            <a:r>
              <a:rPr lang="en-US" sz="2600" dirty="0">
                <a:latin typeface="Helvetica" charset="0"/>
                <a:ea typeface="Helvetica" charset="0"/>
                <a:cs typeface="Helvetica" charset="0"/>
                <a:sym typeface="Helvetica" charset="0"/>
              </a:rPr>
              <a:t>one software will</a:t>
            </a:r>
          </a:p>
          <a:p>
            <a:pPr marL="326416" indent="-342900" defTabSz="914145">
              <a:lnSpc>
                <a:spcPct val="110000"/>
              </a:lnSpc>
              <a:spcBef>
                <a:spcPts val="352"/>
              </a:spcBef>
              <a:buSzPct val="100000"/>
            </a:pPr>
            <a:r>
              <a:rPr lang="en-US" sz="2600" dirty="0">
                <a:latin typeface="Helvetica" charset="0"/>
                <a:ea typeface="Helvetica" charset="0"/>
                <a:cs typeface="Helvetica" charset="0"/>
                <a:sym typeface="Helvetica" charset="0"/>
              </a:rPr>
              <a:t>Manage digital objects and metadata</a:t>
            </a:r>
          </a:p>
          <a:p>
            <a:pPr marL="326416" indent="-342900" defTabSz="914145">
              <a:lnSpc>
                <a:spcPct val="110000"/>
              </a:lnSpc>
              <a:spcBef>
                <a:spcPts val="352"/>
              </a:spcBef>
              <a:buSzPct val="100000"/>
            </a:pPr>
            <a:r>
              <a:rPr lang="en-US" sz="2600" dirty="0">
                <a:latin typeface="Helvetica" charset="0"/>
                <a:ea typeface="Helvetica" charset="0"/>
                <a:cs typeface="Helvetica" charset="0"/>
                <a:sym typeface="Helvetica" charset="0"/>
              </a:rPr>
              <a:t>Provide public access</a:t>
            </a:r>
          </a:p>
          <a:p>
            <a:pPr marL="326416" indent="-342900" defTabSz="914145">
              <a:lnSpc>
                <a:spcPct val="110000"/>
              </a:lnSpc>
              <a:spcBef>
                <a:spcPts val="352"/>
              </a:spcBef>
              <a:buSzPct val="100000"/>
            </a:pPr>
            <a:r>
              <a:rPr lang="en-US" sz="2600" dirty="0">
                <a:latin typeface="Helvetica" charset="0"/>
                <a:ea typeface="Helvetica" charset="0"/>
                <a:cs typeface="Helvetica" charset="0"/>
                <a:sym typeface="Helvetica" charset="0"/>
              </a:rPr>
              <a:t>Permit easy re-purposing</a:t>
            </a:r>
          </a:p>
          <a:p>
            <a:pPr marL="326416" indent="-342900" defTabSz="914145">
              <a:lnSpc>
                <a:spcPct val="110000"/>
              </a:lnSpc>
              <a:spcBef>
                <a:spcPts val="352"/>
              </a:spcBef>
              <a:buSzPct val="100000"/>
            </a:pPr>
            <a:r>
              <a:rPr lang="en-US" sz="2600" dirty="0">
                <a:latin typeface="Helvetica" charset="0"/>
                <a:ea typeface="Helvetica" charset="0"/>
                <a:cs typeface="Helvetica" charset="0"/>
                <a:sym typeface="Helvetica" charset="0"/>
              </a:rPr>
              <a:t>Preserve digital assets</a:t>
            </a:r>
          </a:p>
          <a:p>
            <a:pPr marL="326416" indent="-342900" defTabSz="914145">
              <a:lnSpc>
                <a:spcPct val="110000"/>
              </a:lnSpc>
              <a:spcBef>
                <a:spcPts val="352"/>
              </a:spcBef>
              <a:buSzPct val="100000"/>
            </a:pPr>
            <a:r>
              <a:rPr lang="en-US" sz="2600" dirty="0" smtClean="0">
                <a:latin typeface="Helvetica" charset="0"/>
                <a:ea typeface="Helvetica" charset="0"/>
                <a:cs typeface="Helvetica" charset="0"/>
                <a:sym typeface="Helvetica" charset="0"/>
              </a:rPr>
              <a:t>Apply and </a:t>
            </a:r>
            <a:r>
              <a:rPr lang="en-US" sz="2600" dirty="0">
                <a:latin typeface="Helvetica" charset="0"/>
                <a:ea typeface="Helvetica" charset="0"/>
                <a:cs typeface="Helvetica" charset="0"/>
                <a:sym typeface="Helvetica" charset="0"/>
              </a:rPr>
              <a:t>Manage policies</a:t>
            </a:r>
          </a:p>
          <a:p>
            <a:pPr marL="326416" indent="-342900" defTabSz="914145">
              <a:lnSpc>
                <a:spcPct val="110000"/>
              </a:lnSpc>
              <a:spcBef>
                <a:spcPts val="352"/>
              </a:spcBef>
              <a:buSzPct val="100000"/>
            </a:pPr>
            <a:r>
              <a:rPr lang="en-US" sz="2600" dirty="0">
                <a:latin typeface="Helvetica" charset="0"/>
                <a:ea typeface="Helvetica" charset="0"/>
                <a:cs typeface="Helvetica" charset="0"/>
                <a:sym typeface="Helvetica" charset="0"/>
              </a:rPr>
              <a:t>Make Quality choices</a:t>
            </a:r>
          </a:p>
          <a:p>
            <a:pPr marL="326416" indent="-342900" defTabSz="914145">
              <a:lnSpc>
                <a:spcPct val="110000"/>
              </a:lnSpc>
              <a:spcBef>
                <a:spcPts val="352"/>
              </a:spcBef>
              <a:buSzPct val="100000"/>
            </a:pPr>
            <a:r>
              <a:rPr lang="en-US" sz="2600" dirty="0">
                <a:latin typeface="Helvetica" charset="0"/>
                <a:ea typeface="Helvetica" charset="0"/>
                <a:cs typeface="Helvetica" charset="0"/>
                <a:sym typeface="Helvetica" charset="0"/>
              </a:rPr>
              <a:t>Determine Access controls</a:t>
            </a:r>
          </a:p>
        </p:txBody>
      </p:sp>
      <p:sp>
        <p:nvSpPr>
          <p:cNvPr id="2" name="Slide Number Placeholder 1"/>
          <p:cNvSpPr>
            <a:spLocks noGrp="1"/>
          </p:cNvSpPr>
          <p:nvPr>
            <p:ph type="sldNum" sz="quarter" idx="12"/>
          </p:nvPr>
        </p:nvSpPr>
        <p:spPr>
          <a:xfrm>
            <a:off x="6553200" y="6248400"/>
            <a:ext cx="2133600" cy="457200"/>
          </a:xfrm>
          <a:noFill/>
          <a:ln>
            <a:noFill/>
          </a:ln>
          <a:effectLst/>
        </p:spPr>
        <p:txBody>
          <a:bodyPr vert="horz" wrap="square" lIns="91440" tIns="45720" rIns="91440" bIns="45720" numCol="1" anchor="b" anchorCtr="0" compatLnSpc="1">
            <a:prstTxWarp prst="textNoShape">
              <a:avLst/>
            </a:prstTxWarp>
          </a:bodyPr>
          <a:lstStyle/>
          <a:p>
            <a:fld id="{56E3E2FF-1825-4BB3-BD60-9BD4044F7A21}" type="slidenum">
              <a:rPr lang="en-US"/>
              <a:pPr/>
              <a:t>99</a:t>
            </a:fld>
            <a:endParaRPr lang="en-US"/>
          </a:p>
        </p:txBody>
      </p:sp>
      <p:grpSp>
        <p:nvGrpSpPr>
          <p:cNvPr id="4" name="Group 3"/>
          <p:cNvGrpSpPr/>
          <p:nvPr/>
        </p:nvGrpSpPr>
        <p:grpSpPr>
          <a:xfrm>
            <a:off x="6172497" y="1896330"/>
            <a:ext cx="2743646" cy="2057176"/>
            <a:chOff x="5562080" y="1874119"/>
            <a:chExt cx="2743646" cy="2057176"/>
          </a:xfrm>
        </p:grpSpPr>
        <p:pic>
          <p:nvPicPr>
            <p:cNvPr id="120839" name="Picture 7" descr="sign_caution_blk_l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080" y="1874119"/>
              <a:ext cx="2743646" cy="20571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20840" name="Rectangle 8"/>
            <p:cNvSpPr>
              <a:spLocks/>
            </p:cNvSpPr>
            <p:nvPr/>
          </p:nvSpPr>
          <p:spPr bwMode="auto">
            <a:xfrm>
              <a:off x="5791200" y="2819400"/>
              <a:ext cx="2286000" cy="6552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8896" tIns="50798" rIns="88896" bIns="50798">
              <a:spAutoFit/>
            </a:bodyPr>
            <a:lstStyle/>
            <a:p>
              <a:pPr defTabSz="914145"/>
              <a:r>
                <a:rPr lang="en-US" dirty="0">
                  <a:solidFill>
                    <a:prstClr val="black"/>
                  </a:solidFill>
                  <a:effectLst>
                    <a:outerShdw blurRad="38100" dist="38100" dir="2700000" algn="tl">
                      <a:srgbClr val="C0C0C0"/>
                    </a:outerShdw>
                  </a:effectLst>
                  <a:latin typeface="Helvetica" charset="0"/>
                  <a:ea typeface="Helvetica" charset="0"/>
                  <a:cs typeface="Helvetica" charset="0"/>
                  <a:sym typeface="Helvetica" charset="0"/>
                </a:rPr>
                <a:t>NO SYSTEM WILL MANAGE ITSELF!</a:t>
              </a:r>
              <a:endParaRPr lang="en-US" dirty="0">
                <a:solidFill>
                  <a:prstClr val="black"/>
                </a:solidFill>
              </a:endParaRPr>
            </a:p>
          </p:txBody>
        </p:sp>
      </p:grpSp>
      <p:sp>
        <p:nvSpPr>
          <p:cNvPr id="120841" name="Rectangle 9"/>
          <p:cNvSpPr>
            <a:spLocks/>
          </p:cNvSpPr>
          <p:nvPr/>
        </p:nvSpPr>
        <p:spPr bwMode="auto">
          <a:xfrm>
            <a:off x="309122" y="5842000"/>
            <a:ext cx="8153400" cy="533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88896" tIns="50798" rIns="88896" bIns="50798">
            <a:spAutoFit/>
          </a:bodyPr>
          <a:lstStyle/>
          <a:p>
            <a:pPr defTabSz="914145">
              <a:spcBef>
                <a:spcPts val="703"/>
              </a:spcBef>
            </a:pPr>
            <a:r>
              <a:rPr lang="en-US" sz="2800" dirty="0">
                <a:solidFill>
                  <a:prstClr val="black"/>
                </a:solidFill>
                <a:latin typeface="Helvetica" charset="0"/>
                <a:ea typeface="Helvetica" charset="0"/>
                <a:cs typeface="Helvetica" charset="0"/>
                <a:sym typeface="Helvetica" charset="0"/>
              </a:rPr>
              <a:t>Software should be seen as a tool, not a “solution”</a:t>
            </a:r>
            <a:endParaRPr lang="en-US" sz="2800" dirty="0">
              <a:solidFill>
                <a:prstClr val="black"/>
              </a:solidFill>
            </a:endParaRPr>
          </a:p>
        </p:txBody>
      </p:sp>
    </p:spTree>
    <p:extLst>
      <p:ext uri="{BB962C8B-B14F-4D97-AF65-F5344CB8AC3E}">
        <p14:creationId xmlns:p14="http://schemas.microsoft.com/office/powerpoint/2010/main" val="251683003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heme1">
  <a:themeElements>
    <a:clrScheme name="Custom 2">
      <a:dk1>
        <a:srgbClr val="000000"/>
      </a:dk1>
      <a:lt1>
        <a:srgbClr val="FFFFFF"/>
      </a:lt1>
      <a:dk2>
        <a:srgbClr val="000000"/>
      </a:dk2>
      <a:lt2>
        <a:srgbClr val="153965"/>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rgbClr val="000000"/>
    </a:dk1>
    <a:lt1>
      <a:srgbClr val="FFFFFF"/>
    </a:lt1>
    <a:dk2>
      <a:srgbClr val="000000"/>
    </a:dk2>
    <a:lt2>
      <a:srgbClr val="153965"/>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153965"/>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themeOverride>
</file>

<file path=ppt/theme/themeOverride3.xml><?xml version="1.0" encoding="utf-8"?>
<a:themeOverride xmlns:a="http://schemas.openxmlformats.org/drawingml/2006/main">
  <a:clrScheme name="Custom 2">
    <a:dk1>
      <a:srgbClr val="000000"/>
    </a:dk1>
    <a:lt1>
      <a:srgbClr val="FFFFFF"/>
    </a:lt1>
    <a:dk2>
      <a:srgbClr val="000000"/>
    </a:dk2>
    <a:lt2>
      <a:srgbClr val="153965"/>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themeOverride>
</file>

<file path=ppt/theme/themeOverride4.xml><?xml version="1.0" encoding="utf-8"?>
<a:themeOverride xmlns:a="http://schemas.openxmlformats.org/drawingml/2006/main">
  <a:clrScheme name="Custom 2">
    <a:dk1>
      <a:srgbClr val="000000"/>
    </a:dk1>
    <a:lt1>
      <a:srgbClr val="FFFFFF"/>
    </a:lt1>
    <a:dk2>
      <a:srgbClr val="000000"/>
    </a:dk2>
    <a:lt2>
      <a:srgbClr val="153965"/>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themeOverride>
</file>

<file path=docProps/app.xml><?xml version="1.0" encoding="utf-8"?>
<Properties xmlns="http://schemas.openxmlformats.org/officeDocument/2006/extended-properties" xmlns:vt="http://schemas.openxmlformats.org/officeDocument/2006/docPropsVTypes">
  <Template/>
  <TotalTime>8996</TotalTime>
  <Words>5888</Words>
  <Application>Microsoft Office PowerPoint</Application>
  <PresentationFormat>On-screen Show (4:3)</PresentationFormat>
  <Paragraphs>1183</Paragraphs>
  <Slides>156</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156</vt:i4>
      </vt:variant>
    </vt:vector>
  </HeadingPairs>
  <TitlesOfParts>
    <vt:vector size="168" baseType="lpstr">
      <vt:lpstr>Arial</vt:lpstr>
      <vt:lpstr>Arial Black</vt:lpstr>
      <vt:lpstr>Calibri</vt:lpstr>
      <vt:lpstr>Helvetica</vt:lpstr>
      <vt:lpstr>Lucida Grande</vt:lpstr>
      <vt:lpstr>Times New Roman</vt:lpstr>
      <vt:lpstr>Trebuchet MS</vt:lpstr>
      <vt:lpstr>Wingdings</vt:lpstr>
      <vt:lpstr>Wingdings 3</vt:lpstr>
      <vt:lpstr>ヒラギノ角ゴ ProN W3</vt:lpstr>
      <vt:lpstr>ヒラギノ角ゴ ProN W6</vt:lpstr>
      <vt:lpstr>Theme1</vt:lpstr>
      <vt:lpstr>         Digital Repositories  </vt:lpstr>
      <vt:lpstr>Digital Archives Specialist (DAS)</vt:lpstr>
      <vt:lpstr>Getting Started…</vt:lpstr>
      <vt:lpstr>DAS Core Competencies</vt:lpstr>
      <vt:lpstr>Learning Outcomes</vt:lpstr>
      <vt:lpstr>Learning Outcomes</vt:lpstr>
      <vt:lpstr>In Other Words:</vt:lpstr>
      <vt:lpstr>Today’s “Nots”</vt:lpstr>
      <vt:lpstr>Module 1: Identifying Repository Needs, Motivations, and Key Decision Points   </vt:lpstr>
      <vt:lpstr>Why Repositories? (2005)</vt:lpstr>
      <vt:lpstr>Why Repositories? (2011)</vt:lpstr>
      <vt:lpstr>SAA Code of Ethics</vt:lpstr>
      <vt:lpstr>SAA Code of Ethics</vt:lpstr>
      <vt:lpstr>SAA Code of Ethics</vt:lpstr>
      <vt:lpstr>Worksheet 1:  What Motivates YOU?</vt:lpstr>
      <vt:lpstr>Module 2:  The Repository Landscape; Standards and Best Practices; Content and Metadata Choices</vt:lpstr>
      <vt:lpstr>Definitions</vt:lpstr>
      <vt:lpstr>PowerPoint Presentation</vt:lpstr>
      <vt:lpstr>Digital Repository Defined</vt:lpstr>
      <vt:lpstr>Digital Repository Defined</vt:lpstr>
      <vt:lpstr>Digital Repository Defined</vt:lpstr>
      <vt:lpstr>Let’s Consider…</vt:lpstr>
      <vt:lpstr>“Preservation is the creation of digital products worth maintaining over time…”</vt:lpstr>
      <vt:lpstr>“Preservation is the creation of digital products worth maintaining over timetime…”</vt:lpstr>
      <vt:lpstr>Data Curation Lifecycle</vt:lpstr>
      <vt:lpstr>Digital Repositories Types</vt:lpstr>
      <vt:lpstr>Types of Digital Repositories</vt:lpstr>
      <vt:lpstr>Types of Digital Repositories</vt:lpstr>
      <vt:lpstr>Up Close: Institutional Repository</vt:lpstr>
      <vt:lpstr>Up Close: SmarTech</vt:lpstr>
      <vt:lpstr>Up Close: ETD Repository</vt:lpstr>
      <vt:lpstr>Up Close: EmoryETDs</vt:lpstr>
      <vt:lpstr>Up Close: Digital Archives</vt:lpstr>
      <vt:lpstr>Up Close:  West Texas Digital Archives</vt:lpstr>
      <vt:lpstr>Up Close:  Learning Object Repository </vt:lpstr>
      <vt:lpstr>Up Close: MERLOT</vt:lpstr>
      <vt:lpstr>DR Functionality: A “Short” List</vt:lpstr>
      <vt:lpstr>Digital Repositories Standards and Best Practices</vt:lpstr>
      <vt:lpstr>Identifying Components: Places to Start</vt:lpstr>
      <vt:lpstr>PowerPoint Presentation</vt:lpstr>
      <vt:lpstr>Open Archival Information System (OAIS)</vt:lpstr>
      <vt:lpstr>Evaluating Trustworthiness</vt:lpstr>
      <vt:lpstr>Evaluating Trustworthiness</vt:lpstr>
      <vt:lpstr>Evaluating Trustworthiness</vt:lpstr>
      <vt:lpstr>What the Framework Offers… </vt:lpstr>
      <vt:lpstr>What the Framework Offers… </vt:lpstr>
      <vt:lpstr>CRL’s Ten Principles</vt:lpstr>
      <vt:lpstr>CRL’s Ten Principles</vt:lpstr>
      <vt:lpstr>CRL’s Ten Principles</vt:lpstr>
      <vt:lpstr>Module 3:  Building a Repository Service: Components</vt:lpstr>
      <vt:lpstr>Key Components</vt:lpstr>
      <vt:lpstr>The Parts Nobody* Sees</vt:lpstr>
      <vt:lpstr>Software:  The Parts People See</vt:lpstr>
      <vt:lpstr>Content:  The Things People Want</vt:lpstr>
      <vt:lpstr>“Born Analog” Content…</vt:lpstr>
      <vt:lpstr>…Becomes Physical Items in Collections…</vt:lpstr>
      <vt:lpstr>…And can be Transformed into Quality Digital Objects</vt:lpstr>
      <vt:lpstr>Handout 1:  Digital Capture Quality Basics</vt:lpstr>
      <vt:lpstr>“Born Digital” Content…</vt:lpstr>
      <vt:lpstr>…Unlike Physical Collections…</vt:lpstr>
      <vt:lpstr>…Follows a Different Path</vt:lpstr>
      <vt:lpstr>Content  Brings Its Own Metadata Needs</vt:lpstr>
      <vt:lpstr>…Or No Metadata at All!</vt:lpstr>
      <vt:lpstr>Handout 2:  ARL Code of Best Practices and Fair Use for Academic and Research Libraries</vt:lpstr>
      <vt:lpstr>Key Components</vt:lpstr>
      <vt:lpstr>Controls: Keep Things in Order</vt:lpstr>
      <vt:lpstr>Trust: What Keeps the DR Going</vt:lpstr>
      <vt:lpstr>Community: What Makes it Happen</vt:lpstr>
      <vt:lpstr>Worksheet 2: Components</vt:lpstr>
      <vt:lpstr>Module 4:  Building a Repository Service: Roles and Views</vt:lpstr>
      <vt:lpstr>Key Components</vt:lpstr>
      <vt:lpstr>Key Components, Many Views</vt:lpstr>
      <vt:lpstr>Stakeholders</vt:lpstr>
      <vt:lpstr>Getting to Know Stakeholders</vt:lpstr>
      <vt:lpstr>End User</vt:lpstr>
      <vt:lpstr>End Users</vt:lpstr>
      <vt:lpstr>What People Want…</vt:lpstr>
      <vt:lpstr>What People “Get”</vt:lpstr>
      <vt:lpstr>Software</vt:lpstr>
      <vt:lpstr>Content</vt:lpstr>
      <vt:lpstr>Creators</vt:lpstr>
      <vt:lpstr>Repository Content Creators / Depositors</vt:lpstr>
      <vt:lpstr>Content</vt:lpstr>
      <vt:lpstr>Trust</vt:lpstr>
      <vt:lpstr>Controls</vt:lpstr>
      <vt:lpstr>Systems Administrator</vt:lpstr>
      <vt:lpstr>Repository Systems Administrators</vt:lpstr>
      <vt:lpstr>Hardware</vt:lpstr>
      <vt:lpstr>Hardware and Infrastructure</vt:lpstr>
      <vt:lpstr>Hardware and Infrastructure Overview</vt:lpstr>
      <vt:lpstr>Infrastructure</vt:lpstr>
      <vt:lpstr>Infrastructure</vt:lpstr>
      <vt:lpstr>Hardware and Infrastructure Strategies</vt:lpstr>
      <vt:lpstr>And then there is this to consider…</vt:lpstr>
      <vt:lpstr>And then there is this to consider…</vt:lpstr>
      <vt:lpstr>Software</vt:lpstr>
      <vt:lpstr>Software</vt:lpstr>
      <vt:lpstr>Software Myth</vt:lpstr>
      <vt:lpstr>Software Reality</vt:lpstr>
      <vt:lpstr>The “Systems View” of a Repository Service</vt:lpstr>
      <vt:lpstr>Controls</vt:lpstr>
      <vt:lpstr>Metadata Controls</vt:lpstr>
      <vt:lpstr>Server Controls</vt:lpstr>
      <vt:lpstr>Trust</vt:lpstr>
      <vt:lpstr>Repository Manager</vt:lpstr>
      <vt:lpstr>Repository Managers</vt:lpstr>
      <vt:lpstr>Repository Managers</vt:lpstr>
      <vt:lpstr>Repository Managers</vt:lpstr>
      <vt:lpstr>Hardware  </vt:lpstr>
      <vt:lpstr>Software</vt:lpstr>
      <vt:lpstr>Software</vt:lpstr>
      <vt:lpstr>Content</vt:lpstr>
      <vt:lpstr>Content Standards</vt:lpstr>
      <vt:lpstr>Metadata Standards</vt:lpstr>
      <vt:lpstr>Digital Object Standards</vt:lpstr>
      <vt:lpstr>What ARE you talking about?</vt:lpstr>
      <vt:lpstr>OAIS Conceptual Model</vt:lpstr>
      <vt:lpstr>A Digital Object Model</vt:lpstr>
      <vt:lpstr>Controls</vt:lpstr>
      <vt:lpstr>Community</vt:lpstr>
      <vt:lpstr>Trust</vt:lpstr>
      <vt:lpstr>Trust within the Community</vt:lpstr>
      <vt:lpstr>Building Trust Outside the Community</vt:lpstr>
      <vt:lpstr>Worksheet 3: Roles</vt:lpstr>
      <vt:lpstr>Module 5:  Building a Repository Service: Sustainability</vt:lpstr>
      <vt:lpstr>Sustainability</vt:lpstr>
      <vt:lpstr>Principles of GOOD Digital Initiatives</vt:lpstr>
      <vt:lpstr>Taking on a “Digital Mortgage?”</vt:lpstr>
      <vt:lpstr>Insuring Digital Collections</vt:lpstr>
      <vt:lpstr>DRAMBORA</vt:lpstr>
      <vt:lpstr>DRAMBORA</vt:lpstr>
      <vt:lpstr>Defining Digital Preservation</vt:lpstr>
      <vt:lpstr>Examples of Repository Policy Areas</vt:lpstr>
      <vt:lpstr>The Five Organizational Stages of Digital Preservation</vt:lpstr>
      <vt:lpstr>Repository Systems and Preservation</vt:lpstr>
      <vt:lpstr>Repository Systems and Preservation</vt:lpstr>
      <vt:lpstr>Repository Service Threats</vt:lpstr>
      <vt:lpstr>Content</vt:lpstr>
      <vt:lpstr>Principles of GOOD Digital Objects</vt:lpstr>
      <vt:lpstr>Content and Data Preservation Strategies</vt:lpstr>
      <vt:lpstr>Thoughts…</vt:lpstr>
      <vt:lpstr>Worksheet 4: Sustaining YOUR Digital Repository </vt:lpstr>
      <vt:lpstr>Module 6: Building a Repository Service: Discovery and Access</vt:lpstr>
      <vt:lpstr>Repository Controls</vt:lpstr>
      <vt:lpstr>Controls and Social Media</vt:lpstr>
      <vt:lpstr>Transformative Technology</vt:lpstr>
      <vt:lpstr>Module 7: Promoting and Measuring Use</vt:lpstr>
      <vt:lpstr>Marketing Repository Services</vt:lpstr>
      <vt:lpstr>Marketing Repository Services</vt:lpstr>
      <vt:lpstr>IMLS C2C Online</vt:lpstr>
      <vt:lpstr>Evaluation</vt:lpstr>
      <vt:lpstr>Evaluation</vt:lpstr>
      <vt:lpstr>EvaluationO</vt:lpstr>
      <vt:lpstr>Workshop Wrap-Up</vt:lpstr>
      <vt:lpstr>Parting Thoughts To Remember…</vt:lpstr>
      <vt:lpstr>Parting Thoughts To Remember…</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Repositories</dc:title>
  <dc:creator>Amanda Look</dc:creator>
  <cp:lastModifiedBy>Brianne Downing</cp:lastModifiedBy>
  <cp:revision>91</cp:revision>
  <cp:lastPrinted>2016-09-14T21:47:32Z</cp:lastPrinted>
  <dcterms:created xsi:type="dcterms:W3CDTF">2012-05-07T14:46:55Z</dcterms:created>
  <dcterms:modified xsi:type="dcterms:W3CDTF">2016-09-14T22:01:39Z</dcterms:modified>
</cp:coreProperties>
</file>