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6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4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7956-0F65-C94A-9B62-973C8B21436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8735-607F-AD4E-B036-8D945F770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s://sites.google.com/site/architecturalrecordsroundtable/hom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3480" y="4452777"/>
            <a:ext cx="5943600" cy="1912926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Wednesday, August 19</a:t>
            </a:r>
          </a:p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3:00pm – 4:30pm</a:t>
            </a:r>
          </a:p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Room 22</a:t>
            </a:r>
          </a:p>
          <a:p>
            <a:pPr algn="r"/>
            <a:endParaRPr lang="en-US" sz="2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0403" y="683674"/>
            <a:ext cx="7120443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entury"/>
                <a:cs typeface="Century"/>
              </a:rPr>
              <a:t>Architectural Records Roundtable</a:t>
            </a:r>
            <a:endParaRPr lang="en-US" sz="3200" dirty="0">
              <a:latin typeface="Century"/>
              <a:cs typeface="Centur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5382902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Society of American Archivists</a:t>
            </a:r>
            <a:endParaRPr lang="en-US" sz="24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Cleveland Convention Center</a:t>
            </a:r>
            <a:endParaRPr lang="en-US" sz="2400" dirty="0" smtClean="0">
              <a:solidFill>
                <a:srgbClr val="0000B2"/>
              </a:solidFill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60766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65984"/>
            <a:ext cx="5382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000B2"/>
                </a:solidFill>
                <a:latin typeface="Century"/>
                <a:cs typeface="Century"/>
              </a:rPr>
              <a:t>Agenda</a:t>
            </a:r>
            <a:endParaRPr lang="en-US" sz="24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36" y="1566508"/>
            <a:ext cx="62701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entury"/>
                <a:cs typeface="Century"/>
              </a:rPr>
              <a:t>Welcome and </a:t>
            </a:r>
            <a:r>
              <a:rPr lang="en-US" u="sng" dirty="0" smtClean="0">
                <a:latin typeface="Century"/>
                <a:cs typeface="Century"/>
              </a:rPr>
              <a:t>Introductions</a:t>
            </a:r>
          </a:p>
          <a:p>
            <a:endParaRPr lang="en-US" dirty="0" smtClean="0">
              <a:latin typeface="Century"/>
              <a:cs typeface="Century"/>
            </a:endParaRPr>
          </a:p>
          <a:p>
            <a:r>
              <a:rPr lang="en-US" u="sng" dirty="0" smtClean="0">
                <a:latin typeface="Century"/>
                <a:cs typeface="Century"/>
              </a:rPr>
              <a:t>Business Meeting</a:t>
            </a:r>
            <a:r>
              <a:rPr lang="en-US" dirty="0" smtClean="0">
                <a:latin typeface="Century"/>
                <a:cs typeface="Century"/>
              </a:rPr>
              <a:t>						</a:t>
            </a:r>
            <a:r>
              <a:rPr lang="en-US" sz="1600" dirty="0" smtClean="0">
                <a:latin typeface="Century"/>
                <a:cs typeface="Century"/>
              </a:rPr>
              <a:t>Election results</a:t>
            </a:r>
          </a:p>
          <a:p>
            <a:pPr algn="r"/>
            <a:r>
              <a:rPr lang="en-US" sz="1600" dirty="0">
                <a:latin typeface="Century"/>
                <a:cs typeface="Century"/>
              </a:rPr>
              <a:t>	</a:t>
            </a:r>
            <a:r>
              <a:rPr lang="en-US" sz="1600" dirty="0" smtClean="0">
                <a:latin typeface="Century"/>
                <a:cs typeface="Century"/>
              </a:rPr>
              <a:t> Google site </a:t>
            </a:r>
            <a:r>
              <a:rPr lang="en-US" sz="1600" dirty="0">
                <a:latin typeface="Century"/>
                <a:cs typeface="Century"/>
              </a:rPr>
              <a:t>u</a:t>
            </a:r>
            <a:r>
              <a:rPr lang="en-US" sz="1600" dirty="0" smtClean="0">
                <a:latin typeface="Century"/>
                <a:cs typeface="Century"/>
              </a:rPr>
              <a:t>pdate</a:t>
            </a:r>
          </a:p>
          <a:p>
            <a:pPr algn="r"/>
            <a:r>
              <a:rPr lang="en-US" sz="1600" dirty="0">
                <a:latin typeface="Century"/>
                <a:cs typeface="Century"/>
              </a:rPr>
              <a:t>	</a:t>
            </a:r>
            <a:r>
              <a:rPr lang="en-US" sz="1600" dirty="0" smtClean="0">
                <a:latin typeface="Century"/>
                <a:cs typeface="Century"/>
              </a:rPr>
              <a:t>	Web liaison and VM liaison</a:t>
            </a:r>
          </a:p>
          <a:p>
            <a:endParaRPr lang="en-US" dirty="0">
              <a:latin typeface="Century"/>
              <a:cs typeface="Century"/>
            </a:endParaRPr>
          </a:p>
          <a:p>
            <a:r>
              <a:rPr lang="en-US" u="sng" dirty="0" smtClean="0">
                <a:latin typeface="Century"/>
                <a:cs typeface="Century"/>
              </a:rPr>
              <a:t>Presentations</a:t>
            </a:r>
            <a:r>
              <a:rPr lang="en-US" dirty="0" smtClean="0">
                <a:latin typeface="Century"/>
                <a:cs typeface="Century"/>
              </a:rPr>
              <a:t>					       </a:t>
            </a:r>
            <a:r>
              <a:rPr lang="en-US" dirty="0" smtClean="0">
                <a:latin typeface="Century"/>
                <a:cs typeface="Century"/>
              </a:rPr>
              <a:t>	    </a:t>
            </a:r>
            <a:r>
              <a:rPr lang="en-US" sz="1600" dirty="0" smtClean="0">
                <a:latin typeface="Century"/>
                <a:cs typeface="Century"/>
              </a:rPr>
              <a:t>Tawny Ryan </a:t>
            </a:r>
            <a:r>
              <a:rPr lang="en-US" sz="1600" dirty="0" err="1" smtClean="0">
                <a:latin typeface="Century"/>
                <a:cs typeface="Century"/>
              </a:rPr>
              <a:t>Nelb</a:t>
            </a:r>
            <a:r>
              <a:rPr lang="en-US" sz="1600" dirty="0" smtClean="0">
                <a:latin typeface="Century"/>
                <a:cs typeface="Century"/>
              </a:rPr>
              <a:t>									</a:t>
            </a:r>
            <a:r>
              <a:rPr lang="en-US" sz="1600" dirty="0">
                <a:latin typeface="Century"/>
                <a:cs typeface="Century"/>
              </a:rPr>
              <a:t>	Joanna </a:t>
            </a:r>
            <a:r>
              <a:rPr lang="en-US" sz="1600" dirty="0" err="1" smtClean="0">
                <a:latin typeface="Century"/>
                <a:cs typeface="Century"/>
              </a:rPr>
              <a:t>Groberg</a:t>
            </a:r>
            <a:endParaRPr lang="en-US" sz="1600" dirty="0" smtClean="0">
              <a:latin typeface="Century"/>
              <a:cs typeface="Century"/>
            </a:endParaRPr>
          </a:p>
          <a:p>
            <a:pPr algn="r"/>
            <a:r>
              <a:rPr lang="en-US" sz="1600" dirty="0">
                <a:latin typeface="Century"/>
                <a:cs typeface="Century"/>
              </a:rPr>
              <a:t>	</a:t>
            </a:r>
            <a:r>
              <a:rPr lang="en-US" sz="1600" dirty="0" err="1">
                <a:latin typeface="Century"/>
                <a:cs typeface="Century"/>
              </a:rPr>
              <a:t>Johna</a:t>
            </a:r>
            <a:r>
              <a:rPr lang="en-US" sz="1600" dirty="0">
                <a:latin typeface="Century"/>
                <a:cs typeface="Century"/>
              </a:rPr>
              <a:t> </a:t>
            </a:r>
            <a:r>
              <a:rPr lang="en-US" sz="1600" dirty="0" err="1">
                <a:latin typeface="Century"/>
                <a:cs typeface="Century"/>
              </a:rPr>
              <a:t>Picco</a:t>
            </a:r>
            <a:endParaRPr lang="en-US" sz="1600" dirty="0">
              <a:latin typeface="Century"/>
              <a:cs typeface="Century"/>
            </a:endParaRPr>
          </a:p>
          <a:p>
            <a:pPr algn="r"/>
            <a:r>
              <a:rPr lang="en-US" sz="1600" dirty="0" smtClean="0">
                <a:latin typeface="Century"/>
                <a:cs typeface="Century"/>
              </a:rPr>
              <a:t>	</a:t>
            </a:r>
            <a:r>
              <a:rPr lang="en-US" sz="1600" dirty="0">
                <a:latin typeface="Century"/>
                <a:cs typeface="Century"/>
              </a:rPr>
              <a:t>Emily Vigor</a:t>
            </a:r>
            <a:endParaRPr lang="en-US" sz="1600" dirty="0" smtClean="0">
              <a:latin typeface="Century"/>
              <a:cs typeface="Century"/>
            </a:endParaRPr>
          </a:p>
          <a:p>
            <a:r>
              <a:rPr lang="en-US" dirty="0"/>
              <a:t>	</a:t>
            </a:r>
          </a:p>
          <a:p>
            <a:r>
              <a:rPr lang="en-US" u="sng" dirty="0" smtClean="0">
                <a:latin typeface="Century"/>
                <a:cs typeface="Century"/>
              </a:rPr>
              <a:t>CAB/BIM Taskforce</a:t>
            </a:r>
            <a:r>
              <a:rPr lang="en-US" dirty="0" smtClean="0">
                <a:latin typeface="Century"/>
                <a:cs typeface="Century"/>
              </a:rPr>
              <a:t>					      </a:t>
            </a:r>
            <a:r>
              <a:rPr lang="en-US" sz="1600" dirty="0" smtClean="0">
                <a:latin typeface="Century"/>
                <a:cs typeface="Century"/>
              </a:rPr>
              <a:t> </a:t>
            </a:r>
            <a:r>
              <a:rPr lang="en-US" sz="1600" dirty="0" err="1" smtClean="0">
                <a:latin typeface="Century"/>
                <a:cs typeface="Century"/>
              </a:rPr>
              <a:t>Aliza</a:t>
            </a:r>
            <a:r>
              <a:rPr lang="en-US" sz="1600" dirty="0" smtClean="0">
                <a:latin typeface="Century"/>
                <a:cs typeface="Century"/>
              </a:rPr>
              <a:t> </a:t>
            </a:r>
            <a:r>
              <a:rPr lang="en-US" sz="1600" dirty="0" err="1" smtClean="0">
                <a:latin typeface="Century"/>
                <a:cs typeface="Century"/>
              </a:rPr>
              <a:t>Leventhal</a:t>
            </a:r>
            <a:endParaRPr lang="en-US" sz="1600" u="sng" dirty="0" smtClean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							 	</a:t>
            </a:r>
          </a:p>
          <a:p>
            <a:r>
              <a:rPr lang="en-US" u="sng" dirty="0" smtClean="0">
                <a:latin typeface="Century"/>
                <a:cs typeface="Century"/>
              </a:rPr>
              <a:t>Discussion</a:t>
            </a:r>
            <a:endParaRPr lang="en-US" u="sng"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59185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9836" y="453459"/>
            <a:ext cx="6122462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800" dirty="0" smtClean="0">
                <a:solidFill>
                  <a:srgbClr val="0000B2"/>
                </a:solidFill>
                <a:latin typeface="Century"/>
                <a:cs typeface="Century"/>
              </a:rPr>
              <a:t>Election results</a:t>
            </a:r>
            <a:endParaRPr lang="en-US" sz="28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36" y="1486133"/>
            <a:ext cx="6270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entury"/>
                <a:cs typeface="Century"/>
              </a:rPr>
              <a:t>Aliza</a:t>
            </a:r>
            <a:r>
              <a:rPr lang="en-US" b="1" dirty="0">
                <a:latin typeface="Century"/>
                <a:cs typeface="Century"/>
              </a:rPr>
              <a:t> </a:t>
            </a:r>
            <a:r>
              <a:rPr lang="en-US" b="1" dirty="0" err="1" smtClean="0">
                <a:latin typeface="Century"/>
                <a:cs typeface="Century"/>
              </a:rPr>
              <a:t>Leventhal</a:t>
            </a:r>
            <a:r>
              <a:rPr lang="en-US" b="1" dirty="0" smtClean="0">
                <a:latin typeface="Century"/>
                <a:cs typeface="Century"/>
              </a:rPr>
              <a:t> </a:t>
            </a:r>
            <a:endParaRPr lang="en-US" dirty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Incoming Co</a:t>
            </a:r>
            <a:r>
              <a:rPr lang="en-US" dirty="0">
                <a:latin typeface="Century"/>
                <a:cs typeface="Century"/>
              </a:rPr>
              <a:t>-</a:t>
            </a:r>
            <a:r>
              <a:rPr lang="en-US" dirty="0" smtClean="0">
                <a:latin typeface="Century"/>
                <a:cs typeface="Century"/>
              </a:rPr>
              <a:t>Chair, 2015 – 2017</a:t>
            </a:r>
          </a:p>
          <a:p>
            <a:endParaRPr lang="en-US" dirty="0" smtClean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Corporate Librarian and Archivist for Sasaki Associates, an architecture, landscape architecture and planning firm based in Watertown, MA</a:t>
            </a:r>
          </a:p>
          <a:p>
            <a:endParaRPr lang="en-US" dirty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r>
              <a:rPr lang="en-US" b="1" dirty="0" smtClean="0">
                <a:latin typeface="Century"/>
                <a:cs typeface="Century"/>
              </a:rPr>
              <a:t>Joanna </a:t>
            </a:r>
            <a:r>
              <a:rPr lang="en-US" b="1" dirty="0" err="1" smtClean="0">
                <a:latin typeface="Century"/>
                <a:cs typeface="Century"/>
              </a:rPr>
              <a:t>Groberg</a:t>
            </a:r>
            <a:r>
              <a:rPr lang="en-US" b="1" dirty="0" smtClean="0">
                <a:latin typeface="Century"/>
                <a:cs typeface="Century"/>
              </a:rPr>
              <a:t> </a:t>
            </a:r>
            <a:endParaRPr lang="en-US" dirty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Incoming Steering Committee member, 2015 - 2018</a:t>
            </a:r>
          </a:p>
          <a:p>
            <a:endParaRPr lang="en-US" dirty="0" smtClean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Archivist for Design and Construction at Georgetown University, Division of Facilities</a:t>
            </a:r>
          </a:p>
          <a:p>
            <a:endParaRPr lang="en-US"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63092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2851" y="501684"/>
            <a:ext cx="6168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solidFill>
                  <a:srgbClr val="0000B2"/>
                </a:solidFill>
                <a:latin typeface="Century"/>
                <a:cs typeface="Century"/>
              </a:rPr>
              <a:t>Google site update</a:t>
            </a:r>
            <a:endParaRPr lang="en-US" sz="2800" dirty="0" smtClean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8254" y="1412990"/>
            <a:ext cx="7120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"/>
                <a:cs typeface="Century"/>
                <a:hlinkClick r:id="rId3"/>
              </a:rPr>
              <a:t>https://sites.google.com/site/architecturalrecordsroundtable/home</a:t>
            </a:r>
            <a:endParaRPr lang="en-US" sz="1600" dirty="0" smtClean="0">
              <a:latin typeface="Century"/>
              <a:cs typeface="Century"/>
            </a:endParaRPr>
          </a:p>
          <a:p>
            <a:endParaRPr lang="en-US" sz="1600" dirty="0">
              <a:latin typeface="Century"/>
              <a:cs typeface="Centur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8901" y="2983410"/>
            <a:ext cx="34670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00B2"/>
                </a:solidFill>
                <a:latin typeface="Century"/>
                <a:cs typeface="Century"/>
              </a:rPr>
              <a:t>Volunteer Web Liaison</a:t>
            </a:r>
          </a:p>
          <a:p>
            <a:pPr algn="r"/>
            <a:endParaRPr lang="en-US" dirty="0">
              <a:solidFill>
                <a:srgbClr val="0000B2"/>
              </a:solidFill>
              <a:latin typeface="Century"/>
              <a:cs typeface="Century"/>
            </a:endParaRPr>
          </a:p>
          <a:p>
            <a:pPr algn="r"/>
            <a:r>
              <a:rPr lang="en-US" dirty="0" smtClean="0">
                <a:solidFill>
                  <a:srgbClr val="0000B2"/>
                </a:solidFill>
                <a:latin typeface="Century"/>
                <a:cs typeface="Century"/>
              </a:rPr>
              <a:t>Volunteer Visual Materials (VM) Section </a:t>
            </a:r>
          </a:p>
          <a:p>
            <a:pPr algn="r"/>
            <a:endParaRPr lang="en-US" dirty="0">
              <a:solidFill>
                <a:srgbClr val="0000B2"/>
              </a:solidFill>
              <a:latin typeface="Century"/>
              <a:cs typeface="Century"/>
            </a:endParaRPr>
          </a:p>
          <a:p>
            <a:pPr algn="r"/>
            <a:endParaRPr lang="en-US" dirty="0" smtClean="0">
              <a:solidFill>
                <a:srgbClr val="0000B2"/>
              </a:solidFill>
              <a:latin typeface="Century"/>
              <a:cs typeface="Century"/>
            </a:endParaRPr>
          </a:p>
          <a:p>
            <a:pPr algn="r"/>
            <a:endParaRPr lang="en-US" dirty="0" smtClean="0">
              <a:solidFill>
                <a:srgbClr val="0000B2"/>
              </a:solidFill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59426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0403" y="1588312"/>
            <a:ext cx="7120443" cy="1470025"/>
          </a:xfrm>
        </p:spPr>
        <p:txBody>
          <a:bodyPr>
            <a:normAutofit/>
          </a:bodyPr>
          <a:lstStyle/>
          <a:p>
            <a:pPr algn="l">
              <a:lnSpc>
                <a:spcPct val="140000"/>
              </a:lnSpc>
            </a:pPr>
            <a:r>
              <a:rPr lang="en-US" sz="3200" dirty="0" smtClean="0">
                <a:latin typeface="Century"/>
                <a:cs typeface="Century"/>
              </a:rPr>
              <a:t>Happy 25</a:t>
            </a:r>
            <a:r>
              <a:rPr lang="en-US" sz="3200" baseline="30000" dirty="0" smtClean="0">
                <a:latin typeface="Century"/>
                <a:cs typeface="Century"/>
              </a:rPr>
              <a:t>th</a:t>
            </a:r>
            <a:r>
              <a:rPr lang="en-US" sz="3200" dirty="0" smtClean="0">
                <a:latin typeface="Century"/>
                <a:cs typeface="Century"/>
              </a:rPr>
              <a:t> Anniversary, </a:t>
            </a:r>
            <a:br>
              <a:rPr lang="en-US" sz="3200" dirty="0" smtClean="0">
                <a:latin typeface="Century"/>
                <a:cs typeface="Century"/>
              </a:rPr>
            </a:br>
            <a:r>
              <a:rPr lang="en-US" sz="3200" dirty="0" smtClean="0">
                <a:latin typeface="Century"/>
                <a:cs typeface="Century"/>
              </a:rPr>
              <a:t>Architectural Records Roundtable!</a:t>
            </a:r>
            <a:endParaRPr lang="en-US" sz="3200" dirty="0">
              <a:latin typeface="Century"/>
              <a:cs typeface="Century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1497" y="3755011"/>
            <a:ext cx="375641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0000B2"/>
                </a:solidFill>
                <a:latin typeface="Century"/>
                <a:cs typeface="Century"/>
              </a:rPr>
              <a:t>Thank you, Tawny, for providing a brief history of the organization – and for your role in developing the ARR! </a:t>
            </a:r>
          </a:p>
          <a:p>
            <a:pPr algn="r"/>
            <a:endParaRPr lang="en-US" dirty="0">
              <a:solidFill>
                <a:srgbClr val="0000B2"/>
              </a:solidFill>
              <a:latin typeface="Century"/>
              <a:cs typeface="Century"/>
            </a:endParaRPr>
          </a:p>
          <a:p>
            <a:pPr algn="r"/>
            <a:endParaRPr lang="en-US" dirty="0" smtClean="0">
              <a:solidFill>
                <a:srgbClr val="0000B2"/>
              </a:solidFill>
              <a:latin typeface="Century"/>
              <a:cs typeface="Century"/>
            </a:endParaRPr>
          </a:p>
          <a:p>
            <a:pPr algn="r"/>
            <a:endParaRPr lang="en-US" dirty="0" smtClean="0">
              <a:solidFill>
                <a:srgbClr val="0000B2"/>
              </a:solidFill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73150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3231" y="421309"/>
            <a:ext cx="6122462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800" dirty="0" smtClean="0">
                <a:solidFill>
                  <a:srgbClr val="0000B2"/>
                </a:solidFill>
                <a:latin typeface="Century"/>
                <a:cs typeface="Century"/>
              </a:rPr>
              <a:t>Presentations</a:t>
            </a:r>
            <a:endParaRPr lang="en-US" sz="28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36" y="1089204"/>
            <a:ext cx="627017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"/>
                <a:cs typeface="Century"/>
              </a:rPr>
              <a:t>Joanna </a:t>
            </a:r>
            <a:r>
              <a:rPr lang="en-US" dirty="0" err="1" smtClean="0">
                <a:latin typeface="Century"/>
                <a:cs typeface="Century"/>
              </a:rPr>
              <a:t>Groberg</a:t>
            </a:r>
            <a:endParaRPr lang="en-US" dirty="0" smtClean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pPr algn="r"/>
            <a:r>
              <a:rPr lang="en-US" dirty="0" smtClean="0">
                <a:latin typeface="Century"/>
                <a:cs typeface="Century"/>
              </a:rPr>
              <a:t>	A</a:t>
            </a:r>
            <a:r>
              <a:rPr lang="en-US" dirty="0" smtClean="0">
                <a:latin typeface="Century"/>
                <a:cs typeface="Century"/>
              </a:rPr>
              <a:t>rchitectural records repository at </a:t>
            </a:r>
          </a:p>
          <a:p>
            <a:pPr algn="r"/>
            <a:r>
              <a:rPr lang="en-US" dirty="0">
                <a:latin typeface="Century"/>
                <a:cs typeface="Century"/>
              </a:rPr>
              <a:t>	</a:t>
            </a:r>
            <a:r>
              <a:rPr lang="en-US" dirty="0" smtClean="0">
                <a:latin typeface="Century"/>
                <a:cs typeface="Century"/>
              </a:rPr>
              <a:t>Georgetown University</a:t>
            </a:r>
          </a:p>
          <a:p>
            <a:endParaRPr lang="en-US" dirty="0" smtClean="0">
              <a:latin typeface="Century"/>
              <a:cs typeface="Century"/>
            </a:endParaRPr>
          </a:p>
          <a:p>
            <a:r>
              <a:rPr lang="en-US" dirty="0" err="1" smtClean="0">
                <a:latin typeface="Century"/>
                <a:cs typeface="Century"/>
              </a:rPr>
              <a:t>Johna</a:t>
            </a:r>
            <a:r>
              <a:rPr lang="en-US" dirty="0" smtClean="0">
                <a:latin typeface="Century"/>
                <a:cs typeface="Century"/>
              </a:rPr>
              <a:t> </a:t>
            </a:r>
            <a:r>
              <a:rPr lang="en-US" dirty="0" err="1" smtClean="0">
                <a:latin typeface="Century"/>
                <a:cs typeface="Century"/>
              </a:rPr>
              <a:t>Picco</a:t>
            </a:r>
            <a:endParaRPr lang="en-US" dirty="0" smtClean="0">
              <a:latin typeface="Century"/>
              <a:cs typeface="Century"/>
            </a:endParaRPr>
          </a:p>
          <a:p>
            <a:endParaRPr lang="en-US" dirty="0">
              <a:latin typeface="Century"/>
              <a:cs typeface="Century"/>
            </a:endParaRPr>
          </a:p>
          <a:p>
            <a:pPr algn="r"/>
            <a:r>
              <a:rPr lang="en-US" dirty="0" smtClean="0">
                <a:latin typeface="Century"/>
                <a:cs typeface="Century"/>
              </a:rPr>
              <a:t>	Architectural collections at </a:t>
            </a:r>
          </a:p>
          <a:p>
            <a:pPr algn="r"/>
            <a:r>
              <a:rPr lang="en-US" dirty="0">
                <a:latin typeface="Century"/>
                <a:cs typeface="Century"/>
              </a:rPr>
              <a:t>	</a:t>
            </a:r>
            <a:r>
              <a:rPr lang="en-US" dirty="0" smtClean="0">
                <a:latin typeface="Century"/>
                <a:cs typeface="Century"/>
              </a:rPr>
              <a:t>The </a:t>
            </a:r>
            <a:r>
              <a:rPr lang="en-US" dirty="0" err="1" smtClean="0">
                <a:latin typeface="Century"/>
                <a:cs typeface="Century"/>
              </a:rPr>
              <a:t>Filson</a:t>
            </a:r>
            <a:r>
              <a:rPr lang="en-US" dirty="0" smtClean="0">
                <a:latin typeface="Century"/>
                <a:cs typeface="Century"/>
              </a:rPr>
              <a:t> Historical Society</a:t>
            </a:r>
          </a:p>
          <a:p>
            <a:pPr algn="r"/>
            <a:r>
              <a:rPr lang="en-US" dirty="0" smtClean="0">
                <a:latin typeface="Century"/>
                <a:cs typeface="Century"/>
              </a:rPr>
              <a:t>	</a:t>
            </a:r>
          </a:p>
          <a:p>
            <a:r>
              <a:rPr lang="en-US" dirty="0" smtClean="0">
                <a:latin typeface="Century"/>
                <a:cs typeface="Century"/>
              </a:rPr>
              <a:t>Emily Vigor</a:t>
            </a:r>
          </a:p>
          <a:p>
            <a:endParaRPr lang="en-US" dirty="0" smtClean="0">
              <a:latin typeface="Century"/>
              <a:cs typeface="Century"/>
            </a:endParaRPr>
          </a:p>
          <a:p>
            <a:pPr algn="r"/>
            <a:r>
              <a:rPr lang="en-US" dirty="0" smtClean="0">
                <a:latin typeface="Century"/>
                <a:cs typeface="Century"/>
              </a:rPr>
              <a:t>A</a:t>
            </a:r>
            <a:r>
              <a:rPr lang="en-US" dirty="0" smtClean="0">
                <a:latin typeface="Century"/>
                <a:cs typeface="Century"/>
              </a:rPr>
              <a:t>dding women designers to Wikipedia</a:t>
            </a:r>
          </a:p>
          <a:p>
            <a:pPr algn="r"/>
            <a:r>
              <a:rPr lang="en-US" dirty="0" smtClean="0">
                <a:latin typeface="Century"/>
                <a:cs typeface="Century"/>
              </a:rPr>
              <a:t> for Women’s History Month at </a:t>
            </a:r>
          </a:p>
          <a:p>
            <a:pPr algn="r"/>
            <a:r>
              <a:rPr lang="en-US" dirty="0" smtClean="0">
                <a:latin typeface="Century"/>
                <a:cs typeface="Century"/>
              </a:rPr>
              <a:t>the Environmental Design Archives</a:t>
            </a:r>
          </a:p>
          <a:p>
            <a:pPr algn="r"/>
            <a:endParaRPr lang="en-US" dirty="0" smtClean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42825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3231" y="421309"/>
            <a:ext cx="6122462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800" dirty="0" smtClean="0">
                <a:solidFill>
                  <a:srgbClr val="0000B2"/>
                </a:solidFill>
                <a:latin typeface="Century"/>
                <a:cs typeface="Century"/>
              </a:rPr>
              <a:t>CAD/BIM Taskforce</a:t>
            </a:r>
            <a:endParaRPr lang="en-US" sz="28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36" y="1828655"/>
            <a:ext cx="627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"/>
                <a:cs typeface="Century"/>
              </a:rPr>
              <a:t>Aliza</a:t>
            </a:r>
            <a:r>
              <a:rPr lang="en-US" dirty="0" smtClean="0">
                <a:latin typeface="Century"/>
                <a:cs typeface="Century"/>
              </a:rPr>
              <a:t> </a:t>
            </a:r>
            <a:r>
              <a:rPr lang="en-US" dirty="0" err="1" smtClean="0">
                <a:latin typeface="Century"/>
                <a:cs typeface="Century"/>
              </a:rPr>
              <a:t>Leventhal</a:t>
            </a:r>
            <a:endParaRPr lang="en-US" dirty="0" smtClean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pPr algn="r"/>
            <a:r>
              <a:rPr lang="en-US" dirty="0" smtClean="0">
                <a:latin typeface="Century"/>
                <a:cs typeface="Century"/>
              </a:rPr>
              <a:t>	</a:t>
            </a:r>
            <a:endParaRPr lang="en-US" dirty="0" smtClean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48487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25259" y="2425261"/>
            <a:ext cx="6874074" cy="202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254" y="5690553"/>
            <a:ext cx="7120443" cy="116744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00B2"/>
                </a:solidFill>
                <a:latin typeface="Century"/>
                <a:cs typeface="Century"/>
              </a:rPr>
              <a:t>Architectural Records Roundtable					SAA 2015</a:t>
            </a:r>
            <a:endParaRPr lang="en-US" sz="1800" dirty="0">
              <a:solidFill>
                <a:srgbClr val="0000B2"/>
              </a:solidFill>
              <a:latin typeface="Century"/>
              <a:cs typeface="Century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3231" y="421309"/>
            <a:ext cx="6122462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800" dirty="0" smtClean="0">
                <a:solidFill>
                  <a:srgbClr val="0000B2"/>
                </a:solidFill>
                <a:latin typeface="Century"/>
                <a:cs typeface="Century"/>
              </a:rPr>
              <a:t>Discussion</a:t>
            </a:r>
            <a:endParaRPr lang="en-US" sz="2800" dirty="0" smtClean="0">
              <a:solidFill>
                <a:srgbClr val="0000B2"/>
              </a:solidFill>
              <a:effectLst/>
              <a:latin typeface="Century"/>
              <a:cs typeface="Centu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36" y="1828655"/>
            <a:ext cx="6270172" cy="399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"/>
                <a:cs typeface="Century"/>
              </a:rPr>
              <a:t>Standards for Architectural </a:t>
            </a:r>
            <a:r>
              <a:rPr lang="en-US" dirty="0">
                <a:latin typeface="Century"/>
                <a:cs typeface="Century"/>
              </a:rPr>
              <a:t>R</a:t>
            </a:r>
            <a:r>
              <a:rPr lang="en-US" dirty="0" smtClean="0">
                <a:latin typeface="Century"/>
                <a:cs typeface="Century"/>
              </a:rPr>
              <a:t>ecords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entury"/>
                <a:cs typeface="Century"/>
              </a:rPr>
              <a:t>	</a:t>
            </a:r>
            <a:r>
              <a:rPr lang="en-US" dirty="0" smtClean="0">
                <a:latin typeface="Century"/>
                <a:cs typeface="Century"/>
              </a:rPr>
              <a:t>American Institute of Architects</a:t>
            </a:r>
            <a:endParaRPr lang="en-US" dirty="0" smtClean="0">
              <a:latin typeface="Century"/>
              <a:cs typeface="Century"/>
            </a:endParaRPr>
          </a:p>
          <a:p>
            <a:endParaRPr lang="en-US" dirty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endParaRPr lang="en-US" dirty="0">
              <a:latin typeface="Century"/>
              <a:cs typeface="Century"/>
            </a:endParaRPr>
          </a:p>
          <a:p>
            <a:r>
              <a:rPr lang="en-US" dirty="0" smtClean="0">
                <a:latin typeface="Century"/>
                <a:cs typeface="Century"/>
              </a:rPr>
              <a:t>Digital Asset Management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"/>
                <a:cs typeface="Century"/>
              </a:rPr>
              <a:t>	</a:t>
            </a:r>
            <a:r>
              <a:rPr lang="en-US" dirty="0" smtClean="0">
                <a:latin typeface="Century"/>
                <a:cs typeface="Century"/>
              </a:rPr>
              <a:t>What are archivists doing in practice?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"/>
                <a:cs typeface="Century"/>
              </a:rPr>
              <a:t>	</a:t>
            </a:r>
            <a:r>
              <a:rPr lang="en-US" dirty="0" smtClean="0">
                <a:latin typeface="Century"/>
                <a:cs typeface="Century"/>
              </a:rPr>
              <a:t>What are architects doing in practice? </a:t>
            </a:r>
            <a:endParaRPr lang="en-US" dirty="0" smtClean="0">
              <a:latin typeface="Century"/>
              <a:cs typeface="Century"/>
            </a:endParaRPr>
          </a:p>
          <a:p>
            <a:pPr>
              <a:lnSpc>
                <a:spcPct val="130000"/>
              </a:lnSpc>
            </a:pPr>
            <a:endParaRPr lang="en-US" dirty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endParaRPr lang="en-US" dirty="0">
              <a:latin typeface="Century"/>
              <a:cs typeface="Century"/>
            </a:endParaRPr>
          </a:p>
          <a:p>
            <a:endParaRPr lang="en-US" dirty="0" smtClean="0">
              <a:latin typeface="Century"/>
              <a:cs typeface="Century"/>
            </a:endParaRPr>
          </a:p>
          <a:p>
            <a:pPr algn="r"/>
            <a:r>
              <a:rPr lang="en-US" dirty="0" smtClean="0">
                <a:latin typeface="Century"/>
                <a:cs typeface="Century"/>
              </a:rPr>
              <a:t>	</a:t>
            </a:r>
            <a:endParaRPr lang="en-US" dirty="0" smtClean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80168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167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Architectural Records Roundtable</vt:lpstr>
      <vt:lpstr>Architectural Records Roundtable     SAA 2015</vt:lpstr>
      <vt:lpstr>Architectural Records Roundtable     SAA 2015</vt:lpstr>
      <vt:lpstr>Architectural Records Roundtable     SAA 2015</vt:lpstr>
      <vt:lpstr>Happy 25th Anniversary,  Architectural Records Roundtable!</vt:lpstr>
      <vt:lpstr>Architectural Records Roundtable     SAA 2015</vt:lpstr>
      <vt:lpstr>Architectural Records Roundtable     SAA 2015</vt:lpstr>
      <vt:lpstr>Architectural Records Roundtable     SAA 2015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Architectural Records Roundtable</dc:title>
  <dc:creator>Kathryn Pierce</dc:creator>
  <cp:lastModifiedBy>Kathryn Pierce</cp:lastModifiedBy>
  <cp:revision>9</cp:revision>
  <dcterms:created xsi:type="dcterms:W3CDTF">2015-08-19T15:08:15Z</dcterms:created>
  <dcterms:modified xsi:type="dcterms:W3CDTF">2015-08-19T17:04:42Z</dcterms:modified>
</cp:coreProperties>
</file>