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6858000" cy="5143500"/>
  <p:notesSz cx="6858000" cy="9144000"/>
  <p:embeddedFontLst>
    <p:embeddedFont>
      <p:font typeface="Oswald" panose="020B0604020202020204" charset="0"/>
      <p:regular r:id="rId14"/>
      <p:bold r:id="rId15"/>
    </p:embeddedFont>
    <p:embeddedFont>
      <p:font typeface="Average" panose="020B0604020202020204"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408" autoAdjust="0"/>
  </p:normalViewPr>
  <p:slideViewPr>
    <p:cSldViewPr snapToGrid="0">
      <p:cViewPr varScale="1">
        <p:scale>
          <a:sx n="80" d="100"/>
          <a:sy n="80" d="100"/>
        </p:scale>
        <p:origin x="20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60388117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t>Hi my name is Mary Rubin and I’m the incoming Advocacy Subcommittee Chair for the Regional Archival Associations Consortium. </a:t>
            </a:r>
          </a:p>
          <a:p>
            <a:pPr lvl="0" rtl="0">
              <a:lnSpc>
                <a:spcPct val="115000"/>
              </a:lnSpc>
              <a:spcBef>
                <a:spcPts val="0"/>
              </a:spcBef>
              <a:buNone/>
            </a:pPr>
            <a:r>
              <a:rPr lang="en"/>
              <a:t>Hi my name is Wendy Hagenmaier and I’m the outgoing Chair of the Issues and Advocacy Roundtable. </a:t>
            </a:r>
          </a:p>
          <a:p>
            <a:pPr lvl="0" rtl="0">
              <a:lnSpc>
                <a:spcPct val="115000"/>
              </a:lnSpc>
              <a:spcBef>
                <a:spcPts val="0"/>
              </a:spcBef>
              <a:buNone/>
            </a:pPr>
            <a:endParaRPr/>
          </a:p>
          <a:p>
            <a:pPr lvl="0" rtl="0">
              <a:lnSpc>
                <a:spcPct val="115000"/>
              </a:lnSpc>
              <a:spcBef>
                <a:spcPts val="0"/>
              </a:spcBef>
              <a:buNone/>
            </a:pPr>
            <a:r>
              <a:rPr lang="en"/>
              <a:t>[Mary]</a:t>
            </a:r>
          </a:p>
          <a:p>
            <a:pPr lvl="0" rtl="0">
              <a:lnSpc>
                <a:spcPct val="115000"/>
              </a:lnSpc>
              <a:spcBef>
                <a:spcPts val="0"/>
              </a:spcBef>
              <a:buNone/>
            </a:pPr>
            <a:r>
              <a:rPr lang="en"/>
              <a:t>We’re here representing a larger team--Andrew Noga, also RAAC Advocacy Subcommittee member; Christine George, Outgoing Vice-Chair of I&amp;A; and Rachel Mandell, I&amp;A Intern.</a:t>
            </a:r>
          </a:p>
        </p:txBody>
      </p:sp>
    </p:spTree>
    <p:extLst>
      <p:ext uri="{BB962C8B-B14F-4D97-AF65-F5344CB8AC3E}">
        <p14:creationId xmlns:p14="http://schemas.microsoft.com/office/powerpoint/2010/main" val="1005827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[Mary]</a:t>
            </a:r>
          </a:p>
          <a:p>
            <a:pPr lvl="0">
              <a:spcBef>
                <a:spcPts val="0"/>
              </a:spcBef>
              <a:buNone/>
            </a:pPr>
            <a:endParaRPr/>
          </a:p>
          <a:p>
            <a:pPr lvl="0">
              <a:spcBef>
                <a:spcPts val="0"/>
              </a:spcBef>
              <a:buNone/>
            </a:pPr>
            <a:r>
              <a:rPr lang="en"/>
              <a:t>So the last endeavor for the 2015-2016 group is to add more content. One suggestion based on the survey was to add a list of contact people with advocacy experience; however, we decided that maintaining the list of people would be cumbersome and instead added links to the internal SAA advocacy groups. </a:t>
            </a:r>
          </a:p>
          <a:p>
            <a:pPr lvl="0">
              <a:spcBef>
                <a:spcPts val="0"/>
              </a:spcBef>
              <a:buNone/>
            </a:pPr>
            <a:endParaRPr/>
          </a:p>
          <a:p>
            <a:pPr lvl="0" rtl="0">
              <a:spcBef>
                <a:spcPts val="0"/>
              </a:spcBef>
              <a:buNone/>
            </a:pPr>
            <a:r>
              <a:rPr lang="en"/>
              <a:t>We have hopes that this won’t be the last of a workgroup to develop this toolkit more fully. Rachel, I&amp;A’s intern, is the incoming Vice Chair for I&amp;A. And I am the incoming Advocacy Subcommittee Chair for RAAC. I&amp;A and RAAC will continue to have a great relationship whether or not I&amp;A’s new leadership decides to continue work on the toolkit beyond its normal maintenance.  </a:t>
            </a:r>
          </a:p>
        </p:txBody>
      </p:sp>
    </p:spTree>
    <p:extLst>
      <p:ext uri="{BB962C8B-B14F-4D97-AF65-F5344CB8AC3E}">
        <p14:creationId xmlns:p14="http://schemas.microsoft.com/office/powerpoint/2010/main" val="1572718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[Wendy]</a:t>
            </a:r>
          </a:p>
          <a:p>
            <a:pPr lvl="0" rtl="0">
              <a:spcBef>
                <a:spcPts val="0"/>
              </a:spcBef>
              <a:buNone/>
            </a:pPr>
            <a:r>
              <a:rPr lang="en" dirty="0"/>
              <a:t>The toolkit is not a serious research project; it’s a practical resource for archivists, a series of simple webpages created by a roundtable. And yet, it offers a compelling example of how best practice research methods can be integrated into the collaborative work of SAA component and allied groups, reinforcing the assessment and metric-driven model of work--and advocacy--that is now required for us to effectively make our case. Mary and I are excited to extend our data gathering by conducting mini focus groups during the RAO Marketplace this Friday, where we will ask participants to respond to a series of advocacy scenarios and in so doing, identify new content that I&amp;A’s and RAAC’s broad membership bases might be able to generate for the toolkit. In the year ahead, we envision the move from data gathering to implementation, mobilizing our members to write or design or code original resources and tools to empower archival advocates.</a:t>
            </a:r>
          </a:p>
        </p:txBody>
      </p:sp>
    </p:spTree>
    <p:extLst>
      <p:ext uri="{BB962C8B-B14F-4D97-AF65-F5344CB8AC3E}">
        <p14:creationId xmlns:p14="http://schemas.microsoft.com/office/powerpoint/2010/main" val="3637142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[Wendy]</a:t>
            </a:r>
          </a:p>
          <a:p>
            <a:pPr lvl="0">
              <a:spcBef>
                <a:spcPts val="0"/>
              </a:spcBef>
              <a:buNone/>
            </a:pPr>
            <a:r>
              <a:rPr lang="en"/>
              <a:t>The idea for an I&amp;A Advocacy Toolkit arose at the Roundtable’s gathering at the SAA Annual Meeting in 2012. As recorded in the minutes, quote: “It was suggested that we...create an advocacy toolkit to help organizations. We also discussed the nature of archival advocacy including steps to take and also to designate a way to document our steps, thinking about what we are doing and what we should be doing.” Throughout 2013 and into 2014, the I&amp;A Steering Committee assembled resources on the definitions of archives and advocacy, the value of archives, specific advocacy efforts, and organizations, agencies, and coalitions related to advocacy in the archives field. It was the origin of a great resource, but left much to be desired in terms of usability--both for toolkit users, who had to scroll down a long list on a long page, and for toolkit creators, who found it cumbersome to edit the Drupal page and add timely advocacy updates.</a:t>
            </a:r>
          </a:p>
        </p:txBody>
      </p:sp>
    </p:spTree>
    <p:extLst>
      <p:ext uri="{BB962C8B-B14F-4D97-AF65-F5344CB8AC3E}">
        <p14:creationId xmlns:p14="http://schemas.microsoft.com/office/powerpoint/2010/main" val="73365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[Wendy]</a:t>
            </a:r>
          </a:p>
          <a:p>
            <a:pPr lvl="0">
              <a:spcBef>
                <a:spcPts val="0"/>
              </a:spcBef>
              <a:buNone/>
            </a:pPr>
            <a:r>
              <a:rPr lang="en"/>
              <a:t>The steering committee realized the toolkit was a resource that had to be sustained and kept relevant over time for it to be successful. So in an effort to establish a model of sustainability, the next year, we reviewed the toolkit and made improvements, attending to link rot, adding metadata, and brainstorming how much more flexible the toolkit would be if it were created in an easily edited platform like Wordpress.</a:t>
            </a:r>
          </a:p>
          <a:p>
            <a:pPr lvl="0">
              <a:spcBef>
                <a:spcPts val="0"/>
              </a:spcBef>
              <a:buNone/>
            </a:pPr>
            <a:endParaRPr/>
          </a:p>
          <a:p>
            <a:pPr lvl="0">
              <a:spcBef>
                <a:spcPts val="0"/>
              </a:spcBef>
              <a:buNone/>
            </a:pPr>
            <a:r>
              <a:rPr lang="en"/>
              <a:t>The steering committee members all agreed on one point in particular--the lack of information about, relevant to, and created by regional archival associations presented a huge gap in the toolkit that needed to be remedied. The I&amp;A Chair had established a great relationship between I&amp;A and the Regional Archival Associations Consortium leadership, and the toolkit offered an ideal opportunity for the two groups to join forces on a concrete deliverable.</a:t>
            </a:r>
          </a:p>
          <a:p>
            <a:pPr lvl="0">
              <a:spcBef>
                <a:spcPts val="0"/>
              </a:spcBef>
              <a:buNone/>
            </a:pPr>
            <a:endParaRPr/>
          </a:p>
        </p:txBody>
      </p:sp>
    </p:spTree>
    <p:extLst>
      <p:ext uri="{BB962C8B-B14F-4D97-AF65-F5344CB8AC3E}">
        <p14:creationId xmlns:p14="http://schemas.microsoft.com/office/powerpoint/2010/main" val="75833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[Mary]</a:t>
            </a:r>
          </a:p>
          <a:p>
            <a:pPr lvl="0">
              <a:spcBef>
                <a:spcPts val="0"/>
              </a:spcBef>
              <a:buNone/>
            </a:pPr>
            <a:r>
              <a:rPr lang="en"/>
              <a:t>The current I&amp;A leadership, including Wendy &amp; Christine, gave the Advocacy Toolkit a new home on WordPress and made the updates to the toolkit as they were needed. I&amp;A also took on an intern to draft and conduct a survey about the toolkit. </a:t>
            </a:r>
          </a:p>
          <a:p>
            <a:pPr lvl="0">
              <a:spcBef>
                <a:spcPts val="0"/>
              </a:spcBef>
              <a:buNone/>
            </a:pPr>
            <a:endParaRPr/>
          </a:p>
          <a:p>
            <a:pPr lvl="0">
              <a:spcBef>
                <a:spcPts val="0"/>
              </a:spcBef>
              <a:buNone/>
            </a:pPr>
            <a:r>
              <a:rPr lang="en"/>
              <a:t>MARKETPLACE</a:t>
            </a:r>
          </a:p>
          <a:p>
            <a:pPr lvl="0">
              <a:spcBef>
                <a:spcPts val="0"/>
              </a:spcBef>
              <a:buNone/>
            </a:pPr>
            <a:r>
              <a:rPr lang="en"/>
              <a:t>We invite you join us in mini focus groups related to our work on the I&amp;A toolkit. We will be discussing and working through advocacy scenarios to identify gaps or new resources for the toolkit. </a:t>
            </a:r>
          </a:p>
        </p:txBody>
      </p:sp>
    </p:spTree>
    <p:extLst>
      <p:ext uri="{BB962C8B-B14F-4D97-AF65-F5344CB8AC3E}">
        <p14:creationId xmlns:p14="http://schemas.microsoft.com/office/powerpoint/2010/main" val="2678773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[Mary]</a:t>
            </a:r>
          </a:p>
          <a:p>
            <a:pPr lvl="0" rtl="0">
              <a:spcBef>
                <a:spcPts val="0"/>
              </a:spcBef>
              <a:buNone/>
            </a:pPr>
            <a:r>
              <a:rPr lang="en"/>
              <a:t>Partnering with RAAC, which included Andrew and myself, the toolkit was accessed again - attending to link rot, adding metadata, and brainstorming how to better enable the user’s experience as well as accessing how to tie RAAC’s resources into the toolkit. Wendy helped as well. We utilized Google Docs to make a mock of the toolkit and then we were able to collaborate and discuss the different sections and links on the toolkit. Wendy made the updates. At this time, the toolkit had a page for each section, which accounted for 10 different pages to click through. Our fearless intern Rachel, who has a strong background in social science research, drafted a survey to measure user experience of the toolkit. It invited participants to visit the toolkit and answer 9 questions about demographics, content, and layout. Christine wrote an engaging invitation to participate in the survey, which we distributed to the I&amp;A and A&amp;A lists, the Committee on Public Awareness Archives Aware! Blog, and I&amp;A and SNAP blogs, as well as In the Loop. I distributed the survey to the RAAC listserv, where it went out to regional listservs in a trickle down recruitment effort.</a:t>
            </a:r>
          </a:p>
        </p:txBody>
      </p:sp>
    </p:spTree>
    <p:extLst>
      <p:ext uri="{BB962C8B-B14F-4D97-AF65-F5344CB8AC3E}">
        <p14:creationId xmlns:p14="http://schemas.microsoft.com/office/powerpoint/2010/main" val="1217716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[Wendy]</a:t>
            </a:r>
          </a:p>
          <a:p>
            <a:pPr lvl="0">
              <a:spcBef>
                <a:spcPts val="0"/>
              </a:spcBef>
              <a:buNone/>
            </a:pPr>
            <a:r>
              <a:rPr lang="en"/>
              <a:t>The survey asked participants about their advocacy experience, their preferences for navigating the toolkit, how they would improve it, and whether they would participate in a focus group about the toolkit in the future. We received 31 responses.</a:t>
            </a:r>
          </a:p>
        </p:txBody>
      </p:sp>
    </p:spTree>
    <p:extLst>
      <p:ext uri="{BB962C8B-B14F-4D97-AF65-F5344CB8AC3E}">
        <p14:creationId xmlns:p14="http://schemas.microsoft.com/office/powerpoint/2010/main" val="4047996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[Wendy]</a:t>
            </a:r>
          </a:p>
          <a:p>
            <a:pPr lvl="0" rtl="0">
              <a:spcBef>
                <a:spcPts val="0"/>
              </a:spcBef>
              <a:buNone/>
            </a:pPr>
            <a:r>
              <a:rPr lang="en"/>
              <a:t>When asked “Have you ever had to advocate for something relating to your archival career?,” 78% of respondents said yes, 16% said no, and 6% said “I’m not sure.”</a:t>
            </a:r>
          </a:p>
        </p:txBody>
      </p:sp>
    </p:spTree>
    <p:extLst>
      <p:ext uri="{BB962C8B-B14F-4D97-AF65-F5344CB8AC3E}">
        <p14:creationId xmlns:p14="http://schemas.microsoft.com/office/powerpoint/2010/main" val="1761881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[Wendy]</a:t>
            </a:r>
          </a:p>
          <a:p>
            <a:pPr lvl="0">
              <a:spcBef>
                <a:spcPts val="0"/>
              </a:spcBef>
              <a:buNone/>
            </a:pPr>
            <a:endParaRPr/>
          </a:p>
          <a:p>
            <a:pPr lvl="0">
              <a:spcBef>
                <a:spcPts val="0"/>
              </a:spcBef>
              <a:buNone/>
            </a:pPr>
            <a:r>
              <a:rPr lang="en"/>
              <a:t>This screenshot shows a glimpse of the toolkit after we migrated our web presence to Wordpress. Key Roundtable documentation--minutes, bylaws, our statement of mission, vision, and core values, etc. are maintained on our SAA microsite. But frequently updated content, such as an active series of blog posts, our form archivists can fill out to report advocacy issues, info about our research teams, and of course, our toolkit now live on the I&amp;A Wordpress site. An overwhelming majority of survey respondents said they preferred a series of nested pages for the toolkit, rather than one long page. We changed to a nested model based on their feedback.</a:t>
            </a:r>
          </a:p>
        </p:txBody>
      </p:sp>
    </p:spTree>
    <p:extLst>
      <p:ext uri="{BB962C8B-B14F-4D97-AF65-F5344CB8AC3E}">
        <p14:creationId xmlns:p14="http://schemas.microsoft.com/office/powerpoint/2010/main" val="342361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[Mary]</a:t>
            </a:r>
          </a:p>
          <a:p>
            <a:pPr lvl="0">
              <a:spcBef>
                <a:spcPts val="0"/>
              </a:spcBef>
              <a:buNone/>
            </a:pPr>
            <a:endParaRPr/>
          </a:p>
          <a:p>
            <a:pPr lvl="0" rtl="0">
              <a:spcBef>
                <a:spcPts val="0"/>
              </a:spcBef>
              <a:buNone/>
            </a:pPr>
            <a:r>
              <a:rPr lang="en"/>
              <a:t>As Wendy mentioned, survey participants were asked about their involvement in a future focus group. Unfortunately, the scheduling that we had for this project did not work out for us to complete those focus groups before SAA. We also hoped to do Google Analytics analysis to access which documents were being used/clicked most frequently as well as seeing how people were getting to the toolkit. I&amp;A’s intern was also time limited and the board for I&amp;A as well as the board for RAAC are turning over during this annual meeting.</a:t>
            </a:r>
          </a:p>
        </p:txBody>
      </p:sp>
    </p:spTree>
    <p:extLst>
      <p:ext uri="{BB962C8B-B14F-4D97-AF65-F5344CB8AC3E}">
        <p14:creationId xmlns:p14="http://schemas.microsoft.com/office/powerpoint/2010/main" val="394863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3262708" y="2855377"/>
            <a:ext cx="332691"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sz="1050"/>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sz="1050"/>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sz="1050"/>
            </a:p>
          </p:txBody>
        </p:sp>
      </p:grpSp>
      <p:sp>
        <p:nvSpPr>
          <p:cNvPr id="14" name="Shape 14"/>
          <p:cNvSpPr txBox="1">
            <a:spLocks noGrp="1"/>
          </p:cNvSpPr>
          <p:nvPr>
            <p:ph type="ctrTitle"/>
          </p:nvPr>
        </p:nvSpPr>
        <p:spPr>
          <a:xfrm>
            <a:off x="503443" y="990800"/>
            <a:ext cx="5851125" cy="1730100"/>
          </a:xfrm>
          <a:prstGeom prst="rect">
            <a:avLst/>
          </a:prstGeom>
        </p:spPr>
        <p:txBody>
          <a:bodyPr lIns="91425" tIns="91425" rIns="91425" bIns="91425" anchor="b"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ubTitle" idx="1"/>
          </p:nvPr>
        </p:nvSpPr>
        <p:spPr>
          <a:xfrm>
            <a:off x="503438" y="3174875"/>
            <a:ext cx="5851125"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1575"/>
            </a:lvl1pPr>
            <a:lvl2pPr lvl="1" algn="ctr">
              <a:lnSpc>
                <a:spcPct val="100000"/>
              </a:lnSpc>
              <a:spcBef>
                <a:spcPts val="0"/>
              </a:spcBef>
              <a:spcAft>
                <a:spcPts val="0"/>
              </a:spcAft>
              <a:buSzPct val="100000"/>
              <a:buNone/>
              <a:defRPr sz="1575"/>
            </a:lvl2pPr>
            <a:lvl3pPr lvl="2" algn="ctr">
              <a:lnSpc>
                <a:spcPct val="100000"/>
              </a:lnSpc>
              <a:spcBef>
                <a:spcPts val="0"/>
              </a:spcBef>
              <a:spcAft>
                <a:spcPts val="0"/>
              </a:spcAft>
              <a:buSzPct val="100000"/>
              <a:buNone/>
              <a:defRPr sz="1575"/>
            </a:lvl3pPr>
            <a:lvl4pPr lvl="3" algn="ctr">
              <a:lnSpc>
                <a:spcPct val="100000"/>
              </a:lnSpc>
              <a:spcBef>
                <a:spcPts val="0"/>
              </a:spcBef>
              <a:spcAft>
                <a:spcPts val="0"/>
              </a:spcAft>
              <a:buSzPct val="100000"/>
              <a:buNone/>
              <a:defRPr sz="1575"/>
            </a:lvl4pPr>
            <a:lvl5pPr lvl="4" algn="ctr">
              <a:lnSpc>
                <a:spcPct val="100000"/>
              </a:lnSpc>
              <a:spcBef>
                <a:spcPts val="0"/>
              </a:spcBef>
              <a:spcAft>
                <a:spcPts val="0"/>
              </a:spcAft>
              <a:buSzPct val="100000"/>
              <a:buNone/>
              <a:defRPr sz="1575"/>
            </a:lvl5pPr>
            <a:lvl6pPr lvl="5" algn="ctr">
              <a:lnSpc>
                <a:spcPct val="100000"/>
              </a:lnSpc>
              <a:spcBef>
                <a:spcPts val="0"/>
              </a:spcBef>
              <a:spcAft>
                <a:spcPts val="0"/>
              </a:spcAft>
              <a:buSzPct val="100000"/>
              <a:buNone/>
              <a:defRPr sz="1575"/>
            </a:lvl6pPr>
            <a:lvl7pPr lvl="6" algn="ctr">
              <a:lnSpc>
                <a:spcPct val="100000"/>
              </a:lnSpc>
              <a:spcBef>
                <a:spcPts val="0"/>
              </a:spcBef>
              <a:spcAft>
                <a:spcPts val="0"/>
              </a:spcAft>
              <a:buSzPct val="100000"/>
              <a:buNone/>
              <a:defRPr sz="1575"/>
            </a:lvl7pPr>
            <a:lvl8pPr lvl="7" algn="ctr">
              <a:lnSpc>
                <a:spcPct val="100000"/>
              </a:lnSpc>
              <a:spcBef>
                <a:spcPts val="0"/>
              </a:spcBef>
              <a:spcAft>
                <a:spcPts val="0"/>
              </a:spcAft>
              <a:buSzPct val="100000"/>
              <a:buNone/>
              <a:defRPr sz="1575"/>
            </a:lvl8pPr>
            <a:lvl9pPr lvl="8" algn="ctr">
              <a:lnSpc>
                <a:spcPct val="100000"/>
              </a:lnSpc>
              <a:spcBef>
                <a:spcPts val="0"/>
              </a:spcBef>
              <a:spcAft>
                <a:spcPts val="0"/>
              </a:spcAft>
              <a:buSzPct val="100000"/>
              <a:buNone/>
              <a:defRPr sz="1575"/>
            </a:lvl9pPr>
          </a:lstStyle>
          <a:p>
            <a:endParaRPr/>
          </a:p>
        </p:txBody>
      </p:sp>
      <p:sp>
        <p:nvSpPr>
          <p:cNvPr id="16" name="Shape 16"/>
          <p:cNvSpPr txBox="1">
            <a:spLocks noGrp="1"/>
          </p:cNvSpPr>
          <p:nvPr>
            <p:ph type="sldNum" idx="12"/>
          </p:nvPr>
        </p:nvSpPr>
        <p:spPr>
          <a:xfrm>
            <a:off x="6367688" y="4681009"/>
            <a:ext cx="411525"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233775" y="1255275"/>
            <a:ext cx="6390450" cy="1890600"/>
          </a:xfrm>
          <a:prstGeom prst="rect">
            <a:avLst/>
          </a:prstGeom>
        </p:spPr>
        <p:txBody>
          <a:bodyPr lIns="91425" tIns="91425" rIns="91425" bIns="91425" anchor="b" anchorCtr="0"/>
          <a:lstStyle>
            <a:lvl1pPr lvl="0" algn="ctr">
              <a:spcBef>
                <a:spcPts val="0"/>
              </a:spcBef>
              <a:buSzPct val="100000"/>
              <a:defRPr sz="9000"/>
            </a:lvl1pPr>
            <a:lvl2pPr lvl="1" algn="ctr">
              <a:spcBef>
                <a:spcPts val="0"/>
              </a:spcBef>
              <a:buSzPct val="100000"/>
              <a:defRPr sz="9000"/>
            </a:lvl2pPr>
            <a:lvl3pPr lvl="2" algn="ctr">
              <a:spcBef>
                <a:spcPts val="0"/>
              </a:spcBef>
              <a:buSzPct val="100000"/>
              <a:defRPr sz="9000"/>
            </a:lvl3pPr>
            <a:lvl4pPr lvl="3" algn="ctr">
              <a:spcBef>
                <a:spcPts val="0"/>
              </a:spcBef>
              <a:buSzPct val="100000"/>
              <a:defRPr sz="9000"/>
            </a:lvl4pPr>
            <a:lvl5pPr lvl="4" algn="ctr">
              <a:spcBef>
                <a:spcPts val="0"/>
              </a:spcBef>
              <a:buSzPct val="100000"/>
              <a:defRPr sz="9000"/>
            </a:lvl5pPr>
            <a:lvl6pPr lvl="5" algn="ctr">
              <a:spcBef>
                <a:spcPts val="0"/>
              </a:spcBef>
              <a:buSzPct val="100000"/>
              <a:defRPr sz="9000"/>
            </a:lvl6pPr>
            <a:lvl7pPr lvl="6" algn="ctr">
              <a:spcBef>
                <a:spcPts val="0"/>
              </a:spcBef>
              <a:buSzPct val="100000"/>
              <a:defRPr sz="9000"/>
            </a:lvl7pPr>
            <a:lvl8pPr lvl="7" algn="ctr">
              <a:spcBef>
                <a:spcPts val="0"/>
              </a:spcBef>
              <a:buSzPct val="100000"/>
              <a:defRPr sz="9000"/>
            </a:lvl8pPr>
            <a:lvl9pPr lvl="8" algn="ctr">
              <a:spcBef>
                <a:spcPts val="0"/>
              </a:spcBef>
              <a:buSzPct val="100000"/>
              <a:defRPr sz="9000"/>
            </a:lvl9pPr>
          </a:lstStyle>
          <a:p>
            <a:endParaRPr/>
          </a:p>
        </p:txBody>
      </p:sp>
      <p:sp>
        <p:nvSpPr>
          <p:cNvPr id="51" name="Shape 51"/>
          <p:cNvSpPr txBox="1">
            <a:spLocks noGrp="1"/>
          </p:cNvSpPr>
          <p:nvPr>
            <p:ph type="body" idx="1"/>
          </p:nvPr>
        </p:nvSpPr>
        <p:spPr>
          <a:xfrm>
            <a:off x="233775" y="3228425"/>
            <a:ext cx="639045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6367688" y="4681009"/>
            <a:ext cx="411525"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6367688" y="4681009"/>
            <a:ext cx="411525"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503438" y="2141250"/>
            <a:ext cx="5889150" cy="861000"/>
          </a:xfrm>
          <a:prstGeom prst="rect">
            <a:avLst/>
          </a:prstGeom>
        </p:spPr>
        <p:txBody>
          <a:bodyPr lIns="91425" tIns="91425" rIns="91425" bIns="91425" anchor="ctr" anchorCtr="0"/>
          <a:lstStyle>
            <a:lvl1pPr lvl="0" algn="ctr">
              <a:spcBef>
                <a:spcPts val="0"/>
              </a:spcBef>
              <a:buSzPct val="100000"/>
              <a:defRPr sz="2700"/>
            </a:lvl1pPr>
            <a:lvl2pPr lvl="1" algn="ctr">
              <a:spcBef>
                <a:spcPts val="0"/>
              </a:spcBef>
              <a:buSzPct val="100000"/>
              <a:defRPr sz="2700"/>
            </a:lvl2pPr>
            <a:lvl3pPr lvl="2" algn="ctr">
              <a:spcBef>
                <a:spcPts val="0"/>
              </a:spcBef>
              <a:buSzPct val="100000"/>
              <a:defRPr sz="2700"/>
            </a:lvl3pPr>
            <a:lvl4pPr lvl="3" algn="ctr">
              <a:spcBef>
                <a:spcPts val="0"/>
              </a:spcBef>
              <a:buSzPct val="100000"/>
              <a:defRPr sz="2700"/>
            </a:lvl4pPr>
            <a:lvl5pPr lvl="4" algn="ctr">
              <a:spcBef>
                <a:spcPts val="0"/>
              </a:spcBef>
              <a:buSzPct val="100000"/>
              <a:defRPr sz="2700"/>
            </a:lvl5pPr>
            <a:lvl6pPr lvl="5" algn="ctr">
              <a:spcBef>
                <a:spcPts val="0"/>
              </a:spcBef>
              <a:buSzPct val="100000"/>
              <a:defRPr sz="2700"/>
            </a:lvl6pPr>
            <a:lvl7pPr lvl="6" algn="ctr">
              <a:spcBef>
                <a:spcPts val="0"/>
              </a:spcBef>
              <a:buSzPct val="100000"/>
              <a:defRPr sz="2700"/>
            </a:lvl7pPr>
            <a:lvl8pPr lvl="7" algn="ctr">
              <a:spcBef>
                <a:spcPts val="0"/>
              </a:spcBef>
              <a:buSzPct val="100000"/>
              <a:defRPr sz="2700"/>
            </a:lvl8pPr>
            <a:lvl9pPr lvl="8" algn="ctr">
              <a:spcBef>
                <a:spcPts val="0"/>
              </a:spcBef>
              <a:buSzPct val="100000"/>
              <a:defRPr sz="2700"/>
            </a:lvl9pPr>
          </a:lstStyle>
          <a:p>
            <a:endParaRPr/>
          </a:p>
        </p:txBody>
      </p:sp>
      <p:sp>
        <p:nvSpPr>
          <p:cNvPr id="19" name="Shape 19"/>
          <p:cNvSpPr txBox="1">
            <a:spLocks noGrp="1"/>
          </p:cNvSpPr>
          <p:nvPr>
            <p:ph type="sldNum" idx="12"/>
          </p:nvPr>
        </p:nvSpPr>
        <p:spPr>
          <a:xfrm>
            <a:off x="6367688" y="4681009"/>
            <a:ext cx="411525"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233775" y="445025"/>
            <a:ext cx="639045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233775" y="1152475"/>
            <a:ext cx="6390450" cy="3416400"/>
          </a:xfrm>
          <a:prstGeom prst="rect">
            <a:avLst/>
          </a:prstGeom>
        </p:spPr>
        <p:txBody>
          <a:bodyPr lIns="91425" tIns="91425" rIns="91425" bIns="91425" anchor="t" anchorCtr="0"/>
          <a:lstStyle>
            <a:lvl1pPr lvl="0">
              <a:spcBef>
                <a:spcPts val="0"/>
              </a:spcBef>
              <a:spcAft>
                <a:spcPts val="0"/>
              </a:spcAf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3" name="Shape 23"/>
          <p:cNvSpPr txBox="1">
            <a:spLocks noGrp="1"/>
          </p:cNvSpPr>
          <p:nvPr>
            <p:ph type="sldNum" idx="12"/>
          </p:nvPr>
        </p:nvSpPr>
        <p:spPr>
          <a:xfrm>
            <a:off x="6367688" y="4681009"/>
            <a:ext cx="411525"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233775" y="445025"/>
            <a:ext cx="639045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233775" y="1152475"/>
            <a:ext cx="2999925" cy="3416400"/>
          </a:xfrm>
          <a:prstGeom prst="rect">
            <a:avLst/>
          </a:prstGeom>
        </p:spPr>
        <p:txBody>
          <a:bodyPr lIns="91425" tIns="91425" rIns="91425" bIns="91425" anchor="t" anchorCtr="0"/>
          <a:lstStyle>
            <a:lvl1pPr lvl="0">
              <a:spcBef>
                <a:spcPts val="0"/>
              </a:spcBef>
              <a:spcAft>
                <a:spcPts val="0"/>
              </a:spcAft>
              <a:buSzPct val="100000"/>
              <a:defRPr sz="1050"/>
            </a:lvl1pPr>
            <a:lvl2pPr lvl="1">
              <a:spcBef>
                <a:spcPts val="0"/>
              </a:spcBef>
              <a:buSzPct val="100000"/>
              <a:defRPr sz="900"/>
            </a:lvl2pPr>
            <a:lvl3pPr lvl="2">
              <a:spcBef>
                <a:spcPts val="0"/>
              </a:spcBef>
              <a:buSzPct val="100000"/>
              <a:defRPr sz="900"/>
            </a:lvl3pPr>
            <a:lvl4pPr lvl="3">
              <a:spcBef>
                <a:spcPts val="0"/>
              </a:spcBef>
              <a:buSzPct val="100000"/>
              <a:defRPr sz="900"/>
            </a:lvl4pPr>
            <a:lvl5pPr lvl="4">
              <a:spcBef>
                <a:spcPts val="0"/>
              </a:spcBef>
              <a:buSzPct val="100000"/>
              <a:defRPr sz="900"/>
            </a:lvl5pPr>
            <a:lvl6pPr lvl="5">
              <a:spcBef>
                <a:spcPts val="0"/>
              </a:spcBef>
              <a:buSzPct val="100000"/>
              <a:defRPr sz="900"/>
            </a:lvl6pPr>
            <a:lvl7pPr lvl="6">
              <a:spcBef>
                <a:spcPts val="0"/>
              </a:spcBef>
              <a:buSzPct val="100000"/>
              <a:defRPr sz="900"/>
            </a:lvl7pPr>
            <a:lvl8pPr lvl="7">
              <a:spcBef>
                <a:spcPts val="0"/>
              </a:spcBef>
              <a:buSzPct val="100000"/>
              <a:defRPr sz="900"/>
            </a:lvl8pPr>
            <a:lvl9pPr lvl="8">
              <a:spcBef>
                <a:spcPts val="0"/>
              </a:spcBef>
              <a:buSzPct val="100000"/>
              <a:defRPr sz="900"/>
            </a:lvl9pPr>
          </a:lstStyle>
          <a:p>
            <a:endParaRPr dirty="0"/>
          </a:p>
        </p:txBody>
      </p:sp>
      <p:sp>
        <p:nvSpPr>
          <p:cNvPr id="27" name="Shape 27"/>
          <p:cNvSpPr txBox="1">
            <a:spLocks noGrp="1"/>
          </p:cNvSpPr>
          <p:nvPr>
            <p:ph type="body" idx="2"/>
          </p:nvPr>
        </p:nvSpPr>
        <p:spPr>
          <a:xfrm>
            <a:off x="3624300" y="1152475"/>
            <a:ext cx="2999925" cy="3416400"/>
          </a:xfrm>
          <a:prstGeom prst="rect">
            <a:avLst/>
          </a:prstGeom>
        </p:spPr>
        <p:txBody>
          <a:bodyPr lIns="91425" tIns="91425" rIns="91425" bIns="91425" anchor="t" anchorCtr="0"/>
          <a:lstStyle>
            <a:lvl1pPr lvl="0">
              <a:spcBef>
                <a:spcPts val="0"/>
              </a:spcBef>
              <a:buSzPct val="100000"/>
              <a:defRPr sz="1050"/>
            </a:lvl1pPr>
            <a:lvl2pPr lvl="1">
              <a:spcBef>
                <a:spcPts val="0"/>
              </a:spcBef>
              <a:buSzPct val="100000"/>
              <a:defRPr sz="900"/>
            </a:lvl2pPr>
            <a:lvl3pPr lvl="2">
              <a:spcBef>
                <a:spcPts val="0"/>
              </a:spcBef>
              <a:buSzPct val="100000"/>
              <a:defRPr sz="900"/>
            </a:lvl3pPr>
            <a:lvl4pPr lvl="3">
              <a:spcBef>
                <a:spcPts val="0"/>
              </a:spcBef>
              <a:buSzPct val="100000"/>
              <a:defRPr sz="900"/>
            </a:lvl4pPr>
            <a:lvl5pPr lvl="4">
              <a:spcBef>
                <a:spcPts val="0"/>
              </a:spcBef>
              <a:buSzPct val="100000"/>
              <a:defRPr sz="900"/>
            </a:lvl5pPr>
            <a:lvl6pPr lvl="5">
              <a:spcBef>
                <a:spcPts val="0"/>
              </a:spcBef>
              <a:buSzPct val="100000"/>
              <a:defRPr sz="900"/>
            </a:lvl6pPr>
            <a:lvl7pPr lvl="6">
              <a:spcBef>
                <a:spcPts val="0"/>
              </a:spcBef>
              <a:buSzPct val="100000"/>
              <a:defRPr sz="900"/>
            </a:lvl7pPr>
            <a:lvl8pPr lvl="7">
              <a:spcBef>
                <a:spcPts val="0"/>
              </a:spcBef>
              <a:buSzPct val="100000"/>
              <a:defRPr sz="900"/>
            </a:lvl8pPr>
            <a:lvl9pPr lvl="8">
              <a:spcBef>
                <a:spcPts val="0"/>
              </a:spcBef>
              <a:buSzPct val="100000"/>
              <a:defRPr sz="900"/>
            </a:lvl9pPr>
          </a:lstStyle>
          <a:p>
            <a:endParaRPr/>
          </a:p>
        </p:txBody>
      </p:sp>
      <p:sp>
        <p:nvSpPr>
          <p:cNvPr id="28" name="Shape 28"/>
          <p:cNvSpPr txBox="1">
            <a:spLocks noGrp="1"/>
          </p:cNvSpPr>
          <p:nvPr>
            <p:ph type="sldNum" idx="12"/>
          </p:nvPr>
        </p:nvSpPr>
        <p:spPr>
          <a:xfrm>
            <a:off x="6367688" y="4681009"/>
            <a:ext cx="411525"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33775" y="445025"/>
            <a:ext cx="639045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6367688" y="4681009"/>
            <a:ext cx="411525"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233775" y="555600"/>
            <a:ext cx="2106000" cy="755700"/>
          </a:xfrm>
          <a:prstGeom prst="rect">
            <a:avLst/>
          </a:prstGeom>
        </p:spPr>
        <p:txBody>
          <a:bodyPr lIns="91425" tIns="91425" rIns="91425" bIns="91425" anchor="b"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4" name="Shape 34"/>
          <p:cNvSpPr txBox="1">
            <a:spLocks noGrp="1"/>
          </p:cNvSpPr>
          <p:nvPr>
            <p:ph type="body" idx="1"/>
          </p:nvPr>
        </p:nvSpPr>
        <p:spPr>
          <a:xfrm>
            <a:off x="233775" y="1389600"/>
            <a:ext cx="2106000" cy="3179400"/>
          </a:xfrm>
          <a:prstGeom prst="rect">
            <a:avLst/>
          </a:prstGeom>
        </p:spPr>
        <p:txBody>
          <a:bodyPr lIns="91425" tIns="91425" rIns="91425" bIns="91425" anchor="t" anchorCtr="0"/>
          <a:lstStyle>
            <a:lvl1pPr lvl="0">
              <a:spcBef>
                <a:spcPts val="0"/>
              </a:spcBef>
              <a:buSzPct val="100000"/>
              <a:defRPr sz="900"/>
            </a:lvl1pPr>
            <a:lvl2pPr lvl="1">
              <a:spcBef>
                <a:spcPts val="0"/>
              </a:spcBef>
              <a:buSzPct val="100000"/>
              <a:defRPr sz="900"/>
            </a:lvl2pPr>
            <a:lvl3pPr lvl="2">
              <a:spcBef>
                <a:spcPts val="0"/>
              </a:spcBef>
              <a:buSzPct val="100000"/>
              <a:defRPr sz="900"/>
            </a:lvl3pPr>
            <a:lvl4pPr lvl="3">
              <a:spcBef>
                <a:spcPts val="0"/>
              </a:spcBef>
              <a:buSzPct val="100000"/>
              <a:defRPr sz="900"/>
            </a:lvl4pPr>
            <a:lvl5pPr lvl="4">
              <a:spcBef>
                <a:spcPts val="0"/>
              </a:spcBef>
              <a:buSzPct val="100000"/>
              <a:defRPr sz="900"/>
            </a:lvl5pPr>
            <a:lvl6pPr lvl="5">
              <a:spcBef>
                <a:spcPts val="0"/>
              </a:spcBef>
              <a:buSzPct val="100000"/>
              <a:defRPr sz="900"/>
            </a:lvl6pPr>
            <a:lvl7pPr lvl="6">
              <a:spcBef>
                <a:spcPts val="0"/>
              </a:spcBef>
              <a:buSzPct val="100000"/>
              <a:defRPr sz="900"/>
            </a:lvl7pPr>
            <a:lvl8pPr lvl="7">
              <a:spcBef>
                <a:spcPts val="0"/>
              </a:spcBef>
              <a:buSzPct val="100000"/>
              <a:defRPr sz="900"/>
            </a:lvl8pPr>
            <a:lvl9pPr lvl="8">
              <a:spcBef>
                <a:spcPts val="0"/>
              </a:spcBef>
              <a:buSzPct val="100000"/>
              <a:defRPr sz="900"/>
            </a:lvl9pPr>
          </a:lstStyle>
          <a:p>
            <a:endParaRPr/>
          </a:p>
        </p:txBody>
      </p:sp>
      <p:sp>
        <p:nvSpPr>
          <p:cNvPr id="35" name="Shape 35"/>
          <p:cNvSpPr txBox="1">
            <a:spLocks noGrp="1"/>
          </p:cNvSpPr>
          <p:nvPr>
            <p:ph type="sldNum" idx="12"/>
          </p:nvPr>
        </p:nvSpPr>
        <p:spPr>
          <a:xfrm>
            <a:off x="6367688" y="4681009"/>
            <a:ext cx="411525"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67688" y="526350"/>
            <a:ext cx="4670325" cy="4090800"/>
          </a:xfrm>
          <a:prstGeom prst="rect">
            <a:avLst/>
          </a:prstGeom>
        </p:spPr>
        <p:txBody>
          <a:bodyPr lIns="91425" tIns="91425" rIns="91425" bIns="91425" anchor="ctr"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38" name="Shape 38"/>
          <p:cNvSpPr txBox="1">
            <a:spLocks noGrp="1"/>
          </p:cNvSpPr>
          <p:nvPr>
            <p:ph type="sldNum" idx="12"/>
          </p:nvPr>
        </p:nvSpPr>
        <p:spPr>
          <a:xfrm>
            <a:off x="6367688" y="4681009"/>
            <a:ext cx="411525" cy="393600"/>
          </a:xfrm>
          <a:prstGeom prst="rect">
            <a:avLst/>
          </a:prstGeom>
        </p:spPr>
        <p:txBody>
          <a:bodyPr lIns="91425" tIns="91425" rIns="91425" bIns="91425" anchor="ctr" anchorCtr="0">
            <a:noAutofit/>
          </a:bodyPr>
          <a:lstStyle/>
          <a:p>
            <a:fld id="{00000000-1234-1234-1234-123412341234}" type="slidenum">
              <a:rPr lang="en" smtClean="0">
                <a:solidFill>
                  <a:schemeClr val="lt1"/>
                </a:solidFill>
              </a:rPr>
              <a:p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3429000" y="0"/>
            <a:ext cx="3429000" cy="5143500"/>
          </a:xfrm>
          <a:prstGeom prst="rect">
            <a:avLst/>
          </a:prstGeom>
          <a:solidFill>
            <a:schemeClr val="dk1"/>
          </a:solidFill>
          <a:ln>
            <a:noFill/>
          </a:ln>
        </p:spPr>
        <p:txBody>
          <a:bodyPr lIns="68569" tIns="68569" rIns="68569" bIns="68569" anchor="ctr" anchorCtr="0">
            <a:noAutofit/>
          </a:bodyPr>
          <a:lstStyle/>
          <a:p>
            <a:pPr lvl="0">
              <a:spcBef>
                <a:spcPts val="0"/>
              </a:spcBef>
              <a:buNone/>
            </a:pPr>
            <a:endParaRPr sz="1050"/>
          </a:p>
        </p:txBody>
      </p:sp>
      <p:cxnSp>
        <p:nvCxnSpPr>
          <p:cNvPr id="41" name="Shape 41"/>
          <p:cNvCxnSpPr/>
          <p:nvPr/>
        </p:nvCxnSpPr>
        <p:spPr>
          <a:xfrm>
            <a:off x="3772256" y="4495500"/>
            <a:ext cx="351225"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199125" y="1081400"/>
            <a:ext cx="3033900" cy="1710300"/>
          </a:xfrm>
          <a:prstGeom prst="rect">
            <a:avLst/>
          </a:prstGeom>
        </p:spPr>
        <p:txBody>
          <a:bodyPr lIns="91425" tIns="91425" rIns="91425" bIns="91425" anchor="b" anchorCtr="0"/>
          <a:lstStyle>
            <a:lvl1pPr lvl="0" algn="ctr">
              <a:spcBef>
                <a:spcPts val="0"/>
              </a:spcBef>
              <a:buSzPct val="100000"/>
              <a:defRPr sz="3150"/>
            </a:lvl1pPr>
            <a:lvl2pPr lvl="1" algn="ctr">
              <a:spcBef>
                <a:spcPts val="0"/>
              </a:spcBef>
              <a:buSzPct val="100000"/>
              <a:defRPr sz="3150"/>
            </a:lvl2pPr>
            <a:lvl3pPr lvl="2" algn="ctr">
              <a:spcBef>
                <a:spcPts val="0"/>
              </a:spcBef>
              <a:buSzPct val="100000"/>
              <a:defRPr sz="3150"/>
            </a:lvl3pPr>
            <a:lvl4pPr lvl="3" algn="ctr">
              <a:spcBef>
                <a:spcPts val="0"/>
              </a:spcBef>
              <a:buSzPct val="100000"/>
              <a:defRPr sz="3150"/>
            </a:lvl4pPr>
            <a:lvl5pPr lvl="4" algn="ctr">
              <a:spcBef>
                <a:spcPts val="0"/>
              </a:spcBef>
              <a:buSzPct val="100000"/>
              <a:defRPr sz="3150"/>
            </a:lvl5pPr>
            <a:lvl6pPr lvl="5" algn="ctr">
              <a:spcBef>
                <a:spcPts val="0"/>
              </a:spcBef>
              <a:buSzPct val="100000"/>
              <a:defRPr sz="3150"/>
            </a:lvl6pPr>
            <a:lvl7pPr lvl="6" algn="ctr">
              <a:spcBef>
                <a:spcPts val="0"/>
              </a:spcBef>
              <a:buSzPct val="100000"/>
              <a:defRPr sz="3150"/>
            </a:lvl7pPr>
            <a:lvl8pPr lvl="7" algn="ctr">
              <a:spcBef>
                <a:spcPts val="0"/>
              </a:spcBef>
              <a:buSzPct val="100000"/>
              <a:defRPr sz="3150"/>
            </a:lvl8pPr>
            <a:lvl9pPr lvl="8" algn="ctr">
              <a:spcBef>
                <a:spcPts val="0"/>
              </a:spcBef>
              <a:buSzPct val="100000"/>
              <a:defRPr sz="3150"/>
            </a:lvl9pPr>
          </a:lstStyle>
          <a:p>
            <a:endParaRPr/>
          </a:p>
        </p:txBody>
      </p:sp>
      <p:sp>
        <p:nvSpPr>
          <p:cNvPr id="43" name="Shape 43"/>
          <p:cNvSpPr txBox="1">
            <a:spLocks noGrp="1"/>
          </p:cNvSpPr>
          <p:nvPr>
            <p:ph type="subTitle" idx="1"/>
          </p:nvPr>
        </p:nvSpPr>
        <p:spPr>
          <a:xfrm>
            <a:off x="199125" y="2845200"/>
            <a:ext cx="30339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1575">
                <a:solidFill>
                  <a:schemeClr val="dk1"/>
                </a:solidFill>
              </a:defRPr>
            </a:lvl1pPr>
            <a:lvl2pPr lvl="1" algn="ctr">
              <a:lnSpc>
                <a:spcPct val="100000"/>
              </a:lnSpc>
              <a:spcBef>
                <a:spcPts val="0"/>
              </a:spcBef>
              <a:spcAft>
                <a:spcPts val="0"/>
              </a:spcAft>
              <a:buClr>
                <a:schemeClr val="dk1"/>
              </a:buClr>
              <a:buSzPct val="100000"/>
              <a:buNone/>
              <a:defRPr sz="1575">
                <a:solidFill>
                  <a:schemeClr val="dk1"/>
                </a:solidFill>
              </a:defRPr>
            </a:lvl2pPr>
            <a:lvl3pPr lvl="2" algn="ctr">
              <a:lnSpc>
                <a:spcPct val="100000"/>
              </a:lnSpc>
              <a:spcBef>
                <a:spcPts val="0"/>
              </a:spcBef>
              <a:spcAft>
                <a:spcPts val="0"/>
              </a:spcAft>
              <a:buClr>
                <a:schemeClr val="dk1"/>
              </a:buClr>
              <a:buSzPct val="100000"/>
              <a:buNone/>
              <a:defRPr sz="1575">
                <a:solidFill>
                  <a:schemeClr val="dk1"/>
                </a:solidFill>
              </a:defRPr>
            </a:lvl3pPr>
            <a:lvl4pPr lvl="3" algn="ctr">
              <a:lnSpc>
                <a:spcPct val="100000"/>
              </a:lnSpc>
              <a:spcBef>
                <a:spcPts val="0"/>
              </a:spcBef>
              <a:spcAft>
                <a:spcPts val="0"/>
              </a:spcAft>
              <a:buClr>
                <a:schemeClr val="dk1"/>
              </a:buClr>
              <a:buSzPct val="100000"/>
              <a:buNone/>
              <a:defRPr sz="1575">
                <a:solidFill>
                  <a:schemeClr val="dk1"/>
                </a:solidFill>
              </a:defRPr>
            </a:lvl4pPr>
            <a:lvl5pPr lvl="4" algn="ctr">
              <a:lnSpc>
                <a:spcPct val="100000"/>
              </a:lnSpc>
              <a:spcBef>
                <a:spcPts val="0"/>
              </a:spcBef>
              <a:spcAft>
                <a:spcPts val="0"/>
              </a:spcAft>
              <a:buClr>
                <a:schemeClr val="dk1"/>
              </a:buClr>
              <a:buSzPct val="100000"/>
              <a:buNone/>
              <a:defRPr sz="1575">
                <a:solidFill>
                  <a:schemeClr val="dk1"/>
                </a:solidFill>
              </a:defRPr>
            </a:lvl5pPr>
            <a:lvl6pPr lvl="5" algn="ctr">
              <a:lnSpc>
                <a:spcPct val="100000"/>
              </a:lnSpc>
              <a:spcBef>
                <a:spcPts val="0"/>
              </a:spcBef>
              <a:spcAft>
                <a:spcPts val="0"/>
              </a:spcAft>
              <a:buClr>
                <a:schemeClr val="dk1"/>
              </a:buClr>
              <a:buSzPct val="100000"/>
              <a:buNone/>
              <a:defRPr sz="1575">
                <a:solidFill>
                  <a:schemeClr val="dk1"/>
                </a:solidFill>
              </a:defRPr>
            </a:lvl6pPr>
            <a:lvl7pPr lvl="6" algn="ctr">
              <a:lnSpc>
                <a:spcPct val="100000"/>
              </a:lnSpc>
              <a:spcBef>
                <a:spcPts val="0"/>
              </a:spcBef>
              <a:spcAft>
                <a:spcPts val="0"/>
              </a:spcAft>
              <a:buClr>
                <a:schemeClr val="dk1"/>
              </a:buClr>
              <a:buSzPct val="100000"/>
              <a:buNone/>
              <a:defRPr sz="1575">
                <a:solidFill>
                  <a:schemeClr val="dk1"/>
                </a:solidFill>
              </a:defRPr>
            </a:lvl7pPr>
            <a:lvl8pPr lvl="7" algn="ctr">
              <a:lnSpc>
                <a:spcPct val="100000"/>
              </a:lnSpc>
              <a:spcBef>
                <a:spcPts val="0"/>
              </a:spcBef>
              <a:spcAft>
                <a:spcPts val="0"/>
              </a:spcAft>
              <a:buClr>
                <a:schemeClr val="dk1"/>
              </a:buClr>
              <a:buSzPct val="100000"/>
              <a:buNone/>
              <a:defRPr sz="1575">
                <a:solidFill>
                  <a:schemeClr val="dk1"/>
                </a:solidFill>
              </a:defRPr>
            </a:lvl8pPr>
            <a:lvl9pPr lvl="8" algn="ctr">
              <a:lnSpc>
                <a:spcPct val="100000"/>
              </a:lnSpc>
              <a:spcBef>
                <a:spcPts val="0"/>
              </a:spcBef>
              <a:spcAft>
                <a:spcPts val="0"/>
              </a:spcAft>
              <a:buClr>
                <a:schemeClr val="dk1"/>
              </a:buClr>
              <a:buSzPct val="100000"/>
              <a:buNone/>
              <a:defRPr sz="1575">
                <a:solidFill>
                  <a:schemeClr val="dk1"/>
                </a:solidFill>
              </a:defRPr>
            </a:lvl9pPr>
          </a:lstStyle>
          <a:p>
            <a:endParaRPr/>
          </a:p>
        </p:txBody>
      </p:sp>
      <p:sp>
        <p:nvSpPr>
          <p:cNvPr id="44" name="Shape 44"/>
          <p:cNvSpPr txBox="1">
            <a:spLocks noGrp="1"/>
          </p:cNvSpPr>
          <p:nvPr>
            <p:ph type="body" idx="2"/>
          </p:nvPr>
        </p:nvSpPr>
        <p:spPr>
          <a:xfrm>
            <a:off x="3704625" y="724200"/>
            <a:ext cx="287775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6367688" y="4681009"/>
            <a:ext cx="411525" cy="393600"/>
          </a:xfrm>
          <a:prstGeom prst="rect">
            <a:avLst/>
          </a:prstGeom>
        </p:spPr>
        <p:txBody>
          <a:bodyPr lIns="91425" tIns="91425" rIns="91425" bIns="91425" anchor="ctr" anchorCtr="0">
            <a:noAutofit/>
          </a:bodyPr>
          <a:lstStyle/>
          <a:p>
            <a:fld id="{00000000-1234-1234-1234-123412341234}" type="slidenum">
              <a:rPr lang="en" smtClean="0">
                <a:solidFill>
                  <a:schemeClr val="lt1"/>
                </a:solidFill>
              </a:rPr>
              <a:p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233775" y="4230575"/>
            <a:ext cx="44991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1575">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6367688" y="4681009"/>
            <a:ext cx="411525"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33775" y="445025"/>
            <a:ext cx="639045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233775" y="1152475"/>
            <a:ext cx="639045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dirty="0"/>
          </a:p>
        </p:txBody>
      </p:sp>
      <p:sp>
        <p:nvSpPr>
          <p:cNvPr id="8" name="Shape 8"/>
          <p:cNvSpPr txBox="1">
            <a:spLocks noGrp="1"/>
          </p:cNvSpPr>
          <p:nvPr>
            <p:ph type="sldNum" idx="12"/>
          </p:nvPr>
        </p:nvSpPr>
        <p:spPr>
          <a:xfrm>
            <a:off x="6367688" y="4681009"/>
            <a:ext cx="411525" cy="393600"/>
          </a:xfrm>
          <a:prstGeom prst="rect">
            <a:avLst/>
          </a:prstGeom>
          <a:noFill/>
          <a:ln>
            <a:noFill/>
          </a:ln>
        </p:spPr>
        <p:txBody>
          <a:bodyPr lIns="91425" tIns="91425" rIns="91425" bIns="91425" anchor="ctr" anchorCtr="0">
            <a:noAutofit/>
          </a:bodyPr>
          <a:lstStyle/>
          <a:p>
            <a:pPr algn="r"/>
            <a:fld id="{00000000-1234-1234-1234-123412341234}" type="slidenum">
              <a:rPr lang="en" sz="750" smtClean="0">
                <a:solidFill>
                  <a:schemeClr val="accent3"/>
                </a:solidFill>
                <a:latin typeface="Average"/>
                <a:ea typeface="Average"/>
                <a:cs typeface="Average"/>
                <a:sym typeface="Average"/>
              </a:rPr>
              <a:pPr algn="r"/>
              <a:t>‹#›</a:t>
            </a:fld>
            <a:endParaRPr lang="en" sz="75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0" y="809288"/>
            <a:ext cx="6858000" cy="1874250"/>
          </a:xfrm>
          <a:prstGeom prst="rect">
            <a:avLst/>
          </a:prstGeom>
        </p:spPr>
        <p:txBody>
          <a:bodyPr lIns="68569" tIns="68569" rIns="68569" bIns="68569" anchor="b" anchorCtr="0">
            <a:noAutofit/>
          </a:bodyPr>
          <a:lstStyle/>
          <a:p>
            <a:pPr>
              <a:buClr>
                <a:srgbClr val="000000"/>
              </a:buClr>
              <a:buSzPct val="25000"/>
            </a:pPr>
            <a:r>
              <a:rPr lang="en" sz="4950"/>
              <a:t>Third Time’s the Charm?:</a:t>
            </a:r>
          </a:p>
        </p:txBody>
      </p:sp>
      <p:sp>
        <p:nvSpPr>
          <p:cNvPr id="60" name="Shape 60"/>
          <p:cNvSpPr txBox="1">
            <a:spLocks noGrp="1"/>
          </p:cNvSpPr>
          <p:nvPr>
            <p:ph type="subTitle" idx="1"/>
          </p:nvPr>
        </p:nvSpPr>
        <p:spPr>
          <a:xfrm>
            <a:off x="-19" y="2866688"/>
            <a:ext cx="6858000" cy="1633950"/>
          </a:xfrm>
          <a:prstGeom prst="rect">
            <a:avLst/>
          </a:prstGeom>
        </p:spPr>
        <p:txBody>
          <a:bodyPr lIns="68569" tIns="68569" rIns="68569" bIns="68569" anchor="t" anchorCtr="0">
            <a:noAutofit/>
          </a:bodyPr>
          <a:lstStyle/>
          <a:p>
            <a:r>
              <a:rPr lang="en" sz="3000"/>
              <a:t>The Journey of I&amp;A’s Advocacy Toolkit</a:t>
            </a:r>
          </a:p>
          <a:p>
            <a:endParaRPr sz="1350">
              <a:solidFill>
                <a:schemeClr val="dk1"/>
              </a:solidFill>
            </a:endParaRPr>
          </a:p>
          <a:p>
            <a:r>
              <a:rPr lang="en" sz="1650">
                <a:solidFill>
                  <a:schemeClr val="dk1"/>
                </a:solidFill>
              </a:rPr>
              <a:t>RAAC: Mary Rubin &amp; Andrew Noga</a:t>
            </a:r>
          </a:p>
          <a:p>
            <a:r>
              <a:rPr lang="en" sz="1650">
                <a:solidFill>
                  <a:schemeClr val="dk1"/>
                </a:solidFill>
              </a:rPr>
              <a:t>I&amp;A: Christine George, Rachel Mandell, &amp; Wendy Hagenmaier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233775" y="976706"/>
            <a:ext cx="6390450" cy="429525"/>
          </a:xfrm>
          <a:prstGeom prst="rect">
            <a:avLst/>
          </a:prstGeom>
        </p:spPr>
        <p:txBody>
          <a:bodyPr lIns="68569" tIns="68569" rIns="68569" bIns="68569" anchor="t" anchorCtr="0">
            <a:noAutofit/>
          </a:bodyPr>
          <a:lstStyle/>
          <a:p>
            <a:r>
              <a:rPr lang="en" sz="2700"/>
              <a:t>Third iteration in 2015-2016… (cont.) </a:t>
            </a:r>
          </a:p>
          <a:p>
            <a:endParaRPr/>
          </a:p>
        </p:txBody>
      </p:sp>
      <p:sp>
        <p:nvSpPr>
          <p:cNvPr id="118" name="Shape 118"/>
          <p:cNvSpPr txBox="1">
            <a:spLocks noGrp="1"/>
          </p:cNvSpPr>
          <p:nvPr>
            <p:ph type="body" idx="1"/>
          </p:nvPr>
        </p:nvSpPr>
        <p:spPr>
          <a:xfrm>
            <a:off x="233775" y="1406231"/>
            <a:ext cx="6390450" cy="2562300"/>
          </a:xfrm>
          <a:prstGeom prst="rect">
            <a:avLst/>
          </a:prstGeom>
        </p:spPr>
        <p:txBody>
          <a:bodyPr lIns="68569" tIns="68569" rIns="68569" bIns="68569" anchor="t" anchorCtr="0">
            <a:noAutofit/>
          </a:bodyPr>
          <a:lstStyle/>
          <a:p>
            <a:pPr marL="390525" indent="-342900">
              <a:buFont typeface="Arial" panose="020B0604020202020204" pitchFamily="34" charset="0"/>
              <a:buChar char="•"/>
            </a:pPr>
            <a:r>
              <a:rPr lang="en" sz="1950" dirty="0"/>
              <a:t>Last:</a:t>
            </a:r>
          </a:p>
          <a:p>
            <a:pPr marL="733425" lvl="1" indent="-342900">
              <a:spcAft>
                <a:spcPts val="0"/>
              </a:spcAft>
              <a:buSzPct val="100000"/>
              <a:buFont typeface="Arial" panose="020B0604020202020204" pitchFamily="34" charset="0"/>
              <a:buChar char="•"/>
            </a:pPr>
            <a:r>
              <a:rPr lang="en" sz="1950" dirty="0"/>
              <a:t>Adding content</a:t>
            </a:r>
          </a:p>
          <a:p>
            <a:pPr marL="1076325" lvl="2" indent="-342900">
              <a:spcAft>
                <a:spcPts val="0"/>
              </a:spcAft>
              <a:buSzPct val="100000"/>
              <a:buFont typeface="Arial" panose="020B0604020202020204" pitchFamily="34" charset="0"/>
              <a:buChar char="•"/>
            </a:pPr>
            <a:r>
              <a:rPr lang="en" sz="1950" dirty="0"/>
              <a:t>From survey: </a:t>
            </a:r>
          </a:p>
          <a:p>
            <a:pPr marL="1419225" lvl="3" indent="-342900">
              <a:spcAft>
                <a:spcPts val="0"/>
              </a:spcAft>
              <a:buSzPct val="100000"/>
              <a:buFont typeface="Arial" panose="020B0604020202020204" pitchFamily="34" charset="0"/>
              <a:buChar char="•"/>
            </a:pPr>
            <a:r>
              <a:rPr lang="en" sz="1950" dirty="0"/>
              <a:t>“I would like to see more about advocacy within your own institution.”</a:t>
            </a:r>
          </a:p>
          <a:p>
            <a:pPr marL="1419225" lvl="3" indent="-342900">
              <a:spcAft>
                <a:spcPts val="0"/>
              </a:spcAft>
              <a:buSzPct val="100000"/>
              <a:buFont typeface="Arial" panose="020B0604020202020204" pitchFamily="34" charset="0"/>
              <a:buChar char="•"/>
            </a:pPr>
            <a:r>
              <a:rPr lang="en" sz="1950" dirty="0"/>
              <a:t>“Expanded resources.”</a:t>
            </a:r>
          </a:p>
          <a:p>
            <a:pPr marL="1419225" lvl="3" indent="-342900">
              <a:spcAft>
                <a:spcPts val="0"/>
              </a:spcAft>
              <a:buSzPct val="100000"/>
              <a:buFont typeface="Arial" panose="020B0604020202020204" pitchFamily="34" charset="0"/>
              <a:buChar char="•"/>
            </a:pPr>
            <a:r>
              <a:rPr lang="en" sz="1950" dirty="0"/>
              <a:t>“With some contact for people experienced in advocacy and willing to advise colleagues.”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233775" y="976706"/>
            <a:ext cx="6390450" cy="429525"/>
          </a:xfrm>
          <a:prstGeom prst="rect">
            <a:avLst/>
          </a:prstGeom>
        </p:spPr>
        <p:txBody>
          <a:bodyPr lIns="68569" tIns="68569" rIns="68569" bIns="68569" anchor="t" anchorCtr="0">
            <a:noAutofit/>
          </a:bodyPr>
          <a:lstStyle/>
          <a:p>
            <a:r>
              <a:rPr lang="en" sz="2700"/>
              <a:t>Third iteration in 2015-2016… (cont.) </a:t>
            </a:r>
          </a:p>
          <a:p>
            <a:endParaRPr/>
          </a:p>
        </p:txBody>
      </p:sp>
      <p:sp>
        <p:nvSpPr>
          <p:cNvPr id="124" name="Shape 124"/>
          <p:cNvSpPr txBox="1">
            <a:spLocks noGrp="1"/>
          </p:cNvSpPr>
          <p:nvPr>
            <p:ph type="body" idx="1"/>
          </p:nvPr>
        </p:nvSpPr>
        <p:spPr>
          <a:xfrm>
            <a:off x="233775" y="1507294"/>
            <a:ext cx="6390450" cy="2562300"/>
          </a:xfrm>
          <a:prstGeom prst="rect">
            <a:avLst/>
          </a:prstGeom>
        </p:spPr>
        <p:txBody>
          <a:bodyPr lIns="68569" tIns="68569" rIns="68569" bIns="68569" anchor="t" anchorCtr="0">
            <a:noAutofit/>
          </a:bodyPr>
          <a:lstStyle/>
          <a:p>
            <a:pPr marL="371475" indent="-342900">
              <a:buFont typeface="Arial" panose="020B0604020202020204" pitchFamily="34" charset="0"/>
              <a:buChar char="•"/>
            </a:pPr>
            <a:r>
              <a:rPr lang="en" sz="2250" dirty="0"/>
              <a:t>Next: </a:t>
            </a:r>
          </a:p>
          <a:p>
            <a:pPr marL="714375" lvl="1" indent="-342900">
              <a:spcAft>
                <a:spcPts val="0"/>
              </a:spcAft>
              <a:buSzPct val="100000"/>
              <a:buFont typeface="Arial" panose="020B0604020202020204" pitchFamily="34" charset="0"/>
              <a:buChar char="•"/>
            </a:pPr>
            <a:r>
              <a:rPr lang="en" sz="2250" dirty="0"/>
              <a:t>Mini focus groups at RAO Marketplace</a:t>
            </a:r>
          </a:p>
          <a:p>
            <a:pPr marL="714375" lvl="1" indent="-342900">
              <a:spcAft>
                <a:spcPts val="0"/>
              </a:spcAft>
              <a:buSzPct val="100000"/>
              <a:buFont typeface="Arial" panose="020B0604020202020204" pitchFamily="34" charset="0"/>
              <a:buChar char="•"/>
            </a:pPr>
            <a:r>
              <a:rPr lang="en" sz="2250" dirty="0"/>
              <a:t>Continued maintenance </a:t>
            </a:r>
          </a:p>
          <a:p>
            <a:pPr marL="714375" lvl="1" indent="-342900">
              <a:spcAft>
                <a:spcPts val="0"/>
              </a:spcAft>
              <a:buSzPct val="100000"/>
              <a:buFont typeface="Arial" panose="020B0604020202020204" pitchFamily="34" charset="0"/>
              <a:buChar char="•"/>
            </a:pPr>
            <a:r>
              <a:rPr lang="en" sz="2250" dirty="0"/>
              <a:t>Content creation</a:t>
            </a:r>
          </a:p>
          <a:p>
            <a:pPr marL="1057275" lvl="2" indent="-342900">
              <a:spcAft>
                <a:spcPts val="0"/>
              </a:spcAft>
              <a:buSzPct val="100000"/>
              <a:buFont typeface="Arial" panose="020B0604020202020204" pitchFamily="34" charset="0"/>
              <a:buChar char="•"/>
            </a:pPr>
            <a:r>
              <a:rPr lang="en" sz="2250" dirty="0"/>
              <a:t>From survey: </a:t>
            </a:r>
          </a:p>
          <a:p>
            <a:pPr marL="1400175" lvl="3" indent="-342900">
              <a:spcAft>
                <a:spcPts val="0"/>
              </a:spcAft>
              <a:buSzPct val="100000"/>
              <a:buFont typeface="Arial" panose="020B0604020202020204" pitchFamily="34" charset="0"/>
              <a:buChar char="•"/>
            </a:pPr>
            <a:r>
              <a:rPr lang="en" sz="2250" dirty="0"/>
              <a:t>“Find the gaps in the linked resources and arrange to have things developed.”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3775" y="976706"/>
            <a:ext cx="6390450" cy="429525"/>
          </a:xfrm>
          <a:prstGeom prst="rect">
            <a:avLst/>
          </a:prstGeom>
        </p:spPr>
        <p:txBody>
          <a:bodyPr lIns="68569" tIns="68569" rIns="68569" bIns="68569" anchor="t" anchorCtr="0">
            <a:noAutofit/>
          </a:bodyPr>
          <a:lstStyle/>
          <a:p>
            <a:r>
              <a:rPr lang="en" sz="2700"/>
              <a:t>Created in 2013-2014…</a:t>
            </a:r>
          </a:p>
        </p:txBody>
      </p:sp>
      <p:sp>
        <p:nvSpPr>
          <p:cNvPr id="66" name="Shape 66"/>
          <p:cNvSpPr txBox="1">
            <a:spLocks noGrp="1"/>
          </p:cNvSpPr>
          <p:nvPr>
            <p:ph type="body" idx="1"/>
          </p:nvPr>
        </p:nvSpPr>
        <p:spPr>
          <a:xfrm>
            <a:off x="233775" y="1507294"/>
            <a:ext cx="3318075" cy="2562300"/>
          </a:xfrm>
          <a:prstGeom prst="rect">
            <a:avLst/>
          </a:prstGeom>
        </p:spPr>
        <p:txBody>
          <a:bodyPr lIns="68569" tIns="68569" rIns="68569" bIns="68569" anchor="t" anchorCtr="0">
            <a:noAutofit/>
          </a:bodyPr>
          <a:lstStyle/>
          <a:p>
            <a:pPr marL="371475" indent="-342900">
              <a:buFont typeface="Arial" panose="020B0604020202020204" pitchFamily="34" charset="0"/>
              <a:buChar char="•"/>
            </a:pPr>
            <a:r>
              <a:rPr lang="en" sz="2250" dirty="0"/>
              <a:t>One … </a:t>
            </a:r>
          </a:p>
          <a:p>
            <a:pPr marL="371475" indent="-342900">
              <a:buFont typeface="Arial" panose="020B0604020202020204" pitchFamily="34" charset="0"/>
              <a:buChar char="•"/>
            </a:pPr>
            <a:r>
              <a:rPr lang="en" sz="2250" dirty="0"/>
              <a:t>… Long … </a:t>
            </a:r>
          </a:p>
          <a:p>
            <a:pPr marL="371475" indent="-342900">
              <a:buFont typeface="Arial" panose="020B0604020202020204" pitchFamily="34" charset="0"/>
              <a:buChar char="•"/>
            </a:pPr>
            <a:r>
              <a:rPr lang="en" sz="2250" dirty="0"/>
              <a:t>     … List … </a:t>
            </a:r>
          </a:p>
          <a:p>
            <a:pPr marL="371475" indent="-342900">
              <a:buFont typeface="Arial" panose="020B0604020202020204" pitchFamily="34" charset="0"/>
              <a:buChar char="•"/>
            </a:pPr>
            <a:r>
              <a:rPr lang="en" sz="2250" dirty="0"/>
              <a:t>          … On … </a:t>
            </a:r>
          </a:p>
          <a:p>
            <a:pPr marL="371475" indent="-342900">
              <a:buFont typeface="Arial" panose="020B0604020202020204" pitchFamily="34" charset="0"/>
              <a:buChar char="•"/>
            </a:pPr>
            <a:r>
              <a:rPr lang="en" sz="2250" dirty="0"/>
              <a:t>               … One … </a:t>
            </a:r>
          </a:p>
          <a:p>
            <a:pPr marL="371475" indent="-342900">
              <a:buFont typeface="Arial" panose="020B0604020202020204" pitchFamily="34" charset="0"/>
              <a:buChar char="•"/>
            </a:pPr>
            <a:r>
              <a:rPr lang="en" sz="2250" dirty="0"/>
              <a:t>                    … Page … </a:t>
            </a:r>
          </a:p>
        </p:txBody>
      </p:sp>
      <p:pic>
        <p:nvPicPr>
          <p:cNvPr id="67" name="Shape 67"/>
          <p:cNvPicPr preferRelativeResize="0"/>
          <p:nvPr/>
        </p:nvPicPr>
        <p:blipFill rotWithShape="1">
          <a:blip r:embed="rId3">
            <a:alphaModFix/>
          </a:blip>
          <a:srcRect l="20850" t="2162" r="29197"/>
          <a:stretch/>
        </p:blipFill>
        <p:spPr>
          <a:xfrm>
            <a:off x="3551888" y="917830"/>
            <a:ext cx="3142051" cy="3307838"/>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233775" y="976706"/>
            <a:ext cx="6390450" cy="429525"/>
          </a:xfrm>
          <a:prstGeom prst="rect">
            <a:avLst/>
          </a:prstGeom>
        </p:spPr>
        <p:txBody>
          <a:bodyPr lIns="68569" tIns="68569" rIns="68569" bIns="68569" anchor="t" anchorCtr="0">
            <a:noAutofit/>
          </a:bodyPr>
          <a:lstStyle/>
          <a:p>
            <a:r>
              <a:rPr lang="en" sz="2700"/>
              <a:t>Updated in 2014-2015… </a:t>
            </a:r>
          </a:p>
        </p:txBody>
      </p:sp>
      <p:sp>
        <p:nvSpPr>
          <p:cNvPr id="73" name="Shape 73"/>
          <p:cNvSpPr txBox="1">
            <a:spLocks noGrp="1"/>
          </p:cNvSpPr>
          <p:nvPr>
            <p:ph type="body" idx="1"/>
          </p:nvPr>
        </p:nvSpPr>
        <p:spPr>
          <a:xfrm>
            <a:off x="0" y="1507294"/>
            <a:ext cx="3615300" cy="2562300"/>
          </a:xfrm>
          <a:prstGeom prst="rect">
            <a:avLst/>
          </a:prstGeom>
        </p:spPr>
        <p:txBody>
          <a:bodyPr lIns="68569" tIns="68569" rIns="68569" bIns="68569" anchor="t" anchorCtr="0">
            <a:noAutofit/>
          </a:bodyPr>
          <a:lstStyle/>
          <a:p>
            <a:r>
              <a:rPr lang="en" sz="2250" dirty="0"/>
              <a:t>I&amp;A Steering Committee:</a:t>
            </a:r>
          </a:p>
          <a:p>
            <a:pPr marL="342900" indent="-266700">
              <a:buFont typeface="Arial" panose="020B0604020202020204" pitchFamily="34" charset="0"/>
              <a:buChar char="•"/>
            </a:pPr>
            <a:r>
              <a:rPr lang="en" sz="1500" dirty="0"/>
              <a:t>Fixed broken links</a:t>
            </a:r>
          </a:p>
          <a:p>
            <a:pPr marL="342900" indent="-266700">
              <a:buFont typeface="Arial" panose="020B0604020202020204" pitchFamily="34" charset="0"/>
              <a:buChar char="•"/>
            </a:pPr>
            <a:r>
              <a:rPr lang="en" sz="1500" dirty="0"/>
              <a:t>Added dates to resource descriptions</a:t>
            </a:r>
          </a:p>
          <a:p>
            <a:pPr marL="342900" indent="-266700">
              <a:buFont typeface="Arial" panose="020B0604020202020204" pitchFamily="34" charset="0"/>
              <a:buChar char="•"/>
            </a:pPr>
            <a:r>
              <a:rPr lang="en" sz="1500" dirty="0"/>
              <a:t>Brainstormed moving to Wordpress</a:t>
            </a:r>
          </a:p>
          <a:p>
            <a:pPr marL="342900" indent="-266700">
              <a:buFont typeface="Arial" panose="020B0604020202020204" pitchFamily="34" charset="0"/>
              <a:buChar char="•"/>
            </a:pPr>
            <a:r>
              <a:rPr lang="en" sz="1500" dirty="0"/>
              <a:t>Identified a major content gap: resources and information from RAAC</a:t>
            </a:r>
          </a:p>
        </p:txBody>
      </p:sp>
      <p:pic>
        <p:nvPicPr>
          <p:cNvPr id="74" name="Shape 74"/>
          <p:cNvPicPr preferRelativeResize="0"/>
          <p:nvPr/>
        </p:nvPicPr>
        <p:blipFill rotWithShape="1">
          <a:blip r:embed="rId3">
            <a:alphaModFix/>
          </a:blip>
          <a:srcRect l="21443" t="1883" r="29473"/>
          <a:stretch/>
        </p:blipFill>
        <p:spPr>
          <a:xfrm>
            <a:off x="3588713" y="883741"/>
            <a:ext cx="3142051" cy="3376019"/>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233775" y="976706"/>
            <a:ext cx="6390450" cy="429525"/>
          </a:xfrm>
          <a:prstGeom prst="rect">
            <a:avLst/>
          </a:prstGeom>
        </p:spPr>
        <p:txBody>
          <a:bodyPr lIns="68569" tIns="68569" rIns="68569" bIns="68569" anchor="t" anchorCtr="0">
            <a:noAutofit/>
          </a:bodyPr>
          <a:lstStyle/>
          <a:p>
            <a:r>
              <a:rPr lang="en" sz="2700" dirty="0"/>
              <a:t>Third iteration in 2015-2016… </a:t>
            </a:r>
          </a:p>
          <a:p>
            <a:endParaRPr dirty="0"/>
          </a:p>
        </p:txBody>
      </p:sp>
      <p:sp>
        <p:nvSpPr>
          <p:cNvPr id="80" name="Shape 80"/>
          <p:cNvSpPr txBox="1">
            <a:spLocks noGrp="1"/>
          </p:cNvSpPr>
          <p:nvPr>
            <p:ph type="body" idx="1"/>
          </p:nvPr>
        </p:nvSpPr>
        <p:spPr>
          <a:xfrm>
            <a:off x="233775" y="1507294"/>
            <a:ext cx="6390450" cy="2562300"/>
          </a:xfrm>
          <a:prstGeom prst="rect">
            <a:avLst/>
          </a:prstGeom>
        </p:spPr>
        <p:txBody>
          <a:bodyPr lIns="68569" tIns="68569" rIns="68569" bIns="68569" anchor="t" anchorCtr="0">
            <a:noAutofit/>
          </a:bodyPr>
          <a:lstStyle/>
          <a:p>
            <a:pPr marL="371475" indent="-342900">
              <a:buFont typeface="Arial" panose="020B0604020202020204" pitchFamily="34" charset="0"/>
              <a:buChar char="•"/>
            </a:pPr>
            <a:r>
              <a:rPr lang="en" sz="2250" dirty="0"/>
              <a:t>New I&amp;A home on WordPress </a:t>
            </a:r>
          </a:p>
          <a:p>
            <a:pPr marL="714375" lvl="1" indent="-342900">
              <a:buSzPct val="100000"/>
              <a:buFont typeface="Arial" panose="020B0604020202020204" pitchFamily="34" charset="0"/>
              <a:buChar char="•"/>
            </a:pPr>
            <a:r>
              <a:rPr lang="en" sz="2250" dirty="0"/>
              <a:t>Christine G. and Wendy H.</a:t>
            </a:r>
          </a:p>
          <a:p>
            <a:pPr marL="371475" indent="-342900">
              <a:buFont typeface="Arial" panose="020B0604020202020204" pitchFamily="34" charset="0"/>
              <a:buChar char="•"/>
            </a:pPr>
            <a:r>
              <a:rPr lang="en" sz="2250" dirty="0"/>
              <a:t>I&amp;A took on an intern</a:t>
            </a:r>
          </a:p>
          <a:p>
            <a:pPr marL="714375" lvl="1" indent="-342900">
              <a:buSzPct val="100000"/>
              <a:buFont typeface="Arial" panose="020B0604020202020204" pitchFamily="34" charset="0"/>
              <a:buChar char="•"/>
            </a:pPr>
            <a:r>
              <a:rPr lang="en" sz="2250" dirty="0"/>
              <a:t>Rachel M. (now incoming Vice-Chair)</a:t>
            </a:r>
          </a:p>
          <a:p>
            <a:pPr marL="371475" indent="-342900">
              <a:buFont typeface="Arial" panose="020B0604020202020204" pitchFamily="34" charset="0"/>
              <a:buChar char="•"/>
            </a:pPr>
            <a:r>
              <a:rPr lang="en" sz="2250" dirty="0"/>
              <a:t>Partnered with RAAC </a:t>
            </a:r>
          </a:p>
          <a:p>
            <a:pPr marL="714375" lvl="1" indent="-342900">
              <a:buSzPct val="100000"/>
              <a:buFont typeface="Arial" panose="020B0604020202020204" pitchFamily="34" charset="0"/>
              <a:buChar char="•"/>
            </a:pPr>
            <a:r>
              <a:rPr lang="en" sz="2250" dirty="0"/>
              <a:t>Mary R. &amp; Andrew 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233775" y="976706"/>
            <a:ext cx="6390450" cy="429525"/>
          </a:xfrm>
          <a:prstGeom prst="rect">
            <a:avLst/>
          </a:prstGeom>
        </p:spPr>
        <p:txBody>
          <a:bodyPr lIns="68569" tIns="68569" rIns="68569" bIns="68569" anchor="t" anchorCtr="0">
            <a:noAutofit/>
          </a:bodyPr>
          <a:lstStyle/>
          <a:p>
            <a:r>
              <a:rPr lang="en" sz="2700"/>
              <a:t>Third iteration in 2015-2016… (cont.) </a:t>
            </a:r>
          </a:p>
          <a:p>
            <a:endParaRPr/>
          </a:p>
        </p:txBody>
      </p:sp>
      <p:sp>
        <p:nvSpPr>
          <p:cNvPr id="86" name="Shape 86"/>
          <p:cNvSpPr txBox="1">
            <a:spLocks noGrp="1"/>
          </p:cNvSpPr>
          <p:nvPr>
            <p:ph type="body" idx="1"/>
          </p:nvPr>
        </p:nvSpPr>
        <p:spPr>
          <a:xfrm>
            <a:off x="233775" y="1507293"/>
            <a:ext cx="6390450" cy="2993270"/>
          </a:xfrm>
          <a:prstGeom prst="rect">
            <a:avLst/>
          </a:prstGeom>
        </p:spPr>
        <p:txBody>
          <a:bodyPr lIns="68569" tIns="68569" rIns="68569" bIns="68569" anchor="t" anchorCtr="0">
            <a:noAutofit/>
          </a:bodyPr>
          <a:lstStyle/>
          <a:p>
            <a:pPr marL="342900" indent="-285750">
              <a:buFont typeface="Arial" panose="020B0604020202020204" pitchFamily="34" charset="0"/>
              <a:buChar char="•"/>
            </a:pPr>
            <a:r>
              <a:rPr lang="en" dirty="0"/>
              <a:t>1st: Updated for dead links &amp; grammar </a:t>
            </a:r>
          </a:p>
          <a:p>
            <a:pPr marL="342900" indent="-285750">
              <a:buFont typeface="Arial" panose="020B0604020202020204" pitchFamily="34" charset="0"/>
              <a:buChar char="•"/>
            </a:pPr>
            <a:r>
              <a:rPr lang="en" dirty="0"/>
              <a:t>2nd: Survey, Distributed via:</a:t>
            </a:r>
          </a:p>
          <a:p>
            <a:pPr marL="685800" indent="-285750">
              <a:buFont typeface="Arial" panose="020B0604020202020204" pitchFamily="34" charset="0"/>
              <a:buChar char="•"/>
            </a:pPr>
            <a:r>
              <a:rPr lang="en" dirty="0"/>
              <a:t>SAA listservs: I&amp;A, A&amp;A</a:t>
            </a:r>
          </a:p>
          <a:p>
            <a:pPr marL="685800" indent="-285750">
              <a:buFont typeface="Arial" panose="020B0604020202020204" pitchFamily="34" charset="0"/>
              <a:buChar char="•"/>
            </a:pPr>
            <a:r>
              <a:rPr lang="en" dirty="0"/>
              <a:t>SAA Blogs:</a:t>
            </a:r>
          </a:p>
          <a:p>
            <a:pPr marL="1028700" lvl="1" indent="-285750">
              <a:spcAft>
                <a:spcPts val="0"/>
              </a:spcAft>
              <a:buSzPct val="100000"/>
              <a:buFont typeface="Arial" panose="020B0604020202020204" pitchFamily="34" charset="0"/>
              <a:buChar char="•"/>
            </a:pPr>
            <a:r>
              <a:rPr lang="en" sz="1800" dirty="0"/>
              <a:t>Archives Aware! (CoPA)</a:t>
            </a:r>
          </a:p>
          <a:p>
            <a:pPr marL="1028700" lvl="1" indent="-285750">
              <a:spcAft>
                <a:spcPts val="0"/>
              </a:spcAft>
              <a:buSzPct val="100000"/>
              <a:buFont typeface="Arial" panose="020B0604020202020204" pitchFamily="34" charset="0"/>
              <a:buChar char="•"/>
            </a:pPr>
            <a:r>
              <a:rPr lang="en" sz="1800" dirty="0"/>
              <a:t>SAA I&amp;A Blog</a:t>
            </a:r>
          </a:p>
          <a:p>
            <a:pPr marL="1028700" lvl="1" indent="-285750">
              <a:spcAft>
                <a:spcPts val="0"/>
              </a:spcAft>
              <a:buSzPct val="100000"/>
              <a:buFont typeface="Arial" panose="020B0604020202020204" pitchFamily="34" charset="0"/>
              <a:buChar char="•"/>
            </a:pPr>
            <a:r>
              <a:rPr lang="en" sz="1800" dirty="0"/>
              <a:t>SNAP Blog</a:t>
            </a:r>
          </a:p>
          <a:p>
            <a:pPr marL="685800" indent="-285750">
              <a:buFont typeface="Arial" panose="020B0604020202020204" pitchFamily="34" charset="0"/>
              <a:buChar char="•"/>
            </a:pPr>
            <a:r>
              <a:rPr lang="en" dirty="0"/>
              <a:t>SAA </a:t>
            </a:r>
            <a:r>
              <a:rPr lang="en" i="1" dirty="0"/>
              <a:t>In the Loop</a:t>
            </a:r>
            <a:r>
              <a:rPr lang="en" dirty="0"/>
              <a:t> email</a:t>
            </a:r>
          </a:p>
          <a:p>
            <a:pPr marL="685800" indent="-285750">
              <a:buFont typeface="Arial" panose="020B0604020202020204" pitchFamily="34" charset="0"/>
              <a:buChar char="•"/>
            </a:pPr>
            <a:r>
              <a:rPr lang="en" dirty="0"/>
              <a:t>RAAC listserv → Regional listservs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233775" y="976706"/>
            <a:ext cx="6390450" cy="429525"/>
          </a:xfrm>
          <a:prstGeom prst="rect">
            <a:avLst/>
          </a:prstGeom>
        </p:spPr>
        <p:txBody>
          <a:bodyPr lIns="68569" tIns="68569" rIns="68569" bIns="68569" anchor="t" anchorCtr="0">
            <a:noAutofit/>
          </a:bodyPr>
          <a:lstStyle/>
          <a:p>
            <a:r>
              <a:rPr lang="en"/>
              <a:t>Survey</a:t>
            </a:r>
          </a:p>
        </p:txBody>
      </p:sp>
      <p:sp>
        <p:nvSpPr>
          <p:cNvPr id="92" name="Shape 92"/>
          <p:cNvSpPr txBox="1">
            <a:spLocks noGrp="1"/>
          </p:cNvSpPr>
          <p:nvPr>
            <p:ph type="body" idx="1"/>
          </p:nvPr>
        </p:nvSpPr>
        <p:spPr>
          <a:xfrm>
            <a:off x="-77040" y="1642078"/>
            <a:ext cx="2907225" cy="2562300"/>
          </a:xfrm>
          <a:prstGeom prst="rect">
            <a:avLst/>
          </a:prstGeom>
        </p:spPr>
        <p:txBody>
          <a:bodyPr lIns="68569" tIns="68569" rIns="68569" bIns="68569" anchor="t" anchorCtr="0">
            <a:noAutofit/>
          </a:bodyPr>
          <a:lstStyle/>
          <a:p>
            <a:pPr marL="342900" indent="-266700">
              <a:buFont typeface="Arial" panose="020B0604020202020204" pitchFamily="34" charset="0"/>
              <a:buChar char="•"/>
            </a:pPr>
            <a:r>
              <a:rPr lang="en" sz="1500" dirty="0"/>
              <a:t>31 responses</a:t>
            </a:r>
          </a:p>
          <a:p>
            <a:pPr marL="342900" indent="-266700">
              <a:buFont typeface="Arial" panose="020B0604020202020204" pitchFamily="34" charset="0"/>
              <a:buChar char="•"/>
            </a:pPr>
            <a:r>
              <a:rPr lang="en" sz="1500" dirty="0"/>
              <a:t>Roles:</a:t>
            </a:r>
          </a:p>
          <a:p>
            <a:pPr marL="685800" lvl="1" indent="-266700">
              <a:spcAft>
                <a:spcPts val="0"/>
              </a:spcAft>
              <a:buFont typeface="Arial" panose="020B0604020202020204" pitchFamily="34" charset="0"/>
              <a:buChar char="•"/>
            </a:pPr>
            <a:r>
              <a:rPr lang="en" sz="1500" dirty="0"/>
              <a:t>55% permanent archival employees</a:t>
            </a:r>
          </a:p>
          <a:p>
            <a:pPr marL="685800" lvl="1" indent="-266700">
              <a:spcAft>
                <a:spcPts val="0"/>
              </a:spcAft>
              <a:buFont typeface="Arial" panose="020B0604020202020204" pitchFamily="34" charset="0"/>
              <a:buChar char="•"/>
            </a:pPr>
            <a:r>
              <a:rPr lang="en" sz="1500" dirty="0"/>
              <a:t>26% </a:t>
            </a:r>
            <a:r>
              <a:rPr lang="en" sz="1500" dirty="0"/>
              <a:t>managers </a:t>
            </a:r>
            <a:r>
              <a:rPr lang="en" sz="1500" dirty="0"/>
              <a:t>of archives</a:t>
            </a:r>
          </a:p>
          <a:p>
            <a:pPr marL="685800" lvl="1" indent="-266700">
              <a:spcAft>
                <a:spcPts val="0"/>
              </a:spcAft>
              <a:buFont typeface="Arial" panose="020B0604020202020204" pitchFamily="34" charset="0"/>
              <a:buChar char="•"/>
            </a:pPr>
            <a:r>
              <a:rPr lang="en" sz="1500" dirty="0"/>
              <a:t>13% students</a:t>
            </a:r>
          </a:p>
          <a:p>
            <a:pPr marL="685800" lvl="1" indent="-266700">
              <a:spcAft>
                <a:spcPts val="0"/>
              </a:spcAft>
              <a:buFont typeface="Arial" panose="020B0604020202020204" pitchFamily="34" charset="0"/>
              <a:buChar char="•"/>
            </a:pPr>
            <a:r>
              <a:rPr lang="en" sz="1500" dirty="0"/>
              <a:t>6% </a:t>
            </a:r>
            <a:r>
              <a:rPr lang="en" sz="1500" dirty="0"/>
              <a:t>other</a:t>
            </a:r>
          </a:p>
          <a:p>
            <a:pPr marL="685800" lvl="1" indent="-266700">
              <a:spcAft>
                <a:spcPts val="0"/>
              </a:spcAft>
              <a:buFont typeface="Arial" panose="020B0604020202020204" pitchFamily="34" charset="0"/>
              <a:buChar char="•"/>
            </a:pPr>
            <a:r>
              <a:rPr lang="en" sz="1500" dirty="0"/>
              <a:t>0% project archivists</a:t>
            </a:r>
            <a:endParaRPr lang="en" sz="1500" dirty="0"/>
          </a:p>
        </p:txBody>
      </p:sp>
      <p:pic>
        <p:nvPicPr>
          <p:cNvPr id="93" name="Shape 93"/>
          <p:cNvPicPr preferRelativeResize="0"/>
          <p:nvPr/>
        </p:nvPicPr>
        <p:blipFill rotWithShape="1">
          <a:blip r:embed="rId3">
            <a:alphaModFix/>
          </a:blip>
          <a:srcRect l="17045" t="13103" r="21305"/>
          <a:stretch/>
        </p:blipFill>
        <p:spPr>
          <a:xfrm>
            <a:off x="2807325" y="1158975"/>
            <a:ext cx="3816900" cy="2891701"/>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33775" y="976706"/>
            <a:ext cx="6390450" cy="429525"/>
          </a:xfrm>
          <a:prstGeom prst="rect">
            <a:avLst/>
          </a:prstGeom>
        </p:spPr>
        <p:txBody>
          <a:bodyPr lIns="68569" tIns="68569" rIns="68569" bIns="68569" anchor="t" anchorCtr="0">
            <a:noAutofit/>
          </a:bodyPr>
          <a:lstStyle/>
          <a:p>
            <a:r>
              <a:rPr lang="en"/>
              <a:t>Survey</a:t>
            </a:r>
          </a:p>
        </p:txBody>
      </p:sp>
      <p:pic>
        <p:nvPicPr>
          <p:cNvPr id="99" name="Shape 99"/>
          <p:cNvPicPr preferRelativeResize="0"/>
          <p:nvPr/>
        </p:nvPicPr>
        <p:blipFill rotWithShape="1">
          <a:blip r:embed="rId3">
            <a:alphaModFix/>
          </a:blip>
          <a:srcRect l="17993" t="5499" r="23203"/>
          <a:stretch/>
        </p:blipFill>
        <p:spPr>
          <a:xfrm>
            <a:off x="2807333" y="816065"/>
            <a:ext cx="3816882" cy="3297056"/>
          </a:xfrm>
          <a:prstGeom prst="rect">
            <a:avLst/>
          </a:prstGeom>
          <a:noFill/>
          <a:ln>
            <a:noFill/>
          </a:ln>
        </p:spPr>
      </p:pic>
      <p:sp>
        <p:nvSpPr>
          <p:cNvPr id="100" name="Shape 100"/>
          <p:cNvSpPr txBox="1">
            <a:spLocks noGrp="1"/>
          </p:cNvSpPr>
          <p:nvPr>
            <p:ph type="body" idx="1"/>
          </p:nvPr>
        </p:nvSpPr>
        <p:spPr>
          <a:xfrm>
            <a:off x="233775" y="1507294"/>
            <a:ext cx="2907225" cy="2562300"/>
          </a:xfrm>
          <a:prstGeom prst="rect">
            <a:avLst/>
          </a:prstGeom>
        </p:spPr>
        <p:txBody>
          <a:bodyPr lIns="68569" tIns="68569" rIns="68569" bIns="68569" anchor="t" anchorCtr="0">
            <a:noAutofit/>
          </a:bodyPr>
          <a:lstStyle/>
          <a:p>
            <a:pPr marL="342900" indent="-266700">
              <a:buFont typeface="Arial" panose="020B0604020202020204" pitchFamily="34" charset="0"/>
              <a:buChar char="•"/>
            </a:pPr>
            <a:r>
              <a:rPr lang="en" sz="1500" dirty="0"/>
              <a:t>Institution </a:t>
            </a:r>
            <a:r>
              <a:rPr lang="en" sz="1500" dirty="0"/>
              <a:t>type:</a:t>
            </a:r>
          </a:p>
          <a:p>
            <a:pPr marL="685800" lvl="1" indent="-266700">
              <a:spcAft>
                <a:spcPts val="0"/>
              </a:spcAft>
              <a:buSzPct val="100000"/>
              <a:buFont typeface="Arial" panose="020B0604020202020204" pitchFamily="34" charset="0"/>
              <a:buChar char="•"/>
            </a:pPr>
            <a:r>
              <a:rPr lang="en" sz="1500" dirty="0"/>
              <a:t>51% university</a:t>
            </a:r>
          </a:p>
          <a:p>
            <a:pPr marL="685800" lvl="1" indent="-266700">
              <a:spcAft>
                <a:spcPts val="0"/>
              </a:spcAft>
              <a:buSzPct val="100000"/>
              <a:buFont typeface="Arial" panose="020B0604020202020204" pitchFamily="34" charset="0"/>
              <a:buChar char="•"/>
            </a:pPr>
            <a:r>
              <a:rPr lang="en" sz="1500" dirty="0"/>
              <a:t>19</a:t>
            </a:r>
            <a:r>
              <a:rPr lang="en" sz="1500" dirty="0"/>
              <a:t>% government</a:t>
            </a:r>
          </a:p>
          <a:p>
            <a:pPr marL="685800" lvl="1" indent="-266700">
              <a:spcAft>
                <a:spcPts val="0"/>
              </a:spcAft>
              <a:buSzPct val="100000"/>
              <a:buFont typeface="Arial" panose="020B0604020202020204" pitchFamily="34" charset="0"/>
              <a:buChar char="•"/>
            </a:pPr>
            <a:r>
              <a:rPr lang="en" sz="1500" dirty="0"/>
              <a:t>14% nonprofit</a:t>
            </a:r>
          </a:p>
          <a:p>
            <a:pPr marL="685800" lvl="1" indent="-266700">
              <a:spcAft>
                <a:spcPts val="0"/>
              </a:spcAft>
              <a:buSzPct val="100000"/>
              <a:buFont typeface="Arial" panose="020B0604020202020204" pitchFamily="34" charset="0"/>
              <a:buChar char="•"/>
            </a:pPr>
            <a:r>
              <a:rPr lang="en" sz="1500" dirty="0"/>
              <a:t>8% museum/gallery</a:t>
            </a:r>
          </a:p>
          <a:p>
            <a:pPr marL="685800" lvl="1" indent="-266700">
              <a:spcAft>
                <a:spcPts val="0"/>
              </a:spcAft>
              <a:buSzPct val="100000"/>
              <a:buFont typeface="Arial" panose="020B0604020202020204" pitchFamily="34" charset="0"/>
              <a:buChar char="•"/>
            </a:pPr>
            <a:r>
              <a:rPr lang="en" sz="1500" dirty="0"/>
              <a:t>5% corporate</a:t>
            </a:r>
          </a:p>
          <a:p>
            <a:pPr marL="685800" lvl="1" indent="-266700">
              <a:spcAft>
                <a:spcPts val="0"/>
              </a:spcAft>
              <a:buSzPct val="100000"/>
              <a:buFont typeface="Arial" panose="020B0604020202020204" pitchFamily="34" charset="0"/>
              <a:buChar char="•"/>
            </a:pPr>
            <a:r>
              <a:rPr lang="en" sz="1500" dirty="0"/>
              <a:t>3% other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233775" y="642938"/>
            <a:ext cx="6390450" cy="429525"/>
          </a:xfrm>
          <a:prstGeom prst="rect">
            <a:avLst/>
          </a:prstGeom>
        </p:spPr>
        <p:txBody>
          <a:bodyPr lIns="68569" tIns="68569" rIns="68569" bIns="68569" anchor="t" anchorCtr="0">
            <a:noAutofit/>
          </a:bodyPr>
          <a:lstStyle/>
          <a:p>
            <a:r>
              <a:rPr lang="en" sz="2700"/>
              <a:t>Third iteration in 2015-2016… </a:t>
            </a:r>
          </a:p>
        </p:txBody>
      </p:sp>
      <p:pic>
        <p:nvPicPr>
          <p:cNvPr id="106" name="Shape 106"/>
          <p:cNvPicPr preferRelativeResize="0"/>
          <p:nvPr/>
        </p:nvPicPr>
        <p:blipFill>
          <a:blip r:embed="rId3">
            <a:alphaModFix/>
          </a:blip>
          <a:stretch>
            <a:fillRect/>
          </a:stretch>
        </p:blipFill>
        <p:spPr>
          <a:xfrm>
            <a:off x="506953" y="1118137"/>
            <a:ext cx="5844093" cy="33824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33775" y="976706"/>
            <a:ext cx="6390450" cy="429525"/>
          </a:xfrm>
          <a:prstGeom prst="rect">
            <a:avLst/>
          </a:prstGeom>
        </p:spPr>
        <p:txBody>
          <a:bodyPr lIns="68569" tIns="68569" rIns="68569" bIns="68569" anchor="t" anchorCtr="0">
            <a:noAutofit/>
          </a:bodyPr>
          <a:lstStyle/>
          <a:p>
            <a:r>
              <a:rPr lang="en" sz="2700"/>
              <a:t>Third iteration in 2015-2016… (cont.) </a:t>
            </a:r>
          </a:p>
          <a:p>
            <a:endParaRPr/>
          </a:p>
        </p:txBody>
      </p:sp>
      <p:pic>
        <p:nvPicPr>
          <p:cNvPr id="112" name="Shape 112"/>
          <p:cNvPicPr preferRelativeResize="0"/>
          <p:nvPr/>
        </p:nvPicPr>
        <p:blipFill>
          <a:blip r:embed="rId3">
            <a:alphaModFix/>
          </a:blip>
          <a:stretch>
            <a:fillRect/>
          </a:stretch>
        </p:blipFill>
        <p:spPr>
          <a:xfrm>
            <a:off x="712078" y="1449694"/>
            <a:ext cx="5433843" cy="305086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1666</Words>
  <Application>Microsoft Office PowerPoint</Application>
  <PresentationFormat>Custom</PresentationFormat>
  <Paragraphs>102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Oswald</vt:lpstr>
      <vt:lpstr>Average</vt:lpstr>
      <vt:lpstr>Arial</vt:lpstr>
      <vt:lpstr>slate</vt:lpstr>
      <vt:lpstr>Third Time’s the Charm?:</vt:lpstr>
      <vt:lpstr>Created in 2013-2014…</vt:lpstr>
      <vt:lpstr>Updated in 2014-2015… </vt:lpstr>
      <vt:lpstr>Third iteration in 2015-2016…  </vt:lpstr>
      <vt:lpstr>Third iteration in 2015-2016… (cont.)  </vt:lpstr>
      <vt:lpstr>Survey</vt:lpstr>
      <vt:lpstr>Survey</vt:lpstr>
      <vt:lpstr>Third iteration in 2015-2016… </vt:lpstr>
      <vt:lpstr>Third iteration in 2015-2016… (cont.)  </vt:lpstr>
      <vt:lpstr>Third iteration in 2015-2016… (cont.)  </vt:lpstr>
      <vt:lpstr>Third iteration in 2015-2016… (cont.)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Third Time’s the Charm?:</dc:title>
  <dc:creator>whagenmaier3</dc:creator>
  <cp:lastModifiedBy>Hagenmaier, Wendy L</cp:lastModifiedBy>
  <cp:revision>3</cp:revision>
  <dcterms:modified xsi:type="dcterms:W3CDTF">2016-08-02T03:15:26Z</dcterms:modified>
</cp:coreProperties>
</file>