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handoutMasterIdLst>
    <p:handoutMasterId r:id="rId16"/>
  </p:handoutMasterIdLst>
  <p:sldIdLst>
    <p:sldId id="257" r:id="rId2"/>
    <p:sldId id="258" r:id="rId3"/>
    <p:sldId id="269" r:id="rId4"/>
    <p:sldId id="256" r:id="rId5"/>
    <p:sldId id="259" r:id="rId6"/>
    <p:sldId id="260" r:id="rId7"/>
    <p:sldId id="261" r:id="rId8"/>
    <p:sldId id="262" r:id="rId9"/>
    <p:sldId id="267" r:id="rId10"/>
    <p:sldId id="264" r:id="rId11"/>
    <p:sldId id="263" r:id="rId12"/>
    <p:sldId id="265"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CF61A-79B3-490A-81AB-1B13AB0DC206}" type="doc">
      <dgm:prSet loTypeId="urn:microsoft.com/office/officeart/2005/8/layout/venn1" loCatId="relationship" qsTypeId="urn:microsoft.com/office/officeart/2005/8/quickstyle/simple1" qsCatId="simple" csTypeId="urn:microsoft.com/office/officeart/2005/8/colors/colorful1" csCatId="colorful"/>
      <dgm:spPr/>
      <dgm:t>
        <a:bodyPr/>
        <a:lstStyle/>
        <a:p>
          <a:endParaRPr lang="en-US"/>
        </a:p>
      </dgm:t>
    </dgm:pt>
    <dgm:pt modelId="{119BE016-6F83-4D33-B749-22D2A9B6899A}">
      <dgm:prSet/>
      <dgm:spPr/>
      <dgm:t>
        <a:bodyPr/>
        <a:lstStyle/>
        <a:p>
          <a:pPr rtl="0"/>
          <a:r>
            <a:rPr lang="en-US" dirty="0" smtClean="0"/>
            <a:t>Data ownership, rights, and obligations</a:t>
          </a:r>
          <a:br>
            <a:rPr lang="en-US" dirty="0" smtClean="0"/>
          </a:br>
          <a:endParaRPr lang="en-US" dirty="0"/>
        </a:p>
      </dgm:t>
    </dgm:pt>
    <dgm:pt modelId="{32FA8D0B-8772-4FD0-8F18-AAC06369F8F1}" type="parTrans" cxnId="{326AD174-912A-4F95-B328-8EB27481E987}">
      <dgm:prSet/>
      <dgm:spPr/>
      <dgm:t>
        <a:bodyPr/>
        <a:lstStyle/>
        <a:p>
          <a:endParaRPr lang="en-US"/>
        </a:p>
      </dgm:t>
    </dgm:pt>
    <dgm:pt modelId="{63F46735-2FD6-4F8B-802C-BFA5D329ED5B}" type="sibTrans" cxnId="{326AD174-912A-4F95-B328-8EB27481E987}">
      <dgm:prSet/>
      <dgm:spPr/>
      <dgm:t>
        <a:bodyPr/>
        <a:lstStyle/>
        <a:p>
          <a:endParaRPr lang="en-US"/>
        </a:p>
      </dgm:t>
    </dgm:pt>
    <dgm:pt modelId="{4C7652B8-7456-4FAF-82B4-F937D88DEA30}">
      <dgm:prSet/>
      <dgm:spPr/>
      <dgm:t>
        <a:bodyPr/>
        <a:lstStyle/>
        <a:p>
          <a:pPr rtl="0"/>
          <a:r>
            <a:rPr lang="en-US" dirty="0" smtClean="0"/>
            <a:t>Reliability and integrity</a:t>
          </a:r>
          <a:br>
            <a:rPr lang="en-US" dirty="0" smtClean="0"/>
          </a:br>
          <a:endParaRPr lang="en-US" dirty="0"/>
        </a:p>
      </dgm:t>
    </dgm:pt>
    <dgm:pt modelId="{D2662FEC-B6B1-4A4E-8DC3-97F3693D35F2}" type="parTrans" cxnId="{73CF8414-C085-40DA-82F5-958E6D931894}">
      <dgm:prSet/>
      <dgm:spPr/>
      <dgm:t>
        <a:bodyPr/>
        <a:lstStyle/>
        <a:p>
          <a:endParaRPr lang="en-US"/>
        </a:p>
      </dgm:t>
    </dgm:pt>
    <dgm:pt modelId="{F57BDDA2-9C6F-4802-913D-D15BA0E90C40}" type="sibTrans" cxnId="{73CF8414-C085-40DA-82F5-958E6D931894}">
      <dgm:prSet/>
      <dgm:spPr/>
      <dgm:t>
        <a:bodyPr/>
        <a:lstStyle/>
        <a:p>
          <a:endParaRPr lang="en-US"/>
        </a:p>
      </dgm:t>
    </dgm:pt>
    <dgm:pt modelId="{FEFB9CC7-65F2-4489-9500-4935C91E38FE}">
      <dgm:prSet/>
      <dgm:spPr/>
      <dgm:t>
        <a:bodyPr/>
        <a:lstStyle/>
        <a:p>
          <a:pPr rtl="0"/>
          <a:r>
            <a:rPr lang="en-US" dirty="0" smtClean="0"/>
            <a:t>Disaster recovery</a:t>
          </a:r>
          <a:br>
            <a:rPr lang="en-US" dirty="0" smtClean="0"/>
          </a:br>
          <a:endParaRPr lang="en-US" dirty="0"/>
        </a:p>
      </dgm:t>
    </dgm:pt>
    <dgm:pt modelId="{020EE641-7227-41E5-AF00-4DCB443FED42}" type="parTrans" cxnId="{5EBF1C11-0B2F-456F-B2C7-872A41ECB8D0}">
      <dgm:prSet/>
      <dgm:spPr/>
      <dgm:t>
        <a:bodyPr/>
        <a:lstStyle/>
        <a:p>
          <a:endParaRPr lang="en-US"/>
        </a:p>
      </dgm:t>
    </dgm:pt>
    <dgm:pt modelId="{B74A2B53-F81D-4E45-A9E1-527F8A50AF4F}" type="sibTrans" cxnId="{5EBF1C11-0B2F-456F-B2C7-872A41ECB8D0}">
      <dgm:prSet/>
      <dgm:spPr/>
      <dgm:t>
        <a:bodyPr/>
        <a:lstStyle/>
        <a:p>
          <a:endParaRPr lang="en-US"/>
        </a:p>
      </dgm:t>
    </dgm:pt>
    <dgm:pt modelId="{EA1529DF-C713-499D-9CCD-B5C2D3EBC79F}">
      <dgm:prSet/>
      <dgm:spPr/>
      <dgm:t>
        <a:bodyPr/>
        <a:lstStyle/>
        <a:p>
          <a:pPr rtl="0"/>
          <a:r>
            <a:rPr lang="en-US" dirty="0" smtClean="0"/>
            <a:t>Retention and portability</a:t>
          </a:r>
          <a:br>
            <a:rPr lang="en-US" dirty="0" smtClean="0"/>
          </a:br>
          <a:endParaRPr lang="en-US" dirty="0"/>
        </a:p>
      </dgm:t>
    </dgm:pt>
    <dgm:pt modelId="{938074F6-BB2A-4879-B183-E53F8438B9D6}" type="parTrans" cxnId="{F29DE7E9-684B-4B1D-8132-84F1E3A16009}">
      <dgm:prSet/>
      <dgm:spPr/>
      <dgm:t>
        <a:bodyPr/>
        <a:lstStyle/>
        <a:p>
          <a:endParaRPr lang="en-US"/>
        </a:p>
      </dgm:t>
    </dgm:pt>
    <dgm:pt modelId="{5487FC6D-8BF3-46DF-8140-765D3DAA108D}" type="sibTrans" cxnId="{F29DE7E9-684B-4B1D-8132-84F1E3A16009}">
      <dgm:prSet/>
      <dgm:spPr/>
      <dgm:t>
        <a:bodyPr/>
        <a:lstStyle/>
        <a:p>
          <a:endParaRPr lang="en-US"/>
        </a:p>
      </dgm:t>
    </dgm:pt>
    <dgm:pt modelId="{43FC461F-4548-4FB7-8055-9A263BDBDE06}">
      <dgm:prSet/>
      <dgm:spPr/>
      <dgm:t>
        <a:bodyPr/>
        <a:lstStyle/>
        <a:p>
          <a:pPr rtl="0"/>
          <a:r>
            <a:rPr lang="en-US" dirty="0" smtClean="0"/>
            <a:t>Availability</a:t>
          </a:r>
          <a:br>
            <a:rPr lang="en-US" dirty="0" smtClean="0"/>
          </a:br>
          <a:endParaRPr lang="en-US" dirty="0"/>
        </a:p>
      </dgm:t>
    </dgm:pt>
    <dgm:pt modelId="{A1E8D0AD-126E-4987-A249-785C36D0197F}" type="parTrans" cxnId="{BD259187-B1B1-479A-9CC7-8A1138432F4C}">
      <dgm:prSet/>
      <dgm:spPr/>
      <dgm:t>
        <a:bodyPr/>
        <a:lstStyle/>
        <a:p>
          <a:endParaRPr lang="en-US"/>
        </a:p>
      </dgm:t>
    </dgm:pt>
    <dgm:pt modelId="{983A4BB5-B42D-4D5D-8C27-94CB0AA919CF}" type="sibTrans" cxnId="{BD259187-B1B1-479A-9CC7-8A1138432F4C}">
      <dgm:prSet/>
      <dgm:spPr/>
      <dgm:t>
        <a:bodyPr/>
        <a:lstStyle/>
        <a:p>
          <a:endParaRPr lang="en-US"/>
        </a:p>
      </dgm:t>
    </dgm:pt>
    <dgm:pt modelId="{DB90BA40-271A-475E-BCC4-BC5C0BDE3458}">
      <dgm:prSet/>
      <dgm:spPr/>
      <dgm:t>
        <a:bodyPr/>
        <a:lstStyle/>
        <a:p>
          <a:pPr rtl="0"/>
          <a:r>
            <a:rPr lang="en-US" dirty="0" smtClean="0"/>
            <a:t>Breaches and security</a:t>
          </a:r>
          <a:br>
            <a:rPr lang="en-US" dirty="0" smtClean="0"/>
          </a:br>
          <a:endParaRPr lang="en-US" dirty="0"/>
        </a:p>
      </dgm:t>
    </dgm:pt>
    <dgm:pt modelId="{ACF063E0-01C8-44D3-B766-6212CF7FB880}" type="parTrans" cxnId="{7CDFAADB-86E5-418F-B7DF-C22714AD75CA}">
      <dgm:prSet/>
      <dgm:spPr/>
      <dgm:t>
        <a:bodyPr/>
        <a:lstStyle/>
        <a:p>
          <a:endParaRPr lang="en-US"/>
        </a:p>
      </dgm:t>
    </dgm:pt>
    <dgm:pt modelId="{EDC732E0-F6FC-40A9-AD55-5F8AA13C0A6B}" type="sibTrans" cxnId="{7CDFAADB-86E5-418F-B7DF-C22714AD75CA}">
      <dgm:prSet/>
      <dgm:spPr/>
      <dgm:t>
        <a:bodyPr/>
        <a:lstStyle/>
        <a:p>
          <a:endParaRPr lang="en-US"/>
        </a:p>
      </dgm:t>
    </dgm:pt>
    <dgm:pt modelId="{B4755AD1-0DD4-444E-B783-73660DA20FFF}">
      <dgm:prSet/>
      <dgm:spPr/>
      <dgm:t>
        <a:bodyPr/>
        <a:lstStyle/>
        <a:p>
          <a:pPr rtl="0"/>
          <a:r>
            <a:rPr lang="en-US" dirty="0" smtClean="0"/>
            <a:t>Scalability</a:t>
          </a:r>
          <a:br>
            <a:rPr lang="en-US" dirty="0" smtClean="0"/>
          </a:br>
          <a:endParaRPr lang="en-US" dirty="0"/>
        </a:p>
      </dgm:t>
    </dgm:pt>
    <dgm:pt modelId="{C4DD9F9E-6FC0-48F0-9F24-53C8FDF0B897}" type="parTrans" cxnId="{AC7C4C9C-D773-4AF7-88E1-029C878F3179}">
      <dgm:prSet/>
      <dgm:spPr/>
      <dgm:t>
        <a:bodyPr/>
        <a:lstStyle/>
        <a:p>
          <a:endParaRPr lang="en-US"/>
        </a:p>
      </dgm:t>
    </dgm:pt>
    <dgm:pt modelId="{1ECEDC0B-A9CE-4ADE-8FCE-D63809226C03}" type="sibTrans" cxnId="{AC7C4C9C-D773-4AF7-88E1-029C878F3179}">
      <dgm:prSet/>
      <dgm:spPr/>
      <dgm:t>
        <a:bodyPr/>
        <a:lstStyle/>
        <a:p>
          <a:endParaRPr lang="en-US"/>
        </a:p>
      </dgm:t>
    </dgm:pt>
    <dgm:pt modelId="{ED18EF21-80D9-47BB-96E6-BA02979D5704}">
      <dgm:prSet/>
      <dgm:spPr/>
    </dgm:pt>
    <dgm:pt modelId="{CF315A4B-B6B1-4C2B-9439-1DDC0B826EFE}" type="parTrans" cxnId="{B41FC967-6D5B-4E4E-9E8E-C61EB9262193}">
      <dgm:prSet/>
      <dgm:spPr/>
      <dgm:t>
        <a:bodyPr/>
        <a:lstStyle/>
        <a:p>
          <a:endParaRPr lang="en-US"/>
        </a:p>
      </dgm:t>
    </dgm:pt>
    <dgm:pt modelId="{35598568-AAC1-44BD-9846-BED8F5248712}" type="sibTrans" cxnId="{B41FC967-6D5B-4E4E-9E8E-C61EB9262193}">
      <dgm:prSet/>
      <dgm:spPr/>
      <dgm:t>
        <a:bodyPr/>
        <a:lstStyle/>
        <a:p>
          <a:endParaRPr lang="en-US"/>
        </a:p>
      </dgm:t>
    </dgm:pt>
    <dgm:pt modelId="{059B5E5B-F8F7-4C3A-9FBF-244DF59B94A5}">
      <dgm:prSet/>
      <dgm:spPr/>
    </dgm:pt>
    <dgm:pt modelId="{A1D8AE5F-3DE2-4C4D-AB92-ABDB51298AA8}" type="parTrans" cxnId="{356A0756-35E7-4790-B7BB-6C79AC2E4EB8}">
      <dgm:prSet/>
      <dgm:spPr/>
      <dgm:t>
        <a:bodyPr/>
        <a:lstStyle/>
        <a:p>
          <a:endParaRPr lang="en-US"/>
        </a:p>
      </dgm:t>
    </dgm:pt>
    <dgm:pt modelId="{6D6B0863-A095-498F-A584-57877702A794}" type="sibTrans" cxnId="{356A0756-35E7-4790-B7BB-6C79AC2E4EB8}">
      <dgm:prSet/>
      <dgm:spPr/>
      <dgm:t>
        <a:bodyPr/>
        <a:lstStyle/>
        <a:p>
          <a:endParaRPr lang="en-US"/>
        </a:p>
      </dgm:t>
    </dgm:pt>
    <dgm:pt modelId="{772A8F41-54D9-424E-921A-45B2BD20EA90}" type="pres">
      <dgm:prSet presAssocID="{8ACCF61A-79B3-490A-81AB-1B13AB0DC206}" presName="compositeShape" presStyleCnt="0">
        <dgm:presLayoutVars>
          <dgm:chMax val="7"/>
          <dgm:dir/>
          <dgm:resizeHandles val="exact"/>
        </dgm:presLayoutVars>
      </dgm:prSet>
      <dgm:spPr/>
    </dgm:pt>
    <dgm:pt modelId="{4E727CA7-30E2-4EA8-8051-90D119B26291}" type="pres">
      <dgm:prSet presAssocID="{119BE016-6F83-4D33-B749-22D2A9B6899A}" presName="circ1" presStyleLbl="vennNode1" presStyleIdx="0" presStyleCnt="7"/>
      <dgm:spPr/>
    </dgm:pt>
    <dgm:pt modelId="{5BC3965A-AF61-4D48-B438-A17C044BF167}" type="pres">
      <dgm:prSet presAssocID="{119BE016-6F83-4D33-B749-22D2A9B6899A}" presName="circ1Tx" presStyleLbl="revTx" presStyleIdx="0" presStyleCnt="0">
        <dgm:presLayoutVars>
          <dgm:chMax val="0"/>
          <dgm:chPref val="0"/>
          <dgm:bulletEnabled val="1"/>
        </dgm:presLayoutVars>
      </dgm:prSet>
      <dgm:spPr/>
    </dgm:pt>
    <dgm:pt modelId="{19F0C5EF-7FC3-4F4C-B503-364CCFC98DEA}" type="pres">
      <dgm:prSet presAssocID="{4C7652B8-7456-4FAF-82B4-F937D88DEA30}" presName="circ2" presStyleLbl="vennNode1" presStyleIdx="1" presStyleCnt="7"/>
      <dgm:spPr/>
    </dgm:pt>
    <dgm:pt modelId="{9BB68E89-8FC2-45E3-9D90-87A0A4ADD68E}" type="pres">
      <dgm:prSet presAssocID="{4C7652B8-7456-4FAF-82B4-F937D88DEA30}" presName="circ2Tx" presStyleLbl="revTx" presStyleIdx="0" presStyleCnt="0">
        <dgm:presLayoutVars>
          <dgm:chMax val="0"/>
          <dgm:chPref val="0"/>
          <dgm:bulletEnabled val="1"/>
        </dgm:presLayoutVars>
      </dgm:prSet>
      <dgm:spPr/>
    </dgm:pt>
    <dgm:pt modelId="{C0D13AB8-239A-47A4-99DB-369C93CA1357}" type="pres">
      <dgm:prSet presAssocID="{FEFB9CC7-65F2-4489-9500-4935C91E38FE}" presName="circ3" presStyleLbl="vennNode1" presStyleIdx="2" presStyleCnt="7"/>
      <dgm:spPr/>
    </dgm:pt>
    <dgm:pt modelId="{9D4407DF-C894-4826-9289-1C6CF48E62ED}" type="pres">
      <dgm:prSet presAssocID="{FEFB9CC7-65F2-4489-9500-4935C91E38FE}" presName="circ3Tx" presStyleLbl="revTx" presStyleIdx="0" presStyleCnt="0">
        <dgm:presLayoutVars>
          <dgm:chMax val="0"/>
          <dgm:chPref val="0"/>
          <dgm:bulletEnabled val="1"/>
        </dgm:presLayoutVars>
      </dgm:prSet>
      <dgm:spPr/>
    </dgm:pt>
    <dgm:pt modelId="{3F3D77EC-48CD-45E2-95E6-740D71448931}" type="pres">
      <dgm:prSet presAssocID="{EA1529DF-C713-499D-9CCD-B5C2D3EBC79F}" presName="circ4" presStyleLbl="vennNode1" presStyleIdx="3" presStyleCnt="7"/>
      <dgm:spPr/>
    </dgm:pt>
    <dgm:pt modelId="{61012027-66E6-48AD-BF40-22CB60DCF724}" type="pres">
      <dgm:prSet presAssocID="{EA1529DF-C713-499D-9CCD-B5C2D3EBC79F}" presName="circ4Tx" presStyleLbl="revTx" presStyleIdx="0" presStyleCnt="0">
        <dgm:presLayoutVars>
          <dgm:chMax val="0"/>
          <dgm:chPref val="0"/>
          <dgm:bulletEnabled val="1"/>
        </dgm:presLayoutVars>
      </dgm:prSet>
      <dgm:spPr/>
    </dgm:pt>
    <dgm:pt modelId="{65DB9841-F205-4FA7-B732-719FE24D5D70}" type="pres">
      <dgm:prSet presAssocID="{43FC461F-4548-4FB7-8055-9A263BDBDE06}" presName="circ5" presStyleLbl="vennNode1" presStyleIdx="4" presStyleCnt="7"/>
      <dgm:spPr/>
    </dgm:pt>
    <dgm:pt modelId="{C98E165C-32D9-46CC-8C45-7AB9E090F1E9}" type="pres">
      <dgm:prSet presAssocID="{43FC461F-4548-4FB7-8055-9A263BDBDE06}" presName="circ5Tx" presStyleLbl="revTx" presStyleIdx="0" presStyleCnt="0">
        <dgm:presLayoutVars>
          <dgm:chMax val="0"/>
          <dgm:chPref val="0"/>
          <dgm:bulletEnabled val="1"/>
        </dgm:presLayoutVars>
      </dgm:prSet>
      <dgm:spPr/>
    </dgm:pt>
    <dgm:pt modelId="{5637F1EA-4E48-443D-B196-761095F565C9}" type="pres">
      <dgm:prSet presAssocID="{DB90BA40-271A-475E-BCC4-BC5C0BDE3458}" presName="circ6" presStyleLbl="vennNode1" presStyleIdx="5" presStyleCnt="7"/>
      <dgm:spPr/>
    </dgm:pt>
    <dgm:pt modelId="{9B9A57FC-3F99-40D1-BD24-A225ADB055BA}" type="pres">
      <dgm:prSet presAssocID="{DB90BA40-271A-475E-BCC4-BC5C0BDE3458}" presName="circ6Tx" presStyleLbl="revTx" presStyleIdx="0" presStyleCnt="0">
        <dgm:presLayoutVars>
          <dgm:chMax val="0"/>
          <dgm:chPref val="0"/>
          <dgm:bulletEnabled val="1"/>
        </dgm:presLayoutVars>
      </dgm:prSet>
      <dgm:spPr/>
    </dgm:pt>
    <dgm:pt modelId="{B065E36E-3F5B-4337-A0BC-38536F0FAD4B}" type="pres">
      <dgm:prSet presAssocID="{B4755AD1-0DD4-444E-B783-73660DA20FFF}" presName="circ7" presStyleLbl="vennNode1" presStyleIdx="6" presStyleCnt="7"/>
      <dgm:spPr/>
    </dgm:pt>
    <dgm:pt modelId="{644ED04E-DF3F-4E30-A939-1C9243BFBE01}" type="pres">
      <dgm:prSet presAssocID="{B4755AD1-0DD4-444E-B783-73660DA20FFF}" presName="circ7Tx" presStyleLbl="revTx" presStyleIdx="0" presStyleCnt="0">
        <dgm:presLayoutVars>
          <dgm:chMax val="0"/>
          <dgm:chPref val="0"/>
          <dgm:bulletEnabled val="1"/>
        </dgm:presLayoutVars>
      </dgm:prSet>
      <dgm:spPr/>
    </dgm:pt>
  </dgm:ptLst>
  <dgm:cxnLst>
    <dgm:cxn modelId="{A287F853-5D71-449C-B7F1-B1D87710453C}" type="presOf" srcId="{B4755AD1-0DD4-444E-B783-73660DA20FFF}" destId="{644ED04E-DF3F-4E30-A939-1C9243BFBE01}" srcOrd="0" destOrd="0" presId="urn:microsoft.com/office/officeart/2005/8/layout/venn1"/>
    <dgm:cxn modelId="{356A0756-35E7-4790-B7BB-6C79AC2E4EB8}" srcId="{8ACCF61A-79B3-490A-81AB-1B13AB0DC206}" destId="{059B5E5B-F8F7-4C3A-9FBF-244DF59B94A5}" srcOrd="8" destOrd="0" parTransId="{A1D8AE5F-3DE2-4C4D-AB92-ABDB51298AA8}" sibTransId="{6D6B0863-A095-498F-A584-57877702A794}"/>
    <dgm:cxn modelId="{E4752EE2-42F9-4A1E-833C-95A4732839CC}" type="presOf" srcId="{EA1529DF-C713-499D-9CCD-B5C2D3EBC79F}" destId="{61012027-66E6-48AD-BF40-22CB60DCF724}" srcOrd="0" destOrd="0" presId="urn:microsoft.com/office/officeart/2005/8/layout/venn1"/>
    <dgm:cxn modelId="{7CDFAADB-86E5-418F-B7DF-C22714AD75CA}" srcId="{8ACCF61A-79B3-490A-81AB-1B13AB0DC206}" destId="{DB90BA40-271A-475E-BCC4-BC5C0BDE3458}" srcOrd="5" destOrd="0" parTransId="{ACF063E0-01C8-44D3-B766-6212CF7FB880}" sibTransId="{EDC732E0-F6FC-40A9-AD55-5F8AA13C0A6B}"/>
    <dgm:cxn modelId="{85CF110F-47F6-4915-9B48-04B9CD5D4CD6}" type="presOf" srcId="{FEFB9CC7-65F2-4489-9500-4935C91E38FE}" destId="{9D4407DF-C894-4826-9289-1C6CF48E62ED}" srcOrd="0" destOrd="0" presId="urn:microsoft.com/office/officeart/2005/8/layout/venn1"/>
    <dgm:cxn modelId="{28E1A9EA-2FC5-4A07-BA14-1771C7F8D95D}" type="presOf" srcId="{8ACCF61A-79B3-490A-81AB-1B13AB0DC206}" destId="{772A8F41-54D9-424E-921A-45B2BD20EA90}" srcOrd="0" destOrd="0" presId="urn:microsoft.com/office/officeart/2005/8/layout/venn1"/>
    <dgm:cxn modelId="{608E2301-2C0E-4612-A1A4-B108CBF0825E}" type="presOf" srcId="{43FC461F-4548-4FB7-8055-9A263BDBDE06}" destId="{C98E165C-32D9-46CC-8C45-7AB9E090F1E9}" srcOrd="0" destOrd="0" presId="urn:microsoft.com/office/officeart/2005/8/layout/venn1"/>
    <dgm:cxn modelId="{B41FC967-6D5B-4E4E-9E8E-C61EB9262193}" srcId="{8ACCF61A-79B3-490A-81AB-1B13AB0DC206}" destId="{ED18EF21-80D9-47BB-96E6-BA02979D5704}" srcOrd="7" destOrd="0" parTransId="{CF315A4B-B6B1-4C2B-9439-1DDC0B826EFE}" sibTransId="{35598568-AAC1-44BD-9846-BED8F5248712}"/>
    <dgm:cxn modelId="{F29DE7E9-684B-4B1D-8132-84F1E3A16009}" srcId="{8ACCF61A-79B3-490A-81AB-1B13AB0DC206}" destId="{EA1529DF-C713-499D-9CCD-B5C2D3EBC79F}" srcOrd="3" destOrd="0" parTransId="{938074F6-BB2A-4879-B183-E53F8438B9D6}" sibTransId="{5487FC6D-8BF3-46DF-8140-765D3DAA108D}"/>
    <dgm:cxn modelId="{73CF8414-C085-40DA-82F5-958E6D931894}" srcId="{8ACCF61A-79B3-490A-81AB-1B13AB0DC206}" destId="{4C7652B8-7456-4FAF-82B4-F937D88DEA30}" srcOrd="1" destOrd="0" parTransId="{D2662FEC-B6B1-4A4E-8DC3-97F3693D35F2}" sibTransId="{F57BDDA2-9C6F-4802-913D-D15BA0E90C40}"/>
    <dgm:cxn modelId="{68A37521-5EFA-41FE-8159-52E356B7F9FE}" type="presOf" srcId="{119BE016-6F83-4D33-B749-22D2A9B6899A}" destId="{5BC3965A-AF61-4D48-B438-A17C044BF167}" srcOrd="0" destOrd="0" presId="urn:microsoft.com/office/officeart/2005/8/layout/venn1"/>
    <dgm:cxn modelId="{D1673859-C40B-4E1F-B907-73B99E82E5D2}" type="presOf" srcId="{DB90BA40-271A-475E-BCC4-BC5C0BDE3458}" destId="{9B9A57FC-3F99-40D1-BD24-A225ADB055BA}" srcOrd="0" destOrd="0" presId="urn:microsoft.com/office/officeart/2005/8/layout/venn1"/>
    <dgm:cxn modelId="{BD259187-B1B1-479A-9CC7-8A1138432F4C}" srcId="{8ACCF61A-79B3-490A-81AB-1B13AB0DC206}" destId="{43FC461F-4548-4FB7-8055-9A263BDBDE06}" srcOrd="4" destOrd="0" parTransId="{A1E8D0AD-126E-4987-A249-785C36D0197F}" sibTransId="{983A4BB5-B42D-4D5D-8C27-94CB0AA919CF}"/>
    <dgm:cxn modelId="{5EBF1C11-0B2F-456F-B2C7-872A41ECB8D0}" srcId="{8ACCF61A-79B3-490A-81AB-1B13AB0DC206}" destId="{FEFB9CC7-65F2-4489-9500-4935C91E38FE}" srcOrd="2" destOrd="0" parTransId="{020EE641-7227-41E5-AF00-4DCB443FED42}" sibTransId="{B74A2B53-F81D-4E45-A9E1-527F8A50AF4F}"/>
    <dgm:cxn modelId="{1BA55CDC-348B-4308-B543-BA554DA4BBBE}" type="presOf" srcId="{4C7652B8-7456-4FAF-82B4-F937D88DEA30}" destId="{9BB68E89-8FC2-45E3-9D90-87A0A4ADD68E}" srcOrd="0" destOrd="0" presId="urn:microsoft.com/office/officeart/2005/8/layout/venn1"/>
    <dgm:cxn modelId="{326AD174-912A-4F95-B328-8EB27481E987}" srcId="{8ACCF61A-79B3-490A-81AB-1B13AB0DC206}" destId="{119BE016-6F83-4D33-B749-22D2A9B6899A}" srcOrd="0" destOrd="0" parTransId="{32FA8D0B-8772-4FD0-8F18-AAC06369F8F1}" sibTransId="{63F46735-2FD6-4F8B-802C-BFA5D329ED5B}"/>
    <dgm:cxn modelId="{AC7C4C9C-D773-4AF7-88E1-029C878F3179}" srcId="{8ACCF61A-79B3-490A-81AB-1B13AB0DC206}" destId="{B4755AD1-0DD4-444E-B783-73660DA20FFF}" srcOrd="6" destOrd="0" parTransId="{C4DD9F9E-6FC0-48F0-9F24-53C8FDF0B897}" sibTransId="{1ECEDC0B-A9CE-4ADE-8FCE-D63809226C03}"/>
    <dgm:cxn modelId="{3FE8C338-D54C-45B9-A986-A748B560AFFC}" type="presParOf" srcId="{772A8F41-54D9-424E-921A-45B2BD20EA90}" destId="{4E727CA7-30E2-4EA8-8051-90D119B26291}" srcOrd="0" destOrd="0" presId="urn:microsoft.com/office/officeart/2005/8/layout/venn1"/>
    <dgm:cxn modelId="{A0C89072-ADED-465C-8C8D-8CB263DB8E85}" type="presParOf" srcId="{772A8F41-54D9-424E-921A-45B2BD20EA90}" destId="{5BC3965A-AF61-4D48-B438-A17C044BF167}" srcOrd="1" destOrd="0" presId="urn:microsoft.com/office/officeart/2005/8/layout/venn1"/>
    <dgm:cxn modelId="{B3BC0FB9-0CD5-4B64-B7FB-0851F04D3E8F}" type="presParOf" srcId="{772A8F41-54D9-424E-921A-45B2BD20EA90}" destId="{19F0C5EF-7FC3-4F4C-B503-364CCFC98DEA}" srcOrd="2" destOrd="0" presId="urn:microsoft.com/office/officeart/2005/8/layout/venn1"/>
    <dgm:cxn modelId="{889FA487-E229-4753-A745-9B74CDFD9DB8}" type="presParOf" srcId="{772A8F41-54D9-424E-921A-45B2BD20EA90}" destId="{9BB68E89-8FC2-45E3-9D90-87A0A4ADD68E}" srcOrd="3" destOrd="0" presId="urn:microsoft.com/office/officeart/2005/8/layout/venn1"/>
    <dgm:cxn modelId="{4C493380-8D18-48B1-A27E-DB46AFF83B8A}" type="presParOf" srcId="{772A8F41-54D9-424E-921A-45B2BD20EA90}" destId="{C0D13AB8-239A-47A4-99DB-369C93CA1357}" srcOrd="4" destOrd="0" presId="urn:microsoft.com/office/officeart/2005/8/layout/venn1"/>
    <dgm:cxn modelId="{CF1F40D8-B7E9-47D1-A7C4-B39E4CB225AD}" type="presParOf" srcId="{772A8F41-54D9-424E-921A-45B2BD20EA90}" destId="{9D4407DF-C894-4826-9289-1C6CF48E62ED}" srcOrd="5" destOrd="0" presId="urn:microsoft.com/office/officeart/2005/8/layout/venn1"/>
    <dgm:cxn modelId="{29F809F4-0743-4C63-8CEA-6291235C87CD}" type="presParOf" srcId="{772A8F41-54D9-424E-921A-45B2BD20EA90}" destId="{3F3D77EC-48CD-45E2-95E6-740D71448931}" srcOrd="6" destOrd="0" presId="urn:microsoft.com/office/officeart/2005/8/layout/venn1"/>
    <dgm:cxn modelId="{DFF3C1BF-0221-482A-85BA-9AD599BD942D}" type="presParOf" srcId="{772A8F41-54D9-424E-921A-45B2BD20EA90}" destId="{61012027-66E6-48AD-BF40-22CB60DCF724}" srcOrd="7" destOrd="0" presId="urn:microsoft.com/office/officeart/2005/8/layout/venn1"/>
    <dgm:cxn modelId="{AFFDE703-EE57-4584-9F95-AE8A24068BCE}" type="presParOf" srcId="{772A8F41-54D9-424E-921A-45B2BD20EA90}" destId="{65DB9841-F205-4FA7-B732-719FE24D5D70}" srcOrd="8" destOrd="0" presId="urn:microsoft.com/office/officeart/2005/8/layout/venn1"/>
    <dgm:cxn modelId="{31DDD330-E2BB-4270-8B3C-7946118CF00B}" type="presParOf" srcId="{772A8F41-54D9-424E-921A-45B2BD20EA90}" destId="{C98E165C-32D9-46CC-8C45-7AB9E090F1E9}" srcOrd="9" destOrd="0" presId="urn:microsoft.com/office/officeart/2005/8/layout/venn1"/>
    <dgm:cxn modelId="{AB06D9F4-57F4-482E-80B9-5B67510EC647}" type="presParOf" srcId="{772A8F41-54D9-424E-921A-45B2BD20EA90}" destId="{5637F1EA-4E48-443D-B196-761095F565C9}" srcOrd="10" destOrd="0" presId="urn:microsoft.com/office/officeart/2005/8/layout/venn1"/>
    <dgm:cxn modelId="{F9D54440-D6EC-41E6-B3A2-6191718AA0A1}" type="presParOf" srcId="{772A8F41-54D9-424E-921A-45B2BD20EA90}" destId="{9B9A57FC-3F99-40D1-BD24-A225ADB055BA}" srcOrd="11" destOrd="0" presId="urn:microsoft.com/office/officeart/2005/8/layout/venn1"/>
    <dgm:cxn modelId="{E3D2AA87-1348-4C2C-A608-5BD81CC20570}" type="presParOf" srcId="{772A8F41-54D9-424E-921A-45B2BD20EA90}" destId="{B065E36E-3F5B-4337-A0BC-38536F0FAD4B}" srcOrd="12" destOrd="0" presId="urn:microsoft.com/office/officeart/2005/8/layout/venn1"/>
    <dgm:cxn modelId="{9932DF3C-33A9-4916-AAEF-E9FAF1A3A22B}" type="presParOf" srcId="{772A8F41-54D9-424E-921A-45B2BD20EA90}" destId="{644ED04E-DF3F-4E30-A939-1C9243BFBE01}" srcOrd="1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727CA7-30E2-4EA8-8051-90D119B26291}">
      <dsp:nvSpPr>
        <dsp:cNvPr id="0" name=""/>
        <dsp:cNvSpPr/>
      </dsp:nvSpPr>
      <dsp:spPr>
        <a:xfrm>
          <a:off x="3269784" y="1319235"/>
          <a:ext cx="1690030" cy="169023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BC3965A-AF61-4D48-B438-A17C044BF167}">
      <dsp:nvSpPr>
        <dsp:cNvPr id="0" name=""/>
        <dsp:cNvSpPr/>
      </dsp:nvSpPr>
      <dsp:spPr>
        <a:xfrm>
          <a:off x="3146553" y="0"/>
          <a:ext cx="1936493"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Data ownership, rights, and obligations</a:t>
          </a:r>
          <a:br>
            <a:rPr lang="en-US" sz="1800" kern="1200" dirty="0" smtClean="0"/>
          </a:br>
          <a:endParaRPr lang="en-US" sz="1800" kern="1200" dirty="0"/>
        </a:p>
      </dsp:txBody>
      <dsp:txXfrm>
        <a:off x="3146553" y="0"/>
        <a:ext cx="1936493" cy="1036320"/>
      </dsp:txXfrm>
    </dsp:sp>
    <dsp:sp modelId="{19F0C5EF-7FC3-4F4C-B503-364CCFC98DEA}">
      <dsp:nvSpPr>
        <dsp:cNvPr id="0" name=""/>
        <dsp:cNvSpPr/>
      </dsp:nvSpPr>
      <dsp:spPr>
        <a:xfrm>
          <a:off x="3765526" y="1557588"/>
          <a:ext cx="1690030" cy="169023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BB68E89-8FC2-45E3-9D90-87A0A4ADD68E}">
      <dsp:nvSpPr>
        <dsp:cNvPr id="0" name=""/>
        <dsp:cNvSpPr/>
      </dsp:nvSpPr>
      <dsp:spPr>
        <a:xfrm>
          <a:off x="5663994" y="984504"/>
          <a:ext cx="1830866" cy="11399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Reliability and integrity</a:t>
          </a:r>
          <a:br>
            <a:rPr lang="en-US" sz="1800" kern="1200" dirty="0" smtClean="0"/>
          </a:br>
          <a:endParaRPr lang="en-US" sz="1800" kern="1200" dirty="0"/>
        </a:p>
      </dsp:txBody>
      <dsp:txXfrm>
        <a:off x="5663994" y="984504"/>
        <a:ext cx="1830866" cy="1139952"/>
      </dsp:txXfrm>
    </dsp:sp>
    <dsp:sp modelId="{C0D13AB8-239A-47A4-99DB-369C93CA1357}">
      <dsp:nvSpPr>
        <dsp:cNvPr id="0" name=""/>
        <dsp:cNvSpPr/>
      </dsp:nvSpPr>
      <dsp:spPr>
        <a:xfrm>
          <a:off x="3887350" y="2093884"/>
          <a:ext cx="1690030" cy="1690237"/>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D4407DF-C894-4826-9289-1C6CF48E62ED}">
      <dsp:nvSpPr>
        <dsp:cNvPr id="0" name=""/>
        <dsp:cNvSpPr/>
      </dsp:nvSpPr>
      <dsp:spPr>
        <a:xfrm>
          <a:off x="5840039" y="2435352"/>
          <a:ext cx="1795657" cy="12176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Disaster recovery</a:t>
          </a:r>
          <a:br>
            <a:rPr lang="en-US" sz="1800" kern="1200" dirty="0" smtClean="0"/>
          </a:br>
          <a:endParaRPr lang="en-US" sz="1800" kern="1200" dirty="0"/>
        </a:p>
      </dsp:txBody>
      <dsp:txXfrm>
        <a:off x="5840039" y="2435352"/>
        <a:ext cx="1795657" cy="1217676"/>
      </dsp:txXfrm>
    </dsp:sp>
    <dsp:sp modelId="{3F3D77EC-48CD-45E2-95E6-740D71448931}">
      <dsp:nvSpPr>
        <dsp:cNvPr id="0" name=""/>
        <dsp:cNvSpPr/>
      </dsp:nvSpPr>
      <dsp:spPr>
        <a:xfrm>
          <a:off x="3544414" y="2523957"/>
          <a:ext cx="1690030" cy="169023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1012027-66E6-48AD-BF40-22CB60DCF724}">
      <dsp:nvSpPr>
        <dsp:cNvPr id="0" name=""/>
        <dsp:cNvSpPr/>
      </dsp:nvSpPr>
      <dsp:spPr>
        <a:xfrm>
          <a:off x="5065442" y="4067556"/>
          <a:ext cx="1936493" cy="111404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Retention and portability</a:t>
          </a:r>
          <a:br>
            <a:rPr lang="en-US" sz="1800" kern="1200" dirty="0" smtClean="0"/>
          </a:br>
          <a:endParaRPr lang="en-US" sz="1800" kern="1200" dirty="0"/>
        </a:p>
      </dsp:txBody>
      <dsp:txXfrm>
        <a:off x="5065442" y="4067556"/>
        <a:ext cx="1936493" cy="1114044"/>
      </dsp:txXfrm>
    </dsp:sp>
    <dsp:sp modelId="{65DB9841-F205-4FA7-B732-719FE24D5D70}">
      <dsp:nvSpPr>
        <dsp:cNvPr id="0" name=""/>
        <dsp:cNvSpPr/>
      </dsp:nvSpPr>
      <dsp:spPr>
        <a:xfrm>
          <a:off x="2995154" y="2523957"/>
          <a:ext cx="1690030" cy="1690237"/>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98E165C-32D9-46CC-8C45-7AB9E090F1E9}">
      <dsp:nvSpPr>
        <dsp:cNvPr id="0" name=""/>
        <dsp:cNvSpPr/>
      </dsp:nvSpPr>
      <dsp:spPr>
        <a:xfrm>
          <a:off x="1227664" y="4067556"/>
          <a:ext cx="1936493" cy="111404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Availability</a:t>
          </a:r>
          <a:br>
            <a:rPr lang="en-US" sz="1800" kern="1200" dirty="0" smtClean="0"/>
          </a:br>
          <a:endParaRPr lang="en-US" sz="1800" kern="1200" dirty="0"/>
        </a:p>
      </dsp:txBody>
      <dsp:txXfrm>
        <a:off x="1227664" y="4067556"/>
        <a:ext cx="1936493" cy="1114044"/>
      </dsp:txXfrm>
    </dsp:sp>
    <dsp:sp modelId="{5637F1EA-4E48-443D-B196-761095F565C9}">
      <dsp:nvSpPr>
        <dsp:cNvPr id="0" name=""/>
        <dsp:cNvSpPr/>
      </dsp:nvSpPr>
      <dsp:spPr>
        <a:xfrm>
          <a:off x="2652219" y="2093884"/>
          <a:ext cx="1690030" cy="169023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B9A57FC-3F99-40D1-BD24-A225ADB055BA}">
      <dsp:nvSpPr>
        <dsp:cNvPr id="0" name=""/>
        <dsp:cNvSpPr/>
      </dsp:nvSpPr>
      <dsp:spPr>
        <a:xfrm>
          <a:off x="593902" y="2435352"/>
          <a:ext cx="1795657" cy="12176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Breaches and security</a:t>
          </a:r>
          <a:br>
            <a:rPr lang="en-US" sz="1800" kern="1200" dirty="0" smtClean="0"/>
          </a:br>
          <a:endParaRPr lang="en-US" sz="1800" kern="1200" dirty="0"/>
        </a:p>
      </dsp:txBody>
      <dsp:txXfrm>
        <a:off x="593902" y="2435352"/>
        <a:ext cx="1795657" cy="1217676"/>
      </dsp:txXfrm>
    </dsp:sp>
    <dsp:sp modelId="{B065E36E-3F5B-4337-A0BC-38536F0FAD4B}">
      <dsp:nvSpPr>
        <dsp:cNvPr id="0" name=""/>
        <dsp:cNvSpPr/>
      </dsp:nvSpPr>
      <dsp:spPr>
        <a:xfrm>
          <a:off x="2774042" y="1557588"/>
          <a:ext cx="1690030" cy="169023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44ED04E-DF3F-4E30-A939-1C9243BFBE01}">
      <dsp:nvSpPr>
        <dsp:cNvPr id="0" name=""/>
        <dsp:cNvSpPr/>
      </dsp:nvSpPr>
      <dsp:spPr>
        <a:xfrm>
          <a:off x="734738" y="984504"/>
          <a:ext cx="1830866" cy="11399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Scalability</a:t>
          </a:r>
          <a:br>
            <a:rPr lang="en-US" sz="1800" kern="1200" dirty="0" smtClean="0"/>
          </a:br>
          <a:endParaRPr lang="en-US" sz="1800" kern="1200" dirty="0"/>
        </a:p>
      </dsp:txBody>
      <dsp:txXfrm>
        <a:off x="734738" y="984504"/>
        <a:ext cx="1830866" cy="113995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55375B-C528-4D61-8492-2C9825FD1661}" type="datetimeFigureOut">
              <a:rPr lang="en-US" smtClean="0"/>
              <a:t>8/7/2013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0BE894-2F7B-4D58-85B4-7ED84B86AA9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AAA39C-9BFD-4492-8CD1-C46E3CB77CDC}"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AA39C-9BFD-4492-8CD1-C46E3CB77CDC}"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AA39C-9BFD-4492-8CD1-C46E3CB77CDC}"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AA39C-9BFD-4492-8CD1-C46E3CB77CDC}"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A39C-9BFD-4492-8CD1-C46E3CB77CDC}"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AA39C-9BFD-4492-8CD1-C46E3CB77CDC}"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AA39C-9BFD-4492-8CD1-C46E3CB77CDC}" type="datetimeFigureOut">
              <a:rPr lang="en-US" smtClean="0"/>
              <a:t>8/7/2013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AAA39C-9BFD-4492-8CD1-C46E3CB77CDC}" type="datetimeFigureOut">
              <a:rPr lang="en-US" smtClean="0"/>
              <a:t>8/7/2013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A39C-9BFD-4492-8CD1-C46E3CB77CDC}" type="datetimeFigureOut">
              <a:rPr lang="en-US" smtClean="0"/>
              <a:t>8/7/2013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A39C-9BFD-4492-8CD1-C46E3CB77CDC}"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A39C-9BFD-4492-8CD1-C46E3CB77CDC}"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63546-4E27-4E72-B901-604F822093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AA39C-9BFD-4492-8CD1-C46E3CB77CDC}" type="datetimeFigureOut">
              <a:rPr lang="en-US" smtClean="0"/>
              <a:t>8/7/2013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63546-4E27-4E72-B901-604F822093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nstrumenta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a:t>		       	 </a:t>
            </a:r>
            <a:br>
              <a:rPr lang="en-US" b="1" dirty="0"/>
            </a:br>
            <a:r>
              <a:rPr lang="en-US" sz="4900" dirty="0">
                <a:solidFill>
                  <a:schemeClr val="tx2"/>
                </a:solidFill>
              </a:rPr>
              <a:t> Report on Digital Preservation </a:t>
            </a:r>
            <a:br>
              <a:rPr lang="en-US" sz="4900" dirty="0">
                <a:solidFill>
                  <a:schemeClr val="tx2"/>
                </a:solidFill>
              </a:rPr>
            </a:br>
            <a:r>
              <a:rPr lang="en-US" sz="4900" dirty="0">
                <a:solidFill>
                  <a:schemeClr val="tx2"/>
                </a:solidFill>
              </a:rPr>
              <a:t>and Cloud Services</a:t>
            </a:r>
            <a:r>
              <a:rPr lang="en-US" b="1" dirty="0">
                <a:solidFill>
                  <a:schemeClr val="tx2"/>
                </a:solidFill>
              </a:rPr>
              <a:t/>
            </a:r>
            <a:br>
              <a:rPr lang="en-US" b="1" dirty="0">
                <a:solidFill>
                  <a:schemeClr val="tx2"/>
                </a:solidFill>
              </a:rPr>
            </a:br>
            <a:endParaRPr lang="en-US" dirty="0">
              <a:solidFill>
                <a:schemeClr val="tx2"/>
              </a:solidFill>
            </a:endParaRPr>
          </a:p>
        </p:txBody>
      </p:sp>
      <p:pic>
        <p:nvPicPr>
          <p:cNvPr id="6" name="Content Placeholder 5" descr="Instrumental_logoTAG.jpg"/>
          <p:cNvPicPr>
            <a:picLocks noGrp="1"/>
          </p:cNvPicPr>
          <p:nvPr>
            <p:ph sz="half"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5800" y="3048000"/>
            <a:ext cx="3276600" cy="1371600"/>
          </a:xfrm>
          <a:prstGeom prst="rect">
            <a:avLst/>
          </a:prstGeom>
          <a:noFill/>
          <a:ln>
            <a:noFill/>
          </a:ln>
        </p:spPr>
      </p:pic>
      <p:pic>
        <p:nvPicPr>
          <p:cNvPr id="7" name="Content Placeholder 6"/>
          <p:cNvPicPr>
            <a:picLocks noGrp="1"/>
          </p:cNvPicPr>
          <p:nvPr>
            <p:ph sz="half" idx="2"/>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495800" y="4343400"/>
            <a:ext cx="4000934" cy="113281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tx2"/>
                </a:solidFill>
              </a:rPr>
              <a:t>Considerations &amp; risks</a:t>
            </a:r>
            <a:endParaRPr lang="en-US" dirty="0">
              <a:solidFill>
                <a:schemeClr val="tx2"/>
              </a:solidFill>
            </a:endParaRPr>
          </a:p>
        </p:txBody>
      </p:sp>
      <p:graphicFrame>
        <p:nvGraphicFramePr>
          <p:cNvPr id="4" name="Content Placeholder 3"/>
          <p:cNvGraphicFramePr>
            <a:graphicFrameLocks noGrp="1"/>
          </p:cNvGraphicFramePr>
          <p:nvPr>
            <p:ph idx="1"/>
          </p:nvPr>
        </p:nvGraphicFramePr>
        <p:xfrm>
          <a:off x="457200" y="12954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tx2"/>
                </a:solidFill>
              </a:rPr>
              <a:t>Questions to ask a cloud service</a:t>
            </a:r>
            <a:endParaRPr lang="en-US" dirty="0">
              <a:solidFill>
                <a:schemeClr val="tx2"/>
              </a:solidFill>
            </a:endParaRPr>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lvl="0"/>
            <a:r>
              <a:rPr lang="en-US" b="1" dirty="0">
                <a:solidFill>
                  <a:srgbClr val="C00000"/>
                </a:solidFill>
              </a:rPr>
              <a:t>What is the underlying storage technology </a:t>
            </a:r>
            <a:r>
              <a:rPr lang="en-US" dirty="0"/>
              <a:t>which determines the overall reliability of the archive?  The hard error rates of disk and tape are not going to change</a:t>
            </a:r>
            <a:r>
              <a:rPr lang="en-US" dirty="0" smtClean="0"/>
              <a:t>.</a:t>
            </a:r>
            <a:br>
              <a:rPr lang="en-US" dirty="0" smtClean="0"/>
            </a:br>
            <a:endParaRPr lang="en-US" dirty="0"/>
          </a:p>
          <a:p>
            <a:pPr lvl="0"/>
            <a:r>
              <a:rPr lang="en-US" dirty="0" smtClean="0"/>
              <a:t>Given the available service providers and the fact that new providers are coming to market monthly, </a:t>
            </a:r>
            <a:r>
              <a:rPr lang="en-US" b="1" dirty="0" smtClean="0">
                <a:solidFill>
                  <a:srgbClr val="C00000"/>
                </a:solidFill>
              </a:rPr>
              <a:t>what customer bases are the cloud providers actually attempting to serve? </a:t>
            </a:r>
            <a:r>
              <a:rPr lang="en-US" dirty="0" smtClean="0"/>
              <a:t>  Adding a framework for data integrity on top of a cloud provider attempting to serve a different market will not be likely to meet overall requirements. Cloud storage providers are often marketing to application developers which may or may not meet the needs for MHS.  MHS needs data integrity and security on a per file basis.  MHS should look for providers that are targeting long-term preservation of sensitive and/or historical files.</a:t>
            </a:r>
            <a:br>
              <a:rPr lang="en-US" dirty="0" smtClean="0"/>
            </a:br>
            <a:endParaRPr lang="en-US" dirty="0" smtClean="0"/>
          </a:p>
          <a:p>
            <a:pPr lvl="0"/>
            <a:r>
              <a:rPr lang="en-US" b="1" dirty="0" smtClean="0">
                <a:solidFill>
                  <a:srgbClr val="C00000"/>
                </a:solidFill>
              </a:rPr>
              <a:t>What </a:t>
            </a:r>
            <a:r>
              <a:rPr lang="en-US" b="1" dirty="0">
                <a:solidFill>
                  <a:srgbClr val="C00000"/>
                </a:solidFill>
              </a:rPr>
              <a:t>are the security policies, procedures and certifications in place?  </a:t>
            </a:r>
            <a:r>
              <a:rPr lang="en-US" dirty="0"/>
              <a:t>Adding security features to a cloud provider with an inherently insecure environment will probably not meet the MHS legal requirements. </a:t>
            </a:r>
            <a:r>
              <a:rPr lang="en-US" dirty="0" smtClean="0"/>
              <a:t/>
            </a:r>
            <a:br>
              <a:rPr lang="en-US" dirty="0" smtClean="0"/>
            </a:br>
            <a:endParaRPr lang="en-US" dirty="0"/>
          </a:p>
          <a:p>
            <a:pPr lvl="0"/>
            <a:r>
              <a:rPr lang="en-US" b="1" dirty="0">
                <a:solidFill>
                  <a:srgbClr val="C00000"/>
                </a:solidFill>
              </a:rPr>
              <a:t>What is the data validation and integrity framework?  </a:t>
            </a:r>
            <a:r>
              <a:rPr lang="en-US" dirty="0"/>
              <a:t>MHS needs to have a framework in which integrity can be validated both inside and outside of the MHS cloud archive. </a:t>
            </a:r>
            <a:r>
              <a:rPr lang="en-US" b="1" dirty="0">
                <a:solidFill>
                  <a:srgbClr val="C00000"/>
                </a:solidFill>
              </a:rPr>
              <a:t>MHS must be able to periodically check the integrity of stored data against original copies in addition to using vendor-provided checksums </a:t>
            </a:r>
            <a:r>
              <a:rPr lang="en-US" dirty="0"/>
              <a:t>in the cloud environment to ensure integrity of the data after transfer (see the detailed explanation below).</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762000" y="1219200"/>
            <a:ext cx="7620000" cy="4953000"/>
          </a:xfrm>
          <a:prstGeom prst="rect">
            <a:avLst/>
          </a:prstGeom>
          <a:ln>
            <a:solidFill>
              <a:schemeClr val="tx1"/>
            </a:solidFill>
          </a:ln>
        </p:spPr>
      </p:pic>
      <p:sp>
        <p:nvSpPr>
          <p:cNvPr id="3" name="Title 2"/>
          <p:cNvSpPr>
            <a:spLocks noGrp="1"/>
          </p:cNvSpPr>
          <p:nvPr>
            <p:ph type="title"/>
          </p:nvPr>
        </p:nvSpPr>
        <p:spPr>
          <a:xfrm>
            <a:off x="228600" y="274638"/>
            <a:ext cx="8686800" cy="715962"/>
          </a:xfrm>
        </p:spPr>
        <p:txBody>
          <a:bodyPr>
            <a:normAutofit fontScale="90000"/>
          </a:bodyPr>
          <a:lstStyle/>
          <a:p>
            <a:r>
              <a:rPr lang="en-US" sz="3600" b="1" dirty="0" smtClean="0"/>
              <a:t/>
            </a:r>
            <a:br>
              <a:rPr lang="en-US" sz="3600" b="1" dirty="0" smtClean="0"/>
            </a:br>
            <a:r>
              <a:rPr lang="en-US" sz="4000" dirty="0" smtClean="0">
                <a:solidFill>
                  <a:schemeClr val="tx2"/>
                </a:solidFill>
              </a:rPr>
              <a:t>Proposed </a:t>
            </a:r>
            <a:r>
              <a:rPr lang="en-US" sz="4000" dirty="0">
                <a:solidFill>
                  <a:schemeClr val="tx2"/>
                </a:solidFill>
              </a:rPr>
              <a:t>Data Integrity Validation Procedure</a:t>
            </a:r>
            <a:br>
              <a:rPr lang="en-US" sz="4000" dirty="0">
                <a:solidFill>
                  <a:schemeClr val="tx2"/>
                </a:solidFill>
              </a:rPr>
            </a:br>
            <a:endParaRPr lang="en-US" dirty="0">
              <a:solidFill>
                <a:schemeClr val="tx2"/>
              </a:solidFill>
            </a:endParaRPr>
          </a:p>
        </p:txBody>
      </p:sp>
      <p:sp>
        <p:nvSpPr>
          <p:cNvPr id="4" name="Content Placeholder 3"/>
          <p:cNvSpPr>
            <a:spLocks noGrp="1"/>
          </p:cNvSpPr>
          <p:nvPr>
            <p:ph idx="1"/>
          </p:nvPr>
        </p:nvSpPr>
        <p:spPr>
          <a:xfrm>
            <a:off x="457200" y="1676400"/>
            <a:ext cx="8001000" cy="4449763"/>
          </a:xfrm>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457200"/>
          <a:ext cx="7467600" cy="5257799"/>
        </p:xfrm>
        <a:graphic>
          <a:graphicData uri="http://schemas.openxmlformats.org/drawingml/2006/table">
            <a:tbl>
              <a:tblPr/>
              <a:tblGrid>
                <a:gridCol w="776729"/>
                <a:gridCol w="766662"/>
                <a:gridCol w="766662"/>
                <a:gridCol w="836359"/>
                <a:gridCol w="836359"/>
                <a:gridCol w="906056"/>
                <a:gridCol w="836359"/>
                <a:gridCol w="975752"/>
                <a:gridCol w="766662"/>
              </a:tblGrid>
              <a:tr h="468233">
                <a:tc>
                  <a:txBody>
                    <a:bodyPr/>
                    <a:lstStyle/>
                    <a:p>
                      <a:pPr marL="0" marR="0">
                        <a:spcBef>
                          <a:spcPts val="0"/>
                        </a:spcBef>
                        <a:spcAft>
                          <a:spcPts val="0"/>
                        </a:spcAft>
                      </a:pPr>
                      <a:r>
                        <a:rPr lang="en-US" sz="700" b="1" dirty="0">
                          <a:solidFill>
                            <a:srgbClr val="000000"/>
                          </a:solidFill>
                          <a:latin typeface="Times New Roman"/>
                          <a:ea typeface="Times New Roman"/>
                        </a:rPr>
                        <a:t>Provider / Service</a:t>
                      </a:r>
                      <a:endParaRPr lang="en-US" sz="1100" dirty="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Data Integrity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Reliability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Scalability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Retention and Portability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Availability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Data Ownership</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Preservation Functionality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b="1">
                          <a:solidFill>
                            <a:srgbClr val="000000"/>
                          </a:solidFill>
                          <a:latin typeface="Times New Roman"/>
                          <a:ea typeface="Times New Roman"/>
                        </a:rPr>
                        <a:t>Total 3-Yr. Costs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58727">
                <a:tc>
                  <a:txBody>
                    <a:bodyPr/>
                    <a:lstStyle/>
                    <a:p>
                      <a:pPr marL="0" marR="0">
                        <a:spcBef>
                          <a:spcPts val="0"/>
                        </a:spcBef>
                        <a:spcAft>
                          <a:spcPts val="0"/>
                        </a:spcAft>
                      </a:pPr>
                      <a:r>
                        <a:rPr lang="en-US" sz="700">
                          <a:solidFill>
                            <a:srgbClr val="000000"/>
                          </a:solidFill>
                          <a:latin typeface="Times New Roman"/>
                          <a:ea typeface="Times New Roman"/>
                        </a:rPr>
                        <a:t>Amazon S3</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Limited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Not easy to move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Medium</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0653">
                <a:tc>
                  <a:txBody>
                    <a:bodyPr/>
                    <a:lstStyle/>
                    <a:p>
                      <a:pPr marL="0" marR="0">
                        <a:spcBef>
                          <a:spcPts val="0"/>
                        </a:spcBef>
                        <a:spcAft>
                          <a:spcPts val="0"/>
                        </a:spcAft>
                      </a:pPr>
                      <a:r>
                        <a:rPr lang="en-US" sz="700">
                          <a:solidFill>
                            <a:srgbClr val="000000"/>
                          </a:solidFill>
                          <a:latin typeface="Times New Roman"/>
                          <a:ea typeface="Times New Roman"/>
                        </a:rPr>
                        <a:t>Amazon Glacier</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Limited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Multiple tape copies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Not easy to move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Lower  since on tape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Low</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475029">
                <a:tc>
                  <a:txBody>
                    <a:bodyPr/>
                    <a:lstStyle/>
                    <a:p>
                      <a:pPr marL="0" marR="0">
                        <a:spcBef>
                          <a:spcPts val="0"/>
                        </a:spcBef>
                        <a:spcAft>
                          <a:spcPts val="0"/>
                        </a:spcAft>
                      </a:pPr>
                      <a:r>
                        <a:rPr lang="en-US" sz="700">
                          <a:solidFill>
                            <a:srgbClr val="000000"/>
                          </a:solidFill>
                          <a:latin typeface="Times New Roman"/>
                          <a:ea typeface="Times New Roman"/>
                        </a:rPr>
                        <a:t>Google Cloud Storage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No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Not easy to move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 in contract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Contract concerns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Medium</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75029">
                <a:tc>
                  <a:txBody>
                    <a:bodyPr/>
                    <a:lstStyle/>
                    <a:p>
                      <a:pPr marL="0" marR="0">
                        <a:spcBef>
                          <a:spcPts val="0"/>
                        </a:spcBef>
                        <a:spcAft>
                          <a:spcPts val="0"/>
                        </a:spcAft>
                      </a:pPr>
                      <a:r>
                        <a:rPr lang="en-US" sz="700">
                          <a:solidFill>
                            <a:srgbClr val="000000"/>
                          </a:solidFill>
                          <a:latin typeface="Times New Roman"/>
                          <a:ea typeface="Times New Roman"/>
                        </a:rPr>
                        <a:t>Tessella's Preservica</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Checksums and CRC</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Multiple cloud copies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Same as S3</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dirty="0">
                          <a:solidFill>
                            <a:srgbClr val="000000"/>
                          </a:solidFill>
                          <a:latin typeface="Times New Roman"/>
                          <a:ea typeface="Times New Roman"/>
                        </a:rPr>
                        <a:t>Multiple providers</a:t>
                      </a:r>
                      <a:endParaRPr lang="en-US" sz="1100" dirty="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Multiple cloud copies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Developed for this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r>
              <a:tr h="468233">
                <a:tc>
                  <a:txBody>
                    <a:bodyPr/>
                    <a:lstStyle/>
                    <a:p>
                      <a:pPr marL="0" marR="0">
                        <a:spcBef>
                          <a:spcPts val="0"/>
                        </a:spcBef>
                        <a:spcAft>
                          <a:spcPts val="0"/>
                        </a:spcAft>
                      </a:pPr>
                      <a:r>
                        <a:rPr lang="en-US" sz="700">
                          <a:solidFill>
                            <a:srgbClr val="000000"/>
                          </a:solidFill>
                          <a:latin typeface="Times New Roman"/>
                          <a:ea typeface="Times New Roman"/>
                        </a:rPr>
                        <a:t>VISI ReliaCloud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Limited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Cannot support MHS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Somewhat 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Some claimed </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High</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54639">
                <a:tc>
                  <a:txBody>
                    <a:bodyPr/>
                    <a:lstStyle/>
                    <a:p>
                      <a:pPr marL="0" marR="0">
                        <a:spcBef>
                          <a:spcPts val="0"/>
                        </a:spcBef>
                        <a:spcAft>
                          <a:spcPts val="0"/>
                        </a:spcAft>
                      </a:pPr>
                      <a:r>
                        <a:rPr lang="en-US" sz="700">
                          <a:solidFill>
                            <a:srgbClr val="000000"/>
                          </a:solidFill>
                          <a:latin typeface="Times New Roman"/>
                          <a:ea typeface="Times New Roman"/>
                        </a:rPr>
                        <a:t>SDSC Cloud Storage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Automatic verification</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Average but no tapes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Claimed to be easy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Concerns about disks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Medium</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68233">
                <a:tc>
                  <a:txBody>
                    <a:bodyPr/>
                    <a:lstStyle/>
                    <a:p>
                      <a:pPr marL="0" marR="0">
                        <a:spcBef>
                          <a:spcPts val="0"/>
                        </a:spcBef>
                        <a:spcAft>
                          <a:spcPts val="0"/>
                        </a:spcAft>
                      </a:pPr>
                      <a:r>
                        <a:rPr lang="en-US" sz="700">
                          <a:solidFill>
                            <a:srgbClr val="000000"/>
                          </a:solidFill>
                          <a:latin typeface="Times New Roman"/>
                          <a:ea typeface="Times New Roman"/>
                        </a:rPr>
                        <a:t>DuraSpace DuraCloud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User run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Multiple cloud copies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Same as S3</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Multiple providers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Same as S3</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Some claimed </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Medium</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52685">
                <a:tc>
                  <a:txBody>
                    <a:bodyPr/>
                    <a:lstStyle/>
                    <a:p>
                      <a:pPr marL="0" marR="0">
                        <a:spcBef>
                          <a:spcPts val="0"/>
                        </a:spcBef>
                        <a:spcAft>
                          <a:spcPts val="0"/>
                        </a:spcAft>
                      </a:pPr>
                      <a:r>
                        <a:rPr lang="en-US" sz="700">
                          <a:solidFill>
                            <a:srgbClr val="000000"/>
                          </a:solidFill>
                          <a:latin typeface="Times New Roman"/>
                          <a:ea typeface="Times New Roman"/>
                        </a:rPr>
                        <a:t>IBM SmartCloud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Limited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Unknown</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marR="0">
                        <a:spcBef>
                          <a:spcPts val="0"/>
                        </a:spcBef>
                        <a:spcAft>
                          <a:spcPts val="0"/>
                        </a:spcAft>
                      </a:pPr>
                      <a:r>
                        <a:rPr lang="en-US" sz="700">
                          <a:solidFill>
                            <a:srgbClr val="000000"/>
                          </a:solidFill>
                          <a:latin typeface="Times New Roman"/>
                          <a:ea typeface="Times New Roman"/>
                        </a:rPr>
                        <a:t>Unknown</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marR="0">
                        <a:spcBef>
                          <a:spcPts val="0"/>
                        </a:spcBef>
                        <a:spcAft>
                          <a:spcPts val="0"/>
                        </a:spcAft>
                      </a:pPr>
                      <a:r>
                        <a:rPr lang="en-US" sz="700">
                          <a:solidFill>
                            <a:srgbClr val="000000"/>
                          </a:solidFill>
                          <a:latin typeface="Times New Roman"/>
                          <a:ea typeface="Times New Roman"/>
                        </a:rPr>
                        <a:t>None in contract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a:solidFill>
                            <a:srgbClr val="000000"/>
                          </a:solidFill>
                          <a:latin typeface="Times New Roman"/>
                          <a:ea typeface="Times New Roman"/>
                        </a:rPr>
                        <a: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r>
              <a:tr h="379872">
                <a:tc>
                  <a:txBody>
                    <a:bodyPr/>
                    <a:lstStyle/>
                    <a:p>
                      <a:pPr marL="0" marR="0">
                        <a:spcBef>
                          <a:spcPts val="0"/>
                        </a:spcBef>
                        <a:spcAft>
                          <a:spcPts val="0"/>
                        </a:spcAft>
                      </a:pPr>
                      <a:r>
                        <a:rPr lang="en-US" sz="700">
                          <a:solidFill>
                            <a:srgbClr val="000000"/>
                          </a:solidFill>
                          <a:latin typeface="Times New Roman"/>
                          <a:ea typeface="Times New Roman"/>
                        </a:rPr>
                        <a:t>FujiFilm Permivault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Custom plans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On-site and cloud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Somewhat 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On-site copy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Low</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468233">
                <a:tc>
                  <a:txBody>
                    <a:bodyPr/>
                    <a:lstStyle/>
                    <a:p>
                      <a:pPr marL="0" marR="0">
                        <a:spcBef>
                          <a:spcPts val="0"/>
                        </a:spcBef>
                        <a:spcAft>
                          <a:spcPts val="0"/>
                        </a:spcAft>
                      </a:pPr>
                      <a:r>
                        <a:rPr lang="en-US" sz="700">
                          <a:solidFill>
                            <a:srgbClr val="000000"/>
                          </a:solidFill>
                          <a:latin typeface="Times New Roman"/>
                          <a:ea typeface="Times New Roman"/>
                        </a:rPr>
                        <a:t>FujiFilm Permivault Client</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Custom plans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Cloud only</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Almost unlimited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0"/>
                        </a:spcBef>
                        <a:spcAft>
                          <a:spcPts val="0"/>
                        </a:spcAft>
                      </a:pPr>
                      <a:r>
                        <a:rPr lang="en-US" sz="700">
                          <a:solidFill>
                            <a:srgbClr val="000000"/>
                          </a:solidFill>
                          <a:latin typeface="Times New Roman"/>
                          <a:ea typeface="Times New Roman"/>
                        </a:rPr>
                        <a:t>Somewhat 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Low</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468233">
                <a:tc>
                  <a:txBody>
                    <a:bodyPr/>
                    <a:lstStyle/>
                    <a:p>
                      <a:pPr marL="0" marR="0">
                        <a:spcBef>
                          <a:spcPts val="0"/>
                        </a:spcBef>
                        <a:spcAft>
                          <a:spcPts val="0"/>
                        </a:spcAft>
                      </a:pPr>
                      <a:r>
                        <a:rPr lang="en-US" sz="700">
                          <a:solidFill>
                            <a:srgbClr val="000000"/>
                          </a:solidFill>
                          <a:latin typeface="Times New Roman"/>
                          <a:ea typeface="Times New Roman"/>
                        </a:rPr>
                        <a:t>Code 42 CrashPlan Pro</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marL="0" marR="0">
                        <a:spcBef>
                          <a:spcPts val="0"/>
                        </a:spcBef>
                        <a:spcAft>
                          <a:spcPts val="0"/>
                        </a:spcAft>
                      </a:pPr>
                      <a:r>
                        <a:rPr lang="en-US" sz="700">
                          <a:solidFill>
                            <a:srgbClr val="000000"/>
                          </a:solidFill>
                          <a:latin typeface="Times New Roman"/>
                          <a:ea typeface="Times New Roman"/>
                        </a:rPr>
                        <a:t>Limited checksums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Average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More limited than S3</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Somewhat limited</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dirty="0">
                          <a:solidFill>
                            <a:srgbClr val="000000"/>
                          </a:solidFill>
                          <a:latin typeface="Times New Roman"/>
                          <a:ea typeface="Times New Roman"/>
                        </a:rPr>
                        <a:t>Average</a:t>
                      </a:r>
                      <a:endParaRPr lang="en-US" sz="1100" dirty="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Similar to others</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700">
                          <a:solidFill>
                            <a:srgbClr val="000000"/>
                          </a:solidFill>
                          <a:latin typeface="Times New Roman"/>
                          <a:ea typeface="Times New Roman"/>
                        </a:rPr>
                        <a:t>None</a:t>
                      </a:r>
                      <a:endParaRPr lang="en-US" sz="110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0"/>
                        </a:spcBef>
                        <a:spcAft>
                          <a:spcPts val="0"/>
                        </a:spcAft>
                      </a:pPr>
                      <a:r>
                        <a:rPr lang="en-US" sz="700" dirty="0">
                          <a:solidFill>
                            <a:srgbClr val="000000"/>
                          </a:solidFill>
                          <a:latin typeface="Times New Roman"/>
                          <a:ea typeface="Times New Roman"/>
                        </a:rPr>
                        <a:t>Low</a:t>
                      </a:r>
                      <a:endParaRPr lang="en-US" sz="1100" dirty="0">
                        <a:latin typeface="Times New Roman"/>
                        <a:ea typeface="Times New Roman"/>
                      </a:endParaRPr>
                    </a:p>
                  </a:txBody>
                  <a:tcPr marL="63044" marR="6304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bl>
          </a:graphicData>
        </a:graphic>
      </p:graphicFrame>
      <p:pic>
        <p:nvPicPr>
          <p:cNvPr id="2049" name="Picture 24"/>
          <p:cNvPicPr>
            <a:picLocks noChangeAspect="1" noChangeArrowheads="1"/>
          </p:cNvPicPr>
          <p:nvPr/>
        </p:nvPicPr>
        <p:blipFill>
          <a:blip r:embed="rId2" cstate="print"/>
          <a:srcRect/>
          <a:stretch>
            <a:fillRect/>
          </a:stretch>
        </p:blipFill>
        <p:spPr bwMode="auto">
          <a:xfrm>
            <a:off x="3581400" y="5943362"/>
            <a:ext cx="2752725" cy="686037"/>
          </a:xfrm>
          <a:prstGeom prst="rect">
            <a:avLst/>
          </a:prstGeom>
          <a:noFill/>
        </p:spPr>
      </p:pic>
      <p:sp>
        <p:nvSpPr>
          <p:cNvPr id="2051"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General recommendations to MHS</a:t>
            </a:r>
            <a:endParaRPr lang="en-US" dirty="0">
              <a:solidFill>
                <a:schemeClr val="tx2"/>
              </a:solidFill>
            </a:endParaRPr>
          </a:p>
        </p:txBody>
      </p:sp>
      <p:sp>
        <p:nvSpPr>
          <p:cNvPr id="3" name="Content Placeholder 2"/>
          <p:cNvSpPr>
            <a:spLocks noGrp="1"/>
          </p:cNvSpPr>
          <p:nvPr>
            <p:ph idx="1"/>
          </p:nvPr>
        </p:nvSpPr>
        <p:spPr/>
        <p:txBody>
          <a:bodyPr>
            <a:normAutofit fontScale="92500"/>
          </a:bodyPr>
          <a:lstStyle/>
          <a:p>
            <a:r>
              <a:rPr lang="en-US" i="1" dirty="0" smtClean="0"/>
              <a:t>Hybrid</a:t>
            </a:r>
            <a:r>
              <a:rPr lang="en-US" dirty="0" smtClean="0"/>
              <a:t> solution to data preservation makes the most sense</a:t>
            </a:r>
          </a:p>
          <a:p>
            <a:r>
              <a:rPr lang="en-US" dirty="0" smtClean="0">
                <a:solidFill>
                  <a:schemeClr val="tx2"/>
                </a:solidFill>
              </a:rPr>
              <a:t>Cloud storage can provide an important element of redundancy</a:t>
            </a:r>
          </a:p>
          <a:p>
            <a:r>
              <a:rPr lang="en-US" dirty="0" smtClean="0"/>
              <a:t>Enterprise hardware-based solution needed for files characterized by critical needs, ownership or rights issues, other problematic elements</a:t>
            </a:r>
          </a:p>
          <a:p>
            <a:r>
              <a:rPr lang="en-US" dirty="0" smtClean="0"/>
              <a:t>Accepting a hybrid solutions helps us understand our enterprise hardware and funding needs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Why share this with others?</a:t>
            </a:r>
            <a:endParaRPr lang="en-US" dirty="0">
              <a:solidFill>
                <a:schemeClr val="tx2"/>
              </a:solidFill>
            </a:endParaRPr>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r>
              <a:rPr lang="en-US" dirty="0" smtClean="0"/>
              <a:t>MHS situation is a rough proxy for that of many archives and other cultural repositories</a:t>
            </a:r>
            <a:br>
              <a:rPr lang="en-US" dirty="0" smtClean="0"/>
            </a:br>
            <a:endParaRPr lang="en-US" dirty="0" smtClean="0"/>
          </a:p>
          <a:p>
            <a:r>
              <a:rPr lang="en-US" dirty="0" smtClean="0"/>
              <a:t>Instrumental's report is comprehensive, thorough, with many useful comparison points</a:t>
            </a:r>
          </a:p>
          <a:p>
            <a:endParaRPr lang="en-US" dirty="0"/>
          </a:p>
          <a:p>
            <a:r>
              <a:rPr lang="en-US" dirty="0" smtClean="0"/>
              <a:t>Authors are unaware of any similar research having been reported before this</a:t>
            </a:r>
          </a:p>
          <a:p>
            <a:endParaRPr lang="en-US" dirty="0"/>
          </a:p>
          <a:p>
            <a:r>
              <a:rPr lang="en-US" dirty="0" smtClean="0"/>
              <a:t>Has the capacity to serve as a white paper that can benefit the digital preservation community</a:t>
            </a:r>
          </a:p>
          <a:p>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MHS Problem</a:t>
            </a:r>
            <a:endParaRPr lang="en-US" dirty="0">
              <a:solidFill>
                <a:schemeClr val="tx2"/>
              </a:solidFill>
            </a:endParaRPr>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r>
              <a:rPr lang="en-US" dirty="0" smtClean="0"/>
              <a:t>Escalating digital content within collections</a:t>
            </a:r>
          </a:p>
          <a:p>
            <a:pPr lvl="2"/>
            <a:r>
              <a:rPr lang="en-US" dirty="0" smtClean="0"/>
              <a:t>100 TB current state</a:t>
            </a:r>
          </a:p>
          <a:p>
            <a:pPr lvl="2"/>
            <a:r>
              <a:rPr lang="en-US" dirty="0" smtClean="0"/>
              <a:t>30 TB projected annual growth</a:t>
            </a:r>
          </a:p>
          <a:p>
            <a:pPr>
              <a:buNone/>
            </a:pPr>
            <a:endParaRPr lang="en-US" dirty="0" smtClean="0"/>
          </a:p>
          <a:p>
            <a:r>
              <a:rPr lang="en-US" dirty="0" smtClean="0"/>
              <a:t>Insufficient storage environment</a:t>
            </a:r>
          </a:p>
          <a:p>
            <a:pPr lvl="2"/>
            <a:r>
              <a:rPr lang="en-US" dirty="0" smtClean="0"/>
              <a:t>More redundancy needed</a:t>
            </a:r>
          </a:p>
          <a:p>
            <a:pPr>
              <a:buNone/>
            </a:pPr>
            <a:endParaRPr lang="en-US" dirty="0" smtClean="0"/>
          </a:p>
          <a:p>
            <a:r>
              <a:rPr lang="en-US" dirty="0" smtClean="0"/>
              <a:t>Preservation strategy still in its infancy</a:t>
            </a:r>
            <a:br>
              <a:rPr lang="en-US" dirty="0" smtClean="0"/>
            </a:br>
            <a:endParaRPr lang="en-US" dirty="0" smtClean="0"/>
          </a:p>
          <a:p>
            <a:r>
              <a:rPr lang="en-US" dirty="0" smtClean="0"/>
              <a:t>Cost is a big issue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33400" y="228600"/>
            <a:ext cx="8153400" cy="63246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The question</a:t>
            </a:r>
          </a:p>
        </p:txBody>
      </p:sp>
      <p:sp>
        <p:nvSpPr>
          <p:cNvPr id="3" name="Content Placeholder 2"/>
          <p:cNvSpPr>
            <a:spLocks noGrp="1"/>
          </p:cNvSpPr>
          <p:nvPr>
            <p:ph idx="1"/>
          </p:nvPr>
        </p:nvSpPr>
        <p:spPr/>
        <p:txBody>
          <a:bodyPr/>
          <a:lstStyle/>
          <a:p>
            <a:r>
              <a:rPr lang="en-US" dirty="0" smtClean="0"/>
              <a:t>How might cloud storage contribute to a sustainable preservation strategy?</a:t>
            </a:r>
          </a:p>
          <a:p>
            <a:pPr lvl="2"/>
            <a:r>
              <a:rPr lang="en-US" dirty="0"/>
              <a:t>v</a:t>
            </a:r>
            <a:r>
              <a:rPr lang="en-US" dirty="0" smtClean="0"/>
              <a:t>s. simply increasing existing storage architecture</a:t>
            </a:r>
            <a:br>
              <a:rPr lang="en-US" dirty="0" smtClean="0"/>
            </a:br>
            <a:endParaRPr lang="en-US" dirty="0" smtClean="0"/>
          </a:p>
          <a:p>
            <a:r>
              <a:rPr lang="en-US" dirty="0" smtClean="0"/>
              <a:t>How do we research the question?</a:t>
            </a:r>
          </a:p>
          <a:p>
            <a:pPr lvl="2"/>
            <a:r>
              <a:rPr lang="en-US" dirty="0" smtClean="0"/>
              <a:t>Seek qualified consultant</a:t>
            </a:r>
          </a:p>
          <a:p>
            <a:pPr lvl="2"/>
            <a:r>
              <a:rPr lang="en-US" dirty="0" smtClean="0"/>
              <a:t>Instrumental, Inc., St. Paul, MN</a:t>
            </a:r>
          </a:p>
          <a:p>
            <a:pPr lvl="5"/>
            <a:r>
              <a:rPr lang="en-US" dirty="0" smtClean="0">
                <a:hlinkClick r:id="rId2"/>
              </a:rPr>
              <a:t>http://www.instrumental.com</a:t>
            </a:r>
            <a:endParaRPr lang="en-US" dirty="0" smtClean="0"/>
          </a:p>
          <a:p>
            <a:pPr lvl="4">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0500" y="519113"/>
            <a:ext cx="8763000" cy="581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chemeClr val="tx2"/>
                </a:solidFill>
              </a:rPr>
              <a:t>Instrumental’s </a:t>
            </a:r>
            <a:r>
              <a:rPr lang="en-US" dirty="0" smtClean="0">
                <a:solidFill>
                  <a:schemeClr val="tx2"/>
                </a:solidFill>
              </a:rPr>
              <a:t>skills and experience</a:t>
            </a:r>
            <a:endParaRPr lang="en-US" dirty="0">
              <a:solidFill>
                <a:schemeClr val="tx2"/>
              </a:solidFill>
            </a:endParaRPr>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b="1" dirty="0"/>
              <a:t>Performance Analysis:</a:t>
            </a:r>
            <a:endParaRPr lang="en-US" dirty="0"/>
          </a:p>
          <a:p>
            <a:pPr lvl="2"/>
            <a:r>
              <a:rPr lang="en-US" dirty="0"/>
              <a:t>Requirements and specification development</a:t>
            </a:r>
          </a:p>
          <a:p>
            <a:pPr lvl="2"/>
            <a:r>
              <a:rPr lang="en-US" dirty="0"/>
              <a:t>System and storage benchmarking and capacity planning</a:t>
            </a:r>
          </a:p>
          <a:p>
            <a:pPr lvl="2"/>
            <a:r>
              <a:rPr lang="en-US" dirty="0"/>
              <a:t>Modeling and simulation services</a:t>
            </a:r>
          </a:p>
          <a:p>
            <a:pPr lvl="2"/>
            <a:r>
              <a:rPr lang="en-US" dirty="0"/>
              <a:t>Product </a:t>
            </a:r>
            <a:r>
              <a:rPr lang="en-US" dirty="0" smtClean="0"/>
              <a:t>evaluations</a:t>
            </a:r>
            <a:br>
              <a:rPr lang="en-US" dirty="0" smtClean="0"/>
            </a:br>
            <a:endParaRPr lang="en-US" dirty="0"/>
          </a:p>
          <a:p>
            <a:r>
              <a:rPr lang="en-US" b="1" dirty="0"/>
              <a:t>Architecture &amp; Design:</a:t>
            </a:r>
            <a:endParaRPr lang="en-US" dirty="0"/>
          </a:p>
          <a:p>
            <a:pPr lvl="2"/>
            <a:r>
              <a:rPr lang="en-US" dirty="0"/>
              <a:t>System and storage architecture design, integration, and </a:t>
            </a:r>
            <a:r>
              <a:rPr lang="en-US" dirty="0" smtClean="0"/>
              <a:t>deployment</a:t>
            </a:r>
            <a:br>
              <a:rPr lang="en-US" dirty="0" smtClean="0"/>
            </a:br>
            <a:endParaRPr lang="en-US" dirty="0"/>
          </a:p>
          <a:p>
            <a:r>
              <a:rPr lang="en-US" b="1" dirty="0"/>
              <a:t>Integration, Management &amp; Consulting:</a:t>
            </a:r>
            <a:endParaRPr lang="en-US" dirty="0"/>
          </a:p>
          <a:p>
            <a:pPr lvl="2"/>
            <a:r>
              <a:rPr lang="en-US" dirty="0"/>
              <a:t>Technology recommendations</a:t>
            </a:r>
          </a:p>
          <a:p>
            <a:pPr lvl="2"/>
            <a:r>
              <a:rPr lang="en-US" dirty="0"/>
              <a:t>Proposal assistance</a:t>
            </a:r>
          </a:p>
          <a:p>
            <a:pPr lvl="2"/>
            <a:r>
              <a:rPr lang="en-US" dirty="0" smtClean="0"/>
              <a:t>Implementation</a:t>
            </a:r>
            <a:br>
              <a:rPr lang="en-US" dirty="0" smtClean="0"/>
            </a:br>
            <a:endParaRPr lang="en-US" dirty="0" smtClean="0"/>
          </a:p>
          <a:p>
            <a:r>
              <a:rPr lang="en-US" b="1" dirty="0" smtClean="0"/>
              <a:t>Demanding client base</a:t>
            </a:r>
            <a:endParaRPr lang="en-US" dirty="0" smtClean="0"/>
          </a:p>
          <a:p>
            <a:pPr lvl="2"/>
            <a:r>
              <a:rPr lang="en-US" dirty="0" smtClean="0"/>
              <a:t>Library of Congress</a:t>
            </a:r>
          </a:p>
          <a:p>
            <a:pPr lvl="2"/>
            <a:r>
              <a:rPr lang="en-US" dirty="0" smtClean="0"/>
              <a:t>GSA</a:t>
            </a:r>
          </a:p>
          <a:p>
            <a:pPr lvl="2"/>
            <a:r>
              <a:rPr lang="en-US" dirty="0" smtClean="0"/>
              <a:t>Dept. of Defense</a:t>
            </a:r>
            <a:r>
              <a:rPr lang="en-US" b="1" dirty="0" smtClean="0"/>
              <a:t/>
            </a:r>
            <a:br>
              <a:rPr lang="en-US" b="1" dirty="0" smtClean="0"/>
            </a:br>
            <a:endParaRPr lang="en-US" b="1" dirty="0" smtClean="0"/>
          </a:p>
          <a:p>
            <a:r>
              <a:rPr lang="en-US" b="1" dirty="0" smtClean="0"/>
              <a:t>Generations of experience in high performance computing</a:t>
            </a:r>
          </a:p>
          <a:p>
            <a:pPr lvl="2"/>
            <a:r>
              <a:rPr lang="en-US" dirty="0"/>
              <a:t>R</a:t>
            </a:r>
            <a:r>
              <a:rPr lang="en-US" dirty="0" smtClean="0"/>
              <a:t>oots in Control Data, UIBM, and Cray Research</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tx2"/>
                </a:solidFill>
              </a:rPr>
              <a:t>Points of analysis</a:t>
            </a:r>
            <a:endParaRPr lang="en-US" dirty="0">
              <a:solidFill>
                <a:schemeClr val="tx2"/>
              </a:solidFill>
            </a:endParaRPr>
          </a:p>
        </p:txBody>
      </p:sp>
      <p:sp>
        <p:nvSpPr>
          <p:cNvPr id="3" name="Content Placeholder 2"/>
          <p:cNvSpPr>
            <a:spLocks noGrp="1"/>
          </p:cNvSpPr>
          <p:nvPr>
            <p:ph idx="1"/>
          </p:nvPr>
        </p:nvSpPr>
        <p:spPr>
          <a:xfrm>
            <a:off x="457200" y="1295400"/>
            <a:ext cx="8229600" cy="5334000"/>
          </a:xfrm>
        </p:spPr>
        <p:txBody>
          <a:bodyPr>
            <a:normAutofit fontScale="40000" lnSpcReduction="20000"/>
          </a:bodyPr>
          <a:lstStyle/>
          <a:p>
            <a:r>
              <a:rPr lang="en-US" sz="4000" dirty="0"/>
              <a:t>Average daily, weekly and monthly retrieval rates (both file counts and data volume</a:t>
            </a:r>
            <a:r>
              <a:rPr lang="en-US" sz="4000" dirty="0" smtClean="0"/>
              <a:t>)?</a:t>
            </a:r>
            <a:br>
              <a:rPr lang="en-US" sz="4000" dirty="0" smtClean="0"/>
            </a:br>
            <a:r>
              <a:rPr lang="en-US" sz="4000" dirty="0" smtClean="0">
                <a:solidFill>
                  <a:schemeClr val="accent2"/>
                </a:solidFill>
              </a:rPr>
              <a:t> </a:t>
            </a:r>
            <a:r>
              <a:rPr lang="en-US" sz="4000" dirty="0">
                <a:solidFill>
                  <a:schemeClr val="accent2"/>
                </a:solidFill>
              </a:rPr>
              <a:t>Most of the cloud storage providers charge not only for archive but retrieval</a:t>
            </a:r>
            <a:r>
              <a:rPr lang="en-US" sz="4000" dirty="0" smtClean="0">
                <a:solidFill>
                  <a:schemeClr val="accent2"/>
                </a:solidFill>
              </a:rPr>
              <a:t>.</a:t>
            </a:r>
            <a:br>
              <a:rPr lang="en-US" sz="4000" dirty="0" smtClean="0">
                <a:solidFill>
                  <a:schemeClr val="accent2"/>
                </a:solidFill>
              </a:rPr>
            </a:br>
            <a:endParaRPr lang="en-US" sz="4000" dirty="0">
              <a:solidFill>
                <a:schemeClr val="accent2"/>
              </a:solidFill>
            </a:endParaRPr>
          </a:p>
          <a:p>
            <a:r>
              <a:rPr lang="en-US" sz="4000" dirty="0"/>
              <a:t>Peak daily, weekly and monthly retrieval rates (both file counts and data volume)? </a:t>
            </a:r>
            <a:r>
              <a:rPr lang="en-US" sz="4000" dirty="0" smtClean="0"/>
              <a:t/>
            </a:r>
            <a:br>
              <a:rPr lang="en-US" sz="4000" dirty="0" smtClean="0"/>
            </a:br>
            <a:r>
              <a:rPr lang="en-US" sz="4000" dirty="0" smtClean="0">
                <a:solidFill>
                  <a:schemeClr val="accent2"/>
                </a:solidFill>
              </a:rPr>
              <a:t>Some </a:t>
            </a:r>
            <a:r>
              <a:rPr lang="en-US" sz="4000" dirty="0">
                <a:solidFill>
                  <a:schemeClr val="accent2"/>
                </a:solidFill>
              </a:rPr>
              <a:t>of the cloud storage providers have higher peak rates</a:t>
            </a:r>
            <a:r>
              <a:rPr lang="en-US" sz="4000" dirty="0" smtClean="0">
                <a:solidFill>
                  <a:schemeClr val="accent2"/>
                </a:solidFill>
              </a:rPr>
              <a:t>.</a:t>
            </a:r>
            <a:r>
              <a:rPr lang="en-US" sz="4000" dirty="0" smtClean="0"/>
              <a:t/>
            </a:r>
            <a:br>
              <a:rPr lang="en-US" sz="4000" dirty="0" smtClean="0"/>
            </a:br>
            <a:endParaRPr lang="en-US" sz="4000" dirty="0"/>
          </a:p>
          <a:p>
            <a:r>
              <a:rPr lang="en-US" sz="4000" dirty="0"/>
              <a:t>What is the timeframe required for a retrieval? </a:t>
            </a:r>
            <a:r>
              <a:rPr lang="en-US" sz="4000" dirty="0" smtClean="0"/>
              <a:t/>
            </a:r>
            <a:br>
              <a:rPr lang="en-US" sz="4000" dirty="0" smtClean="0"/>
            </a:br>
            <a:endParaRPr lang="en-US" sz="4000" dirty="0"/>
          </a:p>
          <a:p>
            <a:r>
              <a:rPr lang="en-US" sz="4000" dirty="0"/>
              <a:t>Authentication model requirements i.e. who can put data into the archive, who can replace files, who can remove files and who can access files? Do different users have different roles? How many users and does user access need to be tracked</a:t>
            </a:r>
            <a:r>
              <a:rPr lang="en-US" sz="4000" dirty="0" smtClean="0"/>
              <a:t>?</a:t>
            </a:r>
            <a:br>
              <a:rPr lang="en-US" sz="4000" dirty="0" smtClean="0"/>
            </a:br>
            <a:endParaRPr lang="en-US" sz="4000" dirty="0"/>
          </a:p>
          <a:p>
            <a:r>
              <a:rPr lang="en-US" sz="4000" dirty="0"/>
              <a:t>What is the incoming and outgoing bandwidth to </a:t>
            </a:r>
            <a:r>
              <a:rPr lang="en-US" sz="4000" dirty="0"/>
              <a:t>MHS?</a:t>
            </a:r>
            <a:r>
              <a:rPr lang="en-US" sz="4000" dirty="0" smtClean="0">
                <a:solidFill>
                  <a:schemeClr val="tx2"/>
                </a:solidFill>
              </a:rPr>
              <a:t/>
            </a:r>
            <a:br>
              <a:rPr lang="en-US" sz="4000" dirty="0" smtClean="0">
                <a:solidFill>
                  <a:schemeClr val="tx2"/>
                </a:solidFill>
              </a:rPr>
            </a:br>
            <a:r>
              <a:rPr lang="en-US" sz="4000" dirty="0" smtClean="0">
                <a:solidFill>
                  <a:schemeClr val="accent2"/>
                </a:solidFill>
              </a:rPr>
              <a:t>This </a:t>
            </a:r>
            <a:r>
              <a:rPr lang="en-US" sz="4000" dirty="0">
                <a:solidFill>
                  <a:schemeClr val="accent2"/>
                </a:solidFill>
              </a:rPr>
              <a:t>is critical to understand to determine the maximum potential data access</a:t>
            </a:r>
            <a:r>
              <a:rPr lang="en-US" sz="4000" dirty="0" smtClean="0">
                <a:solidFill>
                  <a:schemeClr val="tx2"/>
                </a:solidFill>
              </a:rPr>
              <a:t>.</a:t>
            </a:r>
            <a:r>
              <a:rPr lang="en-US" sz="4000" dirty="0" smtClean="0"/>
              <a:t/>
            </a:r>
            <a:br>
              <a:rPr lang="en-US" sz="4000" dirty="0" smtClean="0"/>
            </a:br>
            <a:endParaRPr lang="en-US" sz="4000" dirty="0"/>
          </a:p>
          <a:p>
            <a:r>
              <a:rPr lang="en-US" sz="4000" dirty="0"/>
              <a:t>Will MHS accept LTFS on LTO5+ for large data volume restoration? </a:t>
            </a:r>
            <a:r>
              <a:rPr lang="en-US" sz="4000" dirty="0" smtClean="0"/>
              <a:t/>
            </a:r>
            <a:br>
              <a:rPr lang="en-US" sz="4000" dirty="0" smtClean="0"/>
            </a:br>
            <a:r>
              <a:rPr lang="en-US" sz="4000" dirty="0" smtClean="0">
                <a:solidFill>
                  <a:schemeClr val="accent2"/>
                </a:solidFill>
              </a:rPr>
              <a:t>This </a:t>
            </a:r>
            <a:r>
              <a:rPr lang="en-US" sz="4000" dirty="0">
                <a:solidFill>
                  <a:schemeClr val="accent2"/>
                </a:solidFill>
              </a:rPr>
              <a:t>is likely much less expensive for large amounts of data needed at MHS</a:t>
            </a:r>
            <a:r>
              <a:rPr lang="en-US" sz="4000" dirty="0" smtClean="0">
                <a:solidFill>
                  <a:schemeClr val="tx2"/>
                </a:solidFill>
              </a:rPr>
              <a:t>.</a:t>
            </a:r>
            <a:r>
              <a:rPr lang="en-US" sz="4000" dirty="0" smtClean="0"/>
              <a:t/>
            </a:r>
            <a:br>
              <a:rPr lang="en-US" sz="4000" dirty="0" smtClean="0"/>
            </a:br>
            <a:endParaRPr lang="en-US" sz="4000" dirty="0"/>
          </a:p>
          <a:p>
            <a:r>
              <a:rPr lang="en-US" sz="4000" dirty="0"/>
              <a:t>What is the technical expertise of the MHS employees overseeing the digital archive? </a:t>
            </a:r>
            <a:r>
              <a:rPr lang="en-US" sz="4000" dirty="0" smtClean="0"/>
              <a:t/>
            </a:r>
            <a:br>
              <a:rPr lang="en-US" sz="4000" dirty="0" smtClean="0"/>
            </a:br>
            <a:r>
              <a:rPr lang="en-US" sz="4000" dirty="0" smtClean="0">
                <a:solidFill>
                  <a:schemeClr val="accent2"/>
                </a:solidFill>
              </a:rPr>
              <a:t>Some </a:t>
            </a:r>
            <a:r>
              <a:rPr lang="en-US" sz="4000" dirty="0">
                <a:solidFill>
                  <a:schemeClr val="accent2"/>
                </a:solidFill>
              </a:rPr>
              <a:t>cloud storage providers can be more turnkey while others require highly technical staff to operate</a:t>
            </a:r>
            <a:r>
              <a:rPr lang="en-US" sz="4000" dirty="0" smtClean="0">
                <a:solidFill>
                  <a:schemeClr val="tx2"/>
                </a:solidFill>
              </a:rPr>
              <a:t>.</a:t>
            </a:r>
            <a:r>
              <a:rPr lang="en-US" sz="4000" dirty="0" smtClean="0"/>
              <a:t/>
            </a:r>
            <a:br>
              <a:rPr lang="en-US" sz="4000" dirty="0" smtClean="0"/>
            </a:br>
            <a:endParaRPr lang="en-US" sz="4000" dirty="0"/>
          </a:p>
          <a:p>
            <a:r>
              <a:rPr lang="en-US" sz="4000" dirty="0"/>
              <a:t>What are the plans for future growth?</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9"/>
          <p:cNvPicPr>
            <a:picLocks noChangeAspect="1" noChangeArrowheads="1"/>
          </p:cNvPicPr>
          <p:nvPr/>
        </p:nvPicPr>
        <p:blipFill>
          <a:blip r:embed="rId2" cstate="print"/>
          <a:srcRect/>
          <a:stretch>
            <a:fillRect/>
          </a:stretch>
        </p:blipFill>
        <p:spPr bwMode="auto">
          <a:xfrm>
            <a:off x="609600" y="762000"/>
            <a:ext cx="7499379" cy="3362325"/>
          </a:xfrm>
          <a:prstGeom prst="rect">
            <a:avLst/>
          </a:prstGeom>
          <a:noFill/>
        </p:spPr>
      </p:pic>
      <p:sp>
        <p:nvSpPr>
          <p:cNvPr id="4" name="TextBox 3"/>
          <p:cNvSpPr txBox="1"/>
          <p:nvPr/>
        </p:nvSpPr>
        <p:spPr>
          <a:xfrm>
            <a:off x="685800" y="4724400"/>
            <a:ext cx="7467600" cy="1754326"/>
          </a:xfrm>
          <a:prstGeom prst="rect">
            <a:avLst/>
          </a:prstGeom>
          <a:noFill/>
        </p:spPr>
        <p:txBody>
          <a:bodyPr wrap="square" rtlCol="0">
            <a:spAutoFit/>
          </a:bodyPr>
          <a:lstStyle/>
          <a:p>
            <a:pPr lvl="0" fontAlgn="base">
              <a:spcBef>
                <a:spcPct val="0"/>
              </a:spcBef>
              <a:spcAft>
                <a:spcPct val="0"/>
              </a:spcAft>
            </a:pPr>
            <a:r>
              <a:rPr kumimoji="0" lang="en-US" b="1" i="0" u="none" strike="noStrike" cap="none" normalizeH="0" baseline="0" dirty="0" smtClean="0">
                <a:ln>
                  <a:noFill/>
                </a:ln>
                <a:solidFill>
                  <a:srgbClr val="2B6991"/>
                </a:solidFill>
                <a:effectLst/>
                <a:latin typeface="Times New Roman" pitchFamily="18" charset="0"/>
                <a:cs typeface="Times New Roman" pitchFamily="18" charset="0"/>
              </a:rPr>
              <a:t>S</a:t>
            </a:r>
            <a:r>
              <a:rPr kumimoji="0" lang="en-US" b="1" i="0" u="none" strike="noStrike" cap="none" normalizeH="0" baseline="0" dirty="0" smtClean="0" bmk="">
                <a:ln>
                  <a:noFill/>
                </a:ln>
                <a:solidFill>
                  <a:srgbClr val="2B6991"/>
                </a:solidFill>
                <a:effectLst/>
                <a:latin typeface="Times New Roman" pitchFamily="18" charset="0"/>
                <a:cs typeface="Times New Roman" pitchFamily="18" charset="0"/>
              </a:rPr>
              <a:t>torage Type Reliability and Integrity</a:t>
            </a:r>
            <a:endParaRPr kumimoji="0" lang="en-US" b="1" i="0" u="none" strike="noStrike" cap="none" normalizeH="0" baseline="0" dirty="0" smtClean="0">
              <a:ln>
                <a:noFill/>
              </a:ln>
              <a:solidFill>
                <a:srgbClr val="2B699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hard error rate, which defines how many bits of data can be read before a read fails, for enterprise tape storage is at least 2 orders of magnitude better than that for even enterprise disk storage as shown in the table below.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6" name="Oval 5"/>
          <p:cNvSpPr/>
          <p:nvPr/>
        </p:nvSpPr>
        <p:spPr>
          <a:xfrm>
            <a:off x="6400800" y="3657600"/>
            <a:ext cx="2133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519</Words>
  <Application>Microsoft Office PowerPoint</Application>
  <PresentationFormat>On-screen Show (4:3)</PresentationFormat>
  <Paragraphs>185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Report on Digital Preservation  and Cloud Services </vt:lpstr>
      <vt:lpstr>Why share this with others?</vt:lpstr>
      <vt:lpstr>MHS Problem</vt:lpstr>
      <vt:lpstr>Slide 4</vt:lpstr>
      <vt:lpstr>The question</vt:lpstr>
      <vt:lpstr>Slide 6</vt:lpstr>
      <vt:lpstr>Instrumental’s skills and experience</vt:lpstr>
      <vt:lpstr>Points of analysis</vt:lpstr>
      <vt:lpstr>Slide 9</vt:lpstr>
      <vt:lpstr>Considerations &amp; risks</vt:lpstr>
      <vt:lpstr>Questions to ask a cloud service</vt:lpstr>
      <vt:lpstr> Proposed Data Integrity Validation Procedure </vt:lpstr>
      <vt:lpstr>Slide 13</vt:lpstr>
      <vt:lpstr>General recommendations to MHS</vt:lpstr>
    </vt:vector>
  </TitlesOfParts>
  <Company>Minnesota Historical Society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meissnede</dc:creator>
  <cp:lastModifiedBy>meissnede</cp:lastModifiedBy>
  <cp:revision>38</cp:revision>
  <dcterms:created xsi:type="dcterms:W3CDTF">2013-08-07T13:10:22Z</dcterms:created>
  <dcterms:modified xsi:type="dcterms:W3CDTF">2013-08-07T18:22:46Z</dcterms:modified>
</cp:coreProperties>
</file>