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7" r:id="rId3"/>
    <p:sldId id="269" r:id="rId4"/>
    <p:sldId id="270" r:id="rId5"/>
    <p:sldId id="274" r:id="rId6"/>
    <p:sldId id="277" r:id="rId7"/>
    <p:sldId id="265" r:id="rId8"/>
    <p:sldId id="294" r:id="rId9"/>
    <p:sldId id="264" r:id="rId10"/>
    <p:sldId id="282" r:id="rId11"/>
    <p:sldId id="266" r:id="rId12"/>
    <p:sldId id="296" r:id="rId13"/>
    <p:sldId id="295" r:id="rId14"/>
    <p:sldId id="260" r:id="rId15"/>
    <p:sldId id="289" r:id="rId16"/>
    <p:sldId id="293" r:id="rId17"/>
    <p:sldId id="292" r:id="rId18"/>
    <p:sldId id="287" r:id="rId19"/>
    <p:sldId id="285" r:id="rId20"/>
    <p:sldId id="290" r:id="rId21"/>
    <p:sldId id="284"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63410" autoAdjust="0"/>
  </p:normalViewPr>
  <p:slideViewPr>
    <p:cSldViewPr>
      <p:cViewPr varScale="1">
        <p:scale>
          <a:sx n="41" d="100"/>
          <a:sy n="41" d="100"/>
        </p:scale>
        <p:origin x="-1890" y="-108"/>
      </p:cViewPr>
      <p:guideLst>
        <p:guide orient="horz" pos="2160"/>
        <p:guide pos="2880"/>
      </p:guideLst>
    </p:cSldViewPr>
  </p:slideViewPr>
  <p:outlineViewPr>
    <p:cViewPr>
      <p:scale>
        <a:sx n="33" d="100"/>
        <a:sy n="33" d="100"/>
      </p:scale>
      <p:origin x="0" y="4578"/>
    </p:cViewPr>
  </p:outlineViewPr>
  <p:notesTextViewPr>
    <p:cViewPr>
      <p:scale>
        <a:sx n="1" d="1"/>
        <a:sy n="1" d="1"/>
      </p:scale>
      <p:origin x="18" y="1074"/>
    </p:cViewPr>
  </p:notesTextViewPr>
  <p:sorterViewPr>
    <p:cViewPr>
      <p:scale>
        <a:sx n="100" d="100"/>
        <a:sy n="100" d="100"/>
      </p:scale>
      <p:origin x="0" y="0"/>
    </p:cViewPr>
  </p:sorterViewPr>
  <p:notesViewPr>
    <p:cSldViewPr>
      <p:cViewPr>
        <p:scale>
          <a:sx n="80" d="100"/>
          <a:sy n="80" d="100"/>
        </p:scale>
        <p:origin x="-2232"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Yes</c:v>
                </c:pt>
              </c:strCache>
            </c:strRef>
          </c:tx>
          <c:invertIfNegative val="0"/>
          <c:cat>
            <c:strRef>
              <c:f>Sheet1!$A$2:$A$6</c:f>
              <c:strCache>
                <c:ptCount val="5"/>
                <c:pt idx="0">
                  <c:v>3.5" floppy disks</c:v>
                </c:pt>
                <c:pt idx="1">
                  <c:v>CDs / DVDs</c:v>
                </c:pt>
                <c:pt idx="2">
                  <c:v>Flash drives</c:v>
                </c:pt>
                <c:pt idx="3">
                  <c:v>Computer hard drives</c:v>
                </c:pt>
                <c:pt idx="4">
                  <c:v>External hard drives</c:v>
                </c:pt>
              </c:strCache>
            </c:strRef>
          </c:cat>
          <c:val>
            <c:numRef>
              <c:f>Sheet1!$B$2:$B$6</c:f>
              <c:numCache>
                <c:formatCode>General</c:formatCode>
                <c:ptCount val="5"/>
                <c:pt idx="0">
                  <c:v>0.8</c:v>
                </c:pt>
                <c:pt idx="1">
                  <c:v>1</c:v>
                </c:pt>
                <c:pt idx="2">
                  <c:v>0.8</c:v>
                </c:pt>
                <c:pt idx="3">
                  <c:v>0.4</c:v>
                </c:pt>
                <c:pt idx="4">
                  <c:v>0.6</c:v>
                </c:pt>
              </c:numCache>
            </c:numRef>
          </c:val>
        </c:ser>
        <c:dLbls>
          <c:showLegendKey val="0"/>
          <c:showVal val="0"/>
          <c:showCatName val="0"/>
          <c:showSerName val="0"/>
          <c:showPercent val="0"/>
          <c:showBubbleSize val="0"/>
        </c:dLbls>
        <c:gapWidth val="150"/>
        <c:axId val="199415296"/>
        <c:axId val="199416832"/>
      </c:barChart>
      <c:catAx>
        <c:axId val="199415296"/>
        <c:scaling>
          <c:orientation val="minMax"/>
        </c:scaling>
        <c:delete val="0"/>
        <c:axPos val="b"/>
        <c:numFmt formatCode="0%" sourceLinked="1"/>
        <c:majorTickMark val="out"/>
        <c:minorTickMark val="none"/>
        <c:tickLblPos val="nextTo"/>
        <c:crossAx val="199416832"/>
        <c:crosses val="autoZero"/>
        <c:auto val="1"/>
        <c:lblAlgn val="ctr"/>
        <c:lblOffset val="100"/>
        <c:noMultiLvlLbl val="0"/>
      </c:catAx>
      <c:valAx>
        <c:axId val="199416832"/>
        <c:scaling>
          <c:orientation val="minMax"/>
          <c:max val="1"/>
        </c:scaling>
        <c:delete val="0"/>
        <c:axPos val="l"/>
        <c:majorGridlines/>
        <c:numFmt formatCode="0%" sourceLinked="0"/>
        <c:majorTickMark val="out"/>
        <c:minorTickMark val="none"/>
        <c:tickLblPos val="nextTo"/>
        <c:crossAx val="1994152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D2BC27-4974-4BFE-9792-1B5B6C75F8B4}" type="datetimeFigureOut">
              <a:rPr lang="en-NZ" smtClean="0"/>
              <a:t>26/07/2016</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C6855-8E9B-4E34-8971-C8691951A383}" type="slidenum">
              <a:rPr lang="en-NZ" smtClean="0"/>
              <a:t>‹#›</a:t>
            </a:fld>
            <a:endParaRPr lang="en-NZ"/>
          </a:p>
        </p:txBody>
      </p:sp>
    </p:spTree>
    <p:extLst>
      <p:ext uri="{BB962C8B-B14F-4D97-AF65-F5344CB8AC3E}">
        <p14:creationId xmlns:p14="http://schemas.microsoft.com/office/powerpoint/2010/main" val="1998700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8C747-91FC-44FF-A9DC-7265FBB8203F}" type="slidenum">
              <a:rPr lang="en-NZ" smtClean="0"/>
              <a:t>‹#›</a:t>
            </a:fld>
            <a:endParaRPr lang="en-NZ"/>
          </a:p>
        </p:txBody>
      </p:sp>
      <p:sp>
        <p:nvSpPr>
          <p:cNvPr id="3" name="Notes Placeholder 2"/>
          <p:cNvSpPr>
            <a:spLocks noGrp="1"/>
          </p:cNvSpPr>
          <p:nvPr>
            <p:ph type="body" sz="quarter" idx="3"/>
          </p:nvPr>
        </p:nvSpPr>
        <p:spPr>
          <a:xfrm>
            <a:off x="620688" y="2915816"/>
            <a:ext cx="5486400" cy="547260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Slide Image Placeholder 5"/>
          <p:cNvSpPr>
            <a:spLocks noGrp="1" noRot="1" noChangeAspect="1"/>
          </p:cNvSpPr>
          <p:nvPr>
            <p:ph type="sldImg" idx="2"/>
          </p:nvPr>
        </p:nvSpPr>
        <p:spPr>
          <a:xfrm>
            <a:off x="2132856" y="467544"/>
            <a:ext cx="2628000" cy="1971000"/>
          </a:xfrm>
          <a:prstGeom prst="rect">
            <a:avLst/>
          </a:prstGeom>
          <a:noFill/>
          <a:ln w="12700">
            <a:solidFill>
              <a:prstClr val="black"/>
            </a:solidFill>
          </a:ln>
        </p:spPr>
        <p:txBody>
          <a:bodyPr vert="horz" lIns="91440" tIns="45720" rIns="91440" bIns="45720" rtlCol="0" anchor="ctr"/>
          <a:lstStyle/>
          <a:p>
            <a:endParaRPr lang="en-NZ"/>
          </a:p>
        </p:txBody>
      </p:sp>
    </p:spTree>
    <p:extLst>
      <p:ext uri="{BB962C8B-B14F-4D97-AF65-F5344CB8AC3E}">
        <p14:creationId xmlns:p14="http://schemas.microsoft.com/office/powerpoint/2010/main" val="425127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0575" y="539750"/>
            <a:ext cx="2559050" cy="1919288"/>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Hello, I’m Elizabeth Charlton, Province Archivist for the Society of Mary in New Zealand, better known as the Marist Fathers and Brothers. This congregation brought Roman Catholicism to New Zealand in 1838. As the 2014 recipient of a scholarship from the Ian McLean Wards Memorial Trust, I have been able to undertake this applied project in digital forensics in a very small archives. In the NZ context, very small archives usually have one staff member and operate on less than $15000 US/year.</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This project has been of a personal nature in that it was conducted outside of work, though my employer has and does support my absences for training. I have had no direct supervision. I reported regularly to the Trust.</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So how did my proposal come about?</a:t>
            </a:r>
          </a:p>
          <a:p>
            <a:r>
              <a:rPr lang="en-NZ" sz="1200" kern="1200" dirty="0" smtClean="0">
                <a:solidFill>
                  <a:schemeClr val="tx1"/>
                </a:solidFill>
                <a:effectLst/>
                <a:latin typeface="+mn-lt"/>
                <a:ea typeface="+mn-ea"/>
                <a:cs typeface="+mn-cs"/>
              </a:rPr>
              <a:t>Experiences of the last decade – with theory and obsolescence of hardware and software … had attuned me to the precariousness of the digital world.</a:t>
            </a:r>
          </a:p>
          <a:p>
            <a:r>
              <a:rPr lang="en-NZ" sz="1200" kern="1200" dirty="0" smtClean="0">
                <a:solidFill>
                  <a:schemeClr val="tx1"/>
                </a:solidFill>
                <a:effectLst/>
                <a:latin typeface="+mn-lt"/>
                <a:ea typeface="+mn-ea"/>
                <a:cs typeface="+mn-cs"/>
              </a:rPr>
              <a:t>I had an external hard drive for back-up indicating signs of failure, so I was able to successfully move and retain all my files.</a:t>
            </a:r>
          </a:p>
          <a:p>
            <a:r>
              <a:rPr lang="en-NZ" sz="1200" kern="1200" dirty="0" smtClean="0">
                <a:solidFill>
                  <a:schemeClr val="tx1"/>
                </a:solidFill>
                <a:effectLst/>
                <a:latin typeface="+mn-lt"/>
                <a:ea typeface="+mn-ea"/>
                <a:cs typeface="+mn-cs"/>
              </a:rPr>
              <a:t>My information studies had records management as a major focus. This emphasised the records continuum model created by Frank Upward at Monash University, Australia and the 4 characteristics of authenticity, reliability, integrity and usability specified in the records management standard, ISO 15489.</a:t>
            </a:r>
          </a:p>
          <a:p>
            <a:r>
              <a:rPr lang="en-NZ" sz="1200" kern="1200" dirty="0" smtClean="0">
                <a:solidFill>
                  <a:schemeClr val="tx1"/>
                </a:solidFill>
                <a:effectLst/>
                <a:latin typeface="+mn-lt"/>
                <a:ea typeface="+mn-ea"/>
                <a:cs typeface="+mn-cs"/>
              </a:rPr>
              <a:t>Another paper required us to make a video. My video camera requires </a:t>
            </a:r>
            <a:r>
              <a:rPr lang="en-NZ" sz="1200" kern="1200" dirty="0" err="1" smtClean="0">
                <a:solidFill>
                  <a:schemeClr val="tx1"/>
                </a:solidFill>
                <a:effectLst/>
                <a:latin typeface="+mn-lt"/>
                <a:ea typeface="+mn-ea"/>
                <a:cs typeface="+mn-cs"/>
              </a:rPr>
              <a:t>firewire</a:t>
            </a:r>
            <a:r>
              <a:rPr lang="en-NZ" sz="1200" kern="1200" dirty="0" smtClean="0">
                <a:solidFill>
                  <a:schemeClr val="tx1"/>
                </a:solidFill>
                <a:effectLst/>
                <a:latin typeface="+mn-lt"/>
                <a:ea typeface="+mn-ea"/>
                <a:cs typeface="+mn-cs"/>
              </a:rPr>
              <a:t> to download footage and my current laptop doesn’t have one. The video editing software I was used to (and had) wouldn’t run on Windows 7. Luckily, I still had a laptop with Windows XP and a </a:t>
            </a:r>
            <a:r>
              <a:rPr lang="en-NZ" sz="1200" kern="1200" dirty="0" err="1" smtClean="0">
                <a:solidFill>
                  <a:schemeClr val="tx1"/>
                </a:solidFill>
                <a:effectLst/>
                <a:latin typeface="+mn-lt"/>
                <a:ea typeface="+mn-ea"/>
                <a:cs typeface="+mn-cs"/>
              </a:rPr>
              <a:t>firewire</a:t>
            </a:r>
            <a:r>
              <a:rPr lang="en-NZ" sz="1200" kern="1200" dirty="0" smtClean="0">
                <a:solidFill>
                  <a:schemeClr val="tx1"/>
                </a:solidFill>
                <a:effectLst/>
                <a:latin typeface="+mn-lt"/>
                <a:ea typeface="+mn-ea"/>
                <a:cs typeface="+mn-cs"/>
              </a:rPr>
              <a:t> port.</a:t>
            </a:r>
          </a:p>
          <a:p>
            <a:r>
              <a:rPr lang="en-NZ" sz="1200" kern="1200" dirty="0" smtClean="0">
                <a:solidFill>
                  <a:schemeClr val="tx1"/>
                </a:solidFill>
                <a:effectLst/>
                <a:latin typeface="+mn-lt"/>
                <a:ea typeface="+mn-ea"/>
                <a:cs typeface="+mn-cs"/>
              </a:rPr>
              <a:t>I subscribed to several Listserv and did a lot of follow-up reading from postings…</a:t>
            </a:r>
          </a:p>
          <a:p>
            <a:r>
              <a:rPr lang="en-NZ" sz="1200" kern="1200" smtClean="0">
                <a:solidFill>
                  <a:schemeClr val="tx1"/>
                </a:solidFill>
                <a:effectLst/>
                <a:latin typeface="+mn-lt"/>
                <a:ea typeface="+mn-ea"/>
                <a:cs typeface="+mn-cs"/>
              </a:rPr>
              <a:t>THEN</a:t>
            </a:r>
            <a:endParaRPr lang="en-NZ"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1</a:t>
            </a:fld>
            <a:endParaRPr lang="en-NZ"/>
          </a:p>
        </p:txBody>
      </p:sp>
    </p:spTree>
    <p:extLst>
      <p:ext uri="{BB962C8B-B14F-4D97-AF65-F5344CB8AC3E}">
        <p14:creationId xmlns:p14="http://schemas.microsoft.com/office/powerpoint/2010/main" val="1955499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0848" y="467544"/>
            <a:ext cx="2646040" cy="1984530"/>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r>
              <a:rPr lang="en-NZ" sz="1200" kern="1200" dirty="0" smtClean="0">
                <a:solidFill>
                  <a:schemeClr val="tx1"/>
                </a:solidFill>
                <a:effectLst/>
                <a:latin typeface="+mn-lt"/>
                <a:ea typeface="+mn-ea"/>
                <a:cs typeface="+mn-cs"/>
              </a:rPr>
              <a:t>As a former teacher I was used to the principles of action research, that is </a:t>
            </a:r>
          </a:p>
          <a:p>
            <a:r>
              <a:rPr lang="en-NZ" sz="1200" kern="1200" dirty="0" smtClean="0">
                <a:solidFill>
                  <a:schemeClr val="tx1"/>
                </a:solidFill>
                <a:effectLst/>
                <a:latin typeface="+mn-lt"/>
                <a:ea typeface="+mn-ea"/>
                <a:cs typeface="+mn-cs"/>
              </a:rPr>
              <a:t>Action research is the proposed method of study, as it is appropriate “when you wish to achieve understanding and change at the same time” (Dick, 2002). According to Wallace (1998), action research “… nearly always arises from some specific problem or issue arising out of our professional practice… It is very problem-focused in its approach and very practical in its intended outcomes” (p. 15); the research is directly relevant to the participants and results in improving practice (</a:t>
            </a:r>
            <a:r>
              <a:rPr lang="en-NZ" sz="1200" kern="1200" dirty="0" err="1" smtClean="0">
                <a:solidFill>
                  <a:schemeClr val="tx1"/>
                </a:solidFill>
                <a:effectLst/>
                <a:latin typeface="+mn-lt"/>
                <a:ea typeface="+mn-ea"/>
                <a:cs typeface="+mn-cs"/>
              </a:rPr>
              <a:t>McNiff</a:t>
            </a:r>
            <a:r>
              <a:rPr lang="en-NZ" sz="1200" kern="1200" dirty="0" smtClean="0">
                <a:solidFill>
                  <a:schemeClr val="tx1"/>
                </a:solidFill>
                <a:effectLst/>
                <a:latin typeface="+mn-lt"/>
                <a:ea typeface="+mn-ea"/>
                <a:cs typeface="+mn-cs"/>
              </a:rPr>
              <a:t> &amp; Whitehead, 2010).</a:t>
            </a:r>
          </a:p>
          <a:p>
            <a:endParaRPr lang="en-NZ"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10</a:t>
            </a:fld>
            <a:endParaRPr lang="en-NZ"/>
          </a:p>
        </p:txBody>
      </p:sp>
    </p:spTree>
    <p:extLst>
      <p:ext uri="{BB962C8B-B14F-4D97-AF65-F5344CB8AC3E}">
        <p14:creationId xmlns:p14="http://schemas.microsoft.com/office/powerpoint/2010/main" val="1135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8840" y="539552"/>
            <a:ext cx="2462741" cy="1847056"/>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r>
              <a:rPr lang="en-NZ" sz="1200" kern="1200" dirty="0" smtClean="0">
                <a:solidFill>
                  <a:schemeClr val="tx1"/>
                </a:solidFill>
                <a:effectLst/>
                <a:latin typeface="+mn-lt"/>
                <a:ea typeface="+mn-ea"/>
                <a:cs typeface="+mn-cs"/>
              </a:rPr>
              <a:t>To answer the questions I initially framed my research in three stages; </a:t>
            </a:r>
          </a:p>
          <a:p>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The purpose of the first stage was to ensure that the equipment selected was the most up-to-date available at that point in time; this reflects Mick Crouch’s advice mentioned  earlier. The second stage’s focus was deepening my understanding of the processes involved in digital preservation, while the last stage was to embed the improvement into my own practice - the best way to learn is to teach - by creating the materials for and facilitating a practical workshop for interested parties who also want to better their understanding of this domain.</a:t>
            </a:r>
          </a:p>
          <a:p>
            <a:endParaRPr lang="en-NZ"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11</a:t>
            </a:fld>
            <a:endParaRPr lang="en-NZ"/>
          </a:p>
        </p:txBody>
      </p:sp>
    </p:spTree>
    <p:extLst>
      <p:ext uri="{BB962C8B-B14F-4D97-AF65-F5344CB8AC3E}">
        <p14:creationId xmlns:p14="http://schemas.microsoft.com/office/powerpoint/2010/main" val="1135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A key aspect to action research is its iterative nature, in that it both entails a process of planning, acting and evaluating against the project goals and allows for flexibility in adjusting project parameters.</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After visiting Archives NZ and </a:t>
            </a:r>
            <a:r>
              <a:rPr lang="en-NZ" sz="1200" kern="1200" dirty="0" err="1" smtClean="0">
                <a:solidFill>
                  <a:schemeClr val="tx1"/>
                </a:solidFill>
                <a:effectLst/>
                <a:latin typeface="+mn-lt"/>
                <a:ea typeface="+mn-ea"/>
                <a:cs typeface="+mn-cs"/>
              </a:rPr>
              <a:t>NatLib</a:t>
            </a:r>
            <a:r>
              <a:rPr lang="en-NZ" sz="1200" kern="1200" dirty="0" smtClean="0">
                <a:solidFill>
                  <a:schemeClr val="tx1"/>
                </a:solidFill>
                <a:effectLst/>
                <a:latin typeface="+mn-lt"/>
                <a:ea typeface="+mn-ea"/>
                <a:cs typeface="+mn-cs"/>
              </a:rPr>
              <a:t>, I realised that working with digital objects was not so advanced in NZ as I had originally thought. The two institutions share some digital forensic equipment such as a </a:t>
            </a:r>
            <a:r>
              <a:rPr lang="en-NZ" sz="1200" kern="1200" dirty="0" err="1" smtClean="0">
                <a:solidFill>
                  <a:schemeClr val="tx1"/>
                </a:solidFill>
                <a:effectLst/>
                <a:latin typeface="+mn-lt"/>
                <a:ea typeface="+mn-ea"/>
                <a:cs typeface="+mn-cs"/>
              </a:rPr>
              <a:t>Kryoflux</a:t>
            </a:r>
            <a:r>
              <a:rPr lang="en-NZ" sz="1200" kern="1200" dirty="0" smtClean="0">
                <a:solidFill>
                  <a:schemeClr val="tx1"/>
                </a:solidFill>
                <a:effectLst/>
                <a:latin typeface="+mn-lt"/>
                <a:ea typeface="+mn-ea"/>
                <a:cs typeface="+mn-cs"/>
              </a:rPr>
              <a:t>. So I widened my discussions to include the digital archivists at Georgia Tech, Georgia State and Emory Universities, the Library of Congress and the Smithsonian Institution Archives as well as attending </a:t>
            </a:r>
            <a:r>
              <a:rPr lang="en-NZ" sz="1200" kern="1200" dirty="0" err="1" smtClean="0">
                <a:solidFill>
                  <a:schemeClr val="tx1"/>
                </a:solidFill>
                <a:effectLst/>
                <a:latin typeface="+mn-lt"/>
                <a:ea typeface="+mn-ea"/>
                <a:cs typeface="+mn-cs"/>
              </a:rPr>
              <a:t>DigCCurr</a:t>
            </a:r>
            <a:r>
              <a:rPr lang="en-NZ" sz="1200" kern="1200" dirty="0" smtClean="0">
                <a:solidFill>
                  <a:schemeClr val="tx1"/>
                </a:solidFill>
                <a:effectLst/>
                <a:latin typeface="+mn-lt"/>
                <a:ea typeface="+mn-ea"/>
                <a:cs typeface="+mn-cs"/>
              </a:rPr>
              <a:t> Professional Institute</a:t>
            </a:r>
            <a:r>
              <a:rPr lang="en-NZ" sz="1200" kern="1200" dirty="0" smtClean="0">
                <a:solidFill>
                  <a:schemeClr val="tx1"/>
                </a:solidFill>
                <a:effectLst/>
                <a:latin typeface="+mn-lt"/>
                <a:ea typeface="+mn-ea"/>
                <a:cs typeface="+mn-cs"/>
              </a:rPr>
              <a:t>.</a:t>
            </a:r>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B71B2-D06D-4812-87A3-CD49A30E9CEB}" type="slidenum">
              <a:rPr lang="en-NZ" smtClean="0"/>
              <a:t>12</a:t>
            </a:fld>
            <a:endParaRPr lang="en-NZ"/>
          </a:p>
        </p:txBody>
      </p:sp>
    </p:spTree>
    <p:extLst>
      <p:ext uri="{BB962C8B-B14F-4D97-AF65-F5344CB8AC3E}">
        <p14:creationId xmlns:p14="http://schemas.microsoft.com/office/powerpoint/2010/main" val="2942163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9138" y="539750"/>
            <a:ext cx="2501900" cy="1876425"/>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r>
              <a:rPr lang="en-NZ" sz="1200" kern="1200" dirty="0" smtClean="0">
                <a:solidFill>
                  <a:schemeClr val="tx1"/>
                </a:solidFill>
                <a:effectLst/>
                <a:latin typeface="+mn-lt"/>
                <a:ea typeface="+mn-ea"/>
                <a:cs typeface="+mn-cs"/>
              </a:rPr>
              <a:t>Furthermore </a:t>
            </a:r>
            <a:r>
              <a:rPr lang="en-NZ" sz="1200" kern="1200" dirty="0" smtClean="0">
                <a:solidFill>
                  <a:schemeClr val="tx1"/>
                </a:solidFill>
                <a:effectLst/>
                <a:latin typeface="+mn-lt"/>
                <a:ea typeface="+mn-ea"/>
                <a:cs typeface="+mn-cs"/>
              </a:rPr>
              <a:t>upon </a:t>
            </a:r>
            <a:r>
              <a:rPr lang="en-NZ" sz="1200" kern="1200" dirty="0" smtClean="0">
                <a:solidFill>
                  <a:schemeClr val="tx1"/>
                </a:solidFill>
                <a:effectLst/>
                <a:latin typeface="+mn-lt"/>
                <a:ea typeface="+mn-ea"/>
                <a:cs typeface="+mn-cs"/>
              </a:rPr>
              <a:t>surveying members of a long-standing informal group of lone arrangers and meeting with a few members to gain more in-depth information about their practices, I realised that there was a lack of awareness amongst colleagues not just about legacy media but also more general computer skills.</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These aspects meant that addressing points 1&amp; 3 of my initial research framework </a:t>
            </a:r>
            <a:r>
              <a:rPr lang="en-NZ" sz="1200" kern="1200" dirty="0" smtClean="0">
                <a:solidFill>
                  <a:schemeClr val="tx1"/>
                </a:solidFill>
                <a:effectLst/>
                <a:latin typeface="+mn-lt"/>
                <a:ea typeface="+mn-ea"/>
                <a:cs typeface="+mn-cs"/>
              </a:rPr>
              <a:t>would entail more focus </a:t>
            </a:r>
            <a:r>
              <a:rPr lang="en-NZ" sz="1200" kern="1200" dirty="0" smtClean="0">
                <a:solidFill>
                  <a:schemeClr val="tx1"/>
                </a:solidFill>
                <a:effectLst/>
                <a:latin typeface="+mn-lt"/>
                <a:ea typeface="+mn-ea"/>
                <a:cs typeface="+mn-cs"/>
              </a:rPr>
              <a:t>than the scholarship funding would cover.</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I conducted</a:t>
            </a:r>
            <a:r>
              <a:rPr lang="en-NZ" baseline="0" dirty="0" smtClean="0"/>
              <a:t> an informal survey with the Sole Archivists’ Group </a:t>
            </a:r>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Very small sample, N=5</a:t>
            </a:r>
          </a:p>
          <a:p>
            <a:endParaRPr lang="en-NZ" dirty="0" smtClean="0"/>
          </a:p>
          <a:p>
            <a:r>
              <a:rPr lang="en-NZ" dirty="0" smtClean="0"/>
              <a:t>3.5” floppy</a:t>
            </a:r>
            <a:r>
              <a:rPr lang="en-NZ" baseline="0" dirty="0" smtClean="0"/>
              <a:t> disks</a:t>
            </a:r>
            <a:r>
              <a:rPr lang="en-NZ" dirty="0" smtClean="0"/>
              <a:t> – an issue here is availability</a:t>
            </a:r>
            <a:r>
              <a:rPr lang="en-NZ" baseline="0" dirty="0" smtClean="0"/>
              <a:t> of drives to read disks and that more than one drive may be required to read them. </a:t>
            </a:r>
          </a:p>
          <a:p>
            <a:r>
              <a:rPr lang="en-NZ" baseline="0" dirty="0" smtClean="0"/>
              <a:t>CDs / DVDs – Drives are starting to disappear from laptops. If copying, can lose naming convention (max 8 characters)</a:t>
            </a:r>
          </a:p>
          <a:p>
            <a:r>
              <a:rPr lang="en-NZ" baseline="0" dirty="0" smtClean="0"/>
              <a:t>Flash drives -  Not long-term. One in the group said, file put on in 2011 already corrupted</a:t>
            </a:r>
          </a:p>
          <a:p>
            <a:r>
              <a:rPr lang="en-NZ" baseline="0" dirty="0" smtClean="0"/>
              <a:t>Separated computer and external hard drives for the purpose of purchasing equipment </a:t>
            </a:r>
          </a:p>
          <a:p>
            <a:endParaRPr lang="en-NZ"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13</a:t>
            </a:fld>
            <a:endParaRPr lang="en-NZ"/>
          </a:p>
        </p:txBody>
      </p:sp>
    </p:spTree>
    <p:extLst>
      <p:ext uri="{BB962C8B-B14F-4D97-AF65-F5344CB8AC3E}">
        <p14:creationId xmlns:p14="http://schemas.microsoft.com/office/powerpoint/2010/main" val="333727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430463" cy="1822450"/>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r>
              <a:rPr lang="en-NZ" sz="1200" kern="1200" dirty="0" smtClean="0">
                <a:solidFill>
                  <a:schemeClr val="tx1"/>
                </a:solidFill>
                <a:effectLst/>
                <a:latin typeface="+mn-lt"/>
                <a:ea typeface="+mn-ea"/>
                <a:cs typeface="+mn-cs"/>
              </a:rPr>
              <a:t>I achieved </a:t>
            </a:r>
            <a:r>
              <a:rPr lang="en-NZ" sz="1200" kern="1200" dirty="0" smtClean="0">
                <a:solidFill>
                  <a:schemeClr val="tx1"/>
                </a:solidFill>
                <a:effectLst/>
                <a:latin typeface="+mn-lt"/>
                <a:ea typeface="+mn-ea"/>
                <a:cs typeface="+mn-cs"/>
              </a:rPr>
              <a:t>the aim of action research that is - understanding </a:t>
            </a:r>
            <a:r>
              <a:rPr lang="en-NZ" sz="1200" kern="1200" dirty="0" smtClean="0">
                <a:solidFill>
                  <a:schemeClr val="tx1"/>
                </a:solidFill>
                <a:effectLst/>
                <a:latin typeface="+mn-lt"/>
                <a:ea typeface="+mn-ea"/>
                <a:cs typeface="+mn-cs"/>
              </a:rPr>
              <a:t>and change at the same time.</a:t>
            </a:r>
          </a:p>
          <a:p>
            <a:endParaRPr lang="en-NZ" dirty="0" smtClean="0">
              <a:solidFill>
                <a:schemeClr val="tx1"/>
              </a:solidFill>
            </a:endParaRPr>
          </a:p>
          <a:p>
            <a:r>
              <a:rPr lang="en-NZ" baseline="0" dirty="0" smtClean="0"/>
              <a:t>After returning from </a:t>
            </a:r>
            <a:r>
              <a:rPr lang="en-NZ" baseline="0" dirty="0" err="1" smtClean="0"/>
              <a:t>DigCCurr</a:t>
            </a:r>
            <a:r>
              <a:rPr lang="en-NZ" baseline="0" dirty="0" smtClean="0"/>
              <a:t>, I purchased hardware suitable for use as a sharable digital forensics station. This was followed by hands-on training in the Digital Forensics: Advanced class at </a:t>
            </a:r>
            <a:r>
              <a:rPr lang="en-NZ" baseline="0" dirty="0" smtClean="0"/>
              <a:t>Annual Meeting </a:t>
            </a:r>
            <a:r>
              <a:rPr lang="en-NZ" baseline="0" dirty="0" smtClean="0"/>
              <a:t>last year.</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14</a:t>
            </a:fld>
            <a:endParaRPr lang="en-NZ"/>
          </a:p>
        </p:txBody>
      </p:sp>
    </p:spTree>
    <p:extLst>
      <p:ext uri="{BB962C8B-B14F-4D97-AF65-F5344CB8AC3E}">
        <p14:creationId xmlns:p14="http://schemas.microsoft.com/office/powerpoint/2010/main" val="3167884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323850"/>
            <a:ext cx="2878137" cy="2159000"/>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pPr marL="0" lvl="0" indent="0">
              <a:buNone/>
            </a:pPr>
            <a:r>
              <a:rPr lang="en-NZ" dirty="0" smtClean="0"/>
              <a:t>Using that newly gained knowledge, I tested “guinea</a:t>
            </a:r>
            <a:r>
              <a:rPr lang="en-NZ" baseline="0" dirty="0" smtClean="0"/>
              <a:t> pig” legacy media a</a:t>
            </a:r>
            <a:r>
              <a:rPr lang="en-NZ" dirty="0" smtClean="0"/>
              <a:t>nd wrote an article documenting the process</a:t>
            </a:r>
            <a:r>
              <a:rPr lang="en-US" dirty="0" smtClean="0"/>
              <a:t>. </a:t>
            </a:r>
          </a:p>
          <a:p>
            <a:pPr marL="0" lvl="0" indent="0">
              <a:buNone/>
            </a:pPr>
            <a:endParaRPr lang="en-US" dirty="0" smtClean="0"/>
          </a:p>
          <a:p>
            <a:pPr marL="0" lvl="0" indent="0">
              <a:buNone/>
            </a:pP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15</a:t>
            </a:fld>
            <a:endParaRPr lang="en-NZ"/>
          </a:p>
        </p:txBody>
      </p:sp>
    </p:spTree>
    <p:extLst>
      <p:ext uri="{BB962C8B-B14F-4D97-AF65-F5344CB8AC3E}">
        <p14:creationId xmlns:p14="http://schemas.microsoft.com/office/powerpoint/2010/main" val="3204705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323850"/>
            <a:ext cx="2878137" cy="2159000"/>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r>
              <a:rPr lang="en-NZ" sz="1200" kern="1200" dirty="0" smtClean="0">
                <a:solidFill>
                  <a:schemeClr val="tx1"/>
                </a:solidFill>
                <a:effectLst/>
                <a:latin typeface="+mn-lt"/>
                <a:ea typeface="+mn-ea"/>
                <a:cs typeface="+mn-cs"/>
              </a:rPr>
              <a:t>I </a:t>
            </a:r>
            <a:r>
              <a:rPr lang="en-NZ" sz="1200" kern="1200" dirty="0" smtClean="0">
                <a:solidFill>
                  <a:schemeClr val="tx1"/>
                </a:solidFill>
                <a:effectLst/>
                <a:latin typeface="+mn-lt"/>
                <a:ea typeface="+mn-ea"/>
                <a:cs typeface="+mn-cs"/>
              </a:rPr>
              <a:t>then repeated the process at work; practising on my own floppies assisted me in estimating how much time it would take to image and complete an initial processing. With the quantity of digital material I have awaiting processing, I believe that this volume is manageable and can be integrated in my workload without compromising other tasks. The benefits of appraisal in managing my institution’s legacy material made the cost of learning advanced skills worthwhile. These skills are transferable in that the processes prepared me to work also with modern acquisitions. </a:t>
            </a:r>
          </a:p>
          <a:p>
            <a:r>
              <a:rPr lang="en-NZ" sz="1200" kern="1200" dirty="0" smtClean="0">
                <a:solidFill>
                  <a:schemeClr val="tx1"/>
                </a:solidFill>
                <a:effectLst/>
                <a:latin typeface="+mn-lt"/>
                <a:ea typeface="+mn-ea"/>
                <a:cs typeface="+mn-cs"/>
              </a:rPr>
              <a:t>I drafted workflows and created instruction sheets for individual processing steps using the selected equipment. I will talk at the Lone Arrangers Roundtable tomorrow about my workflows.</a:t>
            </a:r>
          </a:p>
          <a:p>
            <a:r>
              <a:rPr lang="en-NZ" sz="1200" kern="1200" dirty="0" smtClean="0">
                <a:solidFill>
                  <a:schemeClr val="tx1"/>
                </a:solidFill>
                <a:effectLst/>
                <a:latin typeface="+mn-lt"/>
                <a:ea typeface="+mn-ea"/>
                <a:cs typeface="+mn-cs"/>
              </a:rPr>
              <a:t>Reporting back to my administration has led to a growing awareness of the appropriate management of information over time. A retention and disposal schedule for analogue and digital records is now in the planning stages. </a:t>
            </a:r>
          </a:p>
          <a:p>
            <a:endParaRPr lang="en-NZ"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16</a:t>
            </a:fld>
            <a:endParaRPr lang="en-NZ"/>
          </a:p>
        </p:txBody>
      </p:sp>
    </p:spTree>
    <p:extLst>
      <p:ext uri="{BB962C8B-B14F-4D97-AF65-F5344CB8AC3E}">
        <p14:creationId xmlns:p14="http://schemas.microsoft.com/office/powerpoint/2010/main" val="707824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323850"/>
            <a:ext cx="2878137" cy="2159000"/>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p</a:t>
            </a:r>
            <a:r>
              <a:rPr lang="en-US" dirty="0" smtClean="0"/>
              <a:t>roved that it is possible to implement digital forensic practices in a lone arranger environment.</a:t>
            </a:r>
            <a:endParaRPr lang="en-NZ" dirty="0" smtClean="0"/>
          </a:p>
          <a:p>
            <a:endParaRPr lang="en-NZ"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17</a:t>
            </a:fld>
            <a:endParaRPr lang="en-NZ"/>
          </a:p>
        </p:txBody>
      </p:sp>
    </p:spTree>
    <p:extLst>
      <p:ext uri="{BB962C8B-B14F-4D97-AF65-F5344CB8AC3E}">
        <p14:creationId xmlns:p14="http://schemas.microsoft.com/office/powerpoint/2010/main" val="144189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573338" cy="1930400"/>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Attendance at </a:t>
            </a:r>
            <a:r>
              <a:rPr lang="en-NZ" sz="1200" kern="1200" dirty="0" err="1" smtClean="0">
                <a:solidFill>
                  <a:schemeClr val="tx1"/>
                </a:solidFill>
                <a:effectLst/>
                <a:latin typeface="+mn-lt"/>
                <a:ea typeface="+mn-ea"/>
                <a:cs typeface="+mn-cs"/>
              </a:rPr>
              <a:t>DigCCurr</a:t>
            </a:r>
            <a:r>
              <a:rPr lang="en-NZ" sz="1200" kern="1200" dirty="0" smtClean="0">
                <a:solidFill>
                  <a:schemeClr val="tx1"/>
                </a:solidFill>
                <a:effectLst/>
                <a:latin typeface="+mn-lt"/>
                <a:ea typeface="+mn-ea"/>
                <a:cs typeface="+mn-cs"/>
              </a:rPr>
              <a:t> Professional Institute where participants are encouraged to make a 6-month action plan made me amend my goals in particular to add communicating about digital curation in NZ.</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When I found that results of work conducted at Archives NZ was to be found on personal blogs, I felt that I had to conduct some advocacy for Lone Arrangers grappling with digital </a:t>
            </a:r>
            <a:r>
              <a:rPr lang="en-NZ" sz="1200" kern="1200" dirty="0" smtClean="0">
                <a:solidFill>
                  <a:schemeClr val="tx1"/>
                </a:solidFill>
                <a:effectLst/>
                <a:latin typeface="+mn-lt"/>
                <a:ea typeface="+mn-ea"/>
                <a:cs typeface="+mn-cs"/>
              </a:rPr>
              <a:t>preservation.</a:t>
            </a:r>
          </a:p>
          <a:p>
            <a:endParaRPr lang="en-NZ" sz="1200" kern="1200" dirty="0" smtClean="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18</a:t>
            </a:fld>
            <a:endParaRPr lang="en-NZ"/>
          </a:p>
        </p:txBody>
      </p:sp>
    </p:spTree>
    <p:extLst>
      <p:ext uri="{BB962C8B-B14F-4D97-AF65-F5344CB8AC3E}">
        <p14:creationId xmlns:p14="http://schemas.microsoft.com/office/powerpoint/2010/main" val="3167884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323850"/>
            <a:ext cx="2878137" cy="2159000"/>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r>
              <a:rPr lang="en-NZ" sz="1200" kern="1200" dirty="0" smtClean="0">
                <a:solidFill>
                  <a:schemeClr val="tx1"/>
                </a:solidFill>
                <a:effectLst/>
                <a:latin typeface="+mn-lt"/>
                <a:ea typeface="+mn-ea"/>
                <a:cs typeface="+mn-cs"/>
              </a:rPr>
              <a:t>One big issue in NZ is the lack of awareness from those in the major institutions of how limited the non-government archival sector is in terms of repository staffing and resourcing. </a:t>
            </a:r>
          </a:p>
          <a:p>
            <a:r>
              <a:rPr lang="en-NZ" sz="1200" kern="1200" dirty="0" smtClean="0">
                <a:solidFill>
                  <a:schemeClr val="tx1"/>
                </a:solidFill>
                <a:effectLst/>
                <a:latin typeface="+mn-lt"/>
                <a:ea typeface="+mn-ea"/>
                <a:cs typeface="+mn-cs"/>
              </a:rPr>
              <a:t>Peter McKinney from the National Library of New Zealand lead a workshop at </a:t>
            </a:r>
            <a:r>
              <a:rPr lang="en-NZ" sz="1200" kern="1200" dirty="0" err="1" smtClean="0">
                <a:solidFill>
                  <a:schemeClr val="tx1"/>
                </a:solidFill>
                <a:effectLst/>
                <a:latin typeface="+mn-lt"/>
                <a:ea typeface="+mn-ea"/>
                <a:cs typeface="+mn-cs"/>
              </a:rPr>
              <a:t>iPres</a:t>
            </a:r>
            <a:r>
              <a:rPr lang="en-NZ" sz="1200" kern="1200" dirty="0" smtClean="0">
                <a:solidFill>
                  <a:schemeClr val="tx1"/>
                </a:solidFill>
                <a:effectLst/>
                <a:latin typeface="+mn-lt"/>
                <a:ea typeface="+mn-ea"/>
                <a:cs typeface="+mn-cs"/>
              </a:rPr>
              <a:t> 2012 in which he presented a challenge to the digital preservation community through an epochal framework; (https://digitalpreservationchallenges.files.wordpress.com/2012/09/mckinney.pdf)</a:t>
            </a:r>
          </a:p>
          <a:p>
            <a:r>
              <a:rPr lang="en-NZ" sz="1200" kern="1200" dirty="0" smtClean="0">
                <a:solidFill>
                  <a:schemeClr val="tx1"/>
                </a:solidFill>
                <a:effectLst/>
                <a:latin typeface="+mn-lt"/>
                <a:ea typeface="+mn-ea"/>
                <a:cs typeface="+mn-cs"/>
              </a:rPr>
              <a:t>I disagree with Peter that hobbyists are becoming rarer. Digital preservation is still well off the radar in most lone arranger institutions (and many larger ones) in NZ. As a lone arranger, there is no-one else to take on the challenge, so I am proud to be a hobbyist because at least something is being done with the material in my institution – and as Nancy McGovern poses “What is good enough in your situation?” In fact I am an early-adopter of digital forensics for archives in NZ and am dealing with what we have now; using the tools we have now.</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19</a:t>
            </a:fld>
            <a:endParaRPr lang="en-NZ"/>
          </a:p>
        </p:txBody>
      </p:sp>
    </p:spTree>
    <p:extLst>
      <p:ext uri="{BB962C8B-B14F-4D97-AF65-F5344CB8AC3E}">
        <p14:creationId xmlns:p14="http://schemas.microsoft.com/office/powerpoint/2010/main" val="144189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2816" y="467544"/>
            <a:ext cx="2430016" cy="1822512"/>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r>
              <a:rPr lang="en-NZ" sz="1200" kern="1200" dirty="0" smtClean="0">
                <a:solidFill>
                  <a:schemeClr val="tx1"/>
                </a:solidFill>
                <a:effectLst/>
                <a:latin typeface="+mn-lt"/>
                <a:ea typeface="+mn-ea"/>
                <a:cs typeface="+mn-cs"/>
              </a:rPr>
              <a:t>What do we do with this? The hard drive arrived from Fiji in 2013 AND was simply put on a shelf. The elderly Marist brother who was then in charge of the archives said to me, “You can look at it in 10 years or so!”</a:t>
            </a:r>
          </a:p>
          <a:p>
            <a:r>
              <a:rPr lang="en-NZ" sz="1200" kern="1200" dirty="0" smtClean="0">
                <a:solidFill>
                  <a:schemeClr val="tx1"/>
                </a:solidFill>
                <a:effectLst/>
                <a:latin typeface="+mn-lt"/>
                <a:ea typeface="+mn-ea"/>
                <a:cs typeface="+mn-cs"/>
              </a:rPr>
              <a:t>I was volunteering in the Marist Archives at the time and very early into my studies. I had the feeling that just leaving the drive on the shelf was not proper management but I didn’t know what was.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2</a:t>
            </a:fld>
            <a:endParaRPr lang="en-NZ"/>
          </a:p>
        </p:txBody>
      </p:sp>
    </p:spTree>
    <p:extLst>
      <p:ext uri="{BB962C8B-B14F-4D97-AF65-F5344CB8AC3E}">
        <p14:creationId xmlns:p14="http://schemas.microsoft.com/office/powerpoint/2010/main" val="3984051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323850"/>
            <a:ext cx="2878137" cy="2159000"/>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r>
              <a:rPr lang="en-NZ" sz="1200" kern="1200" dirty="0" smtClean="0">
                <a:solidFill>
                  <a:schemeClr val="tx1"/>
                </a:solidFill>
                <a:effectLst/>
                <a:latin typeface="+mn-lt"/>
                <a:ea typeface="+mn-ea"/>
                <a:cs typeface="+mn-cs"/>
              </a:rPr>
              <a:t>My journey through defining what is achievable for me and my institution has highlighted challenges for lone arrangers in their management of born-digital archives. While some of these challenges are not unique to lone arranger environments, they become more salient within this context.</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Due to the nature of their positions, lone arrangers work mainly in isolation unless they are part of a wider community of practice. Overcoming this isolation requires management support for professional development opportunities and time to apply what has been learnt. Furthermore, management also needs to be made aware of the complexities of digital preservation and make provision for its implementation. Acquiring requisite technical knowledge is a barrier to taking action in the born-digital sphere. Lone arrangers are confronted by all the aspects of archival administration, so it can be challenging to prioritise the learning of new skills especially when those skills are applicable to only a small proportion of the work load. </a:t>
            </a:r>
          </a:p>
          <a:p>
            <a:r>
              <a:rPr lang="en-NZ"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20</a:t>
            </a:fld>
            <a:endParaRPr lang="en-NZ" dirty="0"/>
          </a:p>
        </p:txBody>
      </p:sp>
    </p:spTree>
    <p:extLst>
      <p:ext uri="{BB962C8B-B14F-4D97-AF65-F5344CB8AC3E}">
        <p14:creationId xmlns:p14="http://schemas.microsoft.com/office/powerpoint/2010/main" val="1376072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2163" y="323850"/>
            <a:ext cx="2878137" cy="2159000"/>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r>
              <a:rPr lang="en-NZ" sz="1200" kern="1200" dirty="0" smtClean="0">
                <a:solidFill>
                  <a:schemeClr val="tx1"/>
                </a:solidFill>
                <a:effectLst/>
                <a:latin typeface="+mn-lt"/>
                <a:ea typeface="+mn-ea"/>
                <a:cs typeface="+mn-cs"/>
              </a:rPr>
              <a:t>Implementation Challenges fall into two categories</a:t>
            </a:r>
          </a:p>
          <a:p>
            <a:r>
              <a:rPr lang="en-NZ" sz="1200" kern="1200" dirty="0" smtClean="0">
                <a:solidFill>
                  <a:schemeClr val="tx1"/>
                </a:solidFill>
                <a:effectLst/>
                <a:latin typeface="+mn-lt"/>
                <a:ea typeface="+mn-ea"/>
                <a:cs typeface="+mn-cs"/>
              </a:rPr>
              <a:t>- Storage</a:t>
            </a:r>
          </a:p>
          <a:p>
            <a:r>
              <a:rPr lang="en-NZ" sz="1200" kern="1200" dirty="0" smtClean="0">
                <a:solidFill>
                  <a:schemeClr val="tx1"/>
                </a:solidFill>
                <a:effectLst/>
                <a:latin typeface="+mn-lt"/>
                <a:ea typeface="+mn-ea"/>
                <a:cs typeface="+mn-cs"/>
              </a:rPr>
              <a:t>- Community of practice</a:t>
            </a:r>
          </a:p>
          <a:p>
            <a:r>
              <a:rPr lang="en-NZ" sz="1200" kern="1200" dirty="0" smtClean="0">
                <a:solidFill>
                  <a:schemeClr val="tx1"/>
                </a:solidFill>
                <a:effectLst/>
                <a:latin typeface="+mn-lt"/>
                <a:ea typeface="+mn-ea"/>
                <a:cs typeface="+mn-cs"/>
              </a:rPr>
              <a:t>When I started out on this journey, I was very focussed on getting the material off older physical media through the creation of disk images, but as my reading and discussions advanced, I started wondering about where exactly I was going to store them. In addition the topic of calculating storage capacity requirements comes up infrequently. Finding </a:t>
            </a:r>
            <a:r>
              <a:rPr lang="en-NZ" sz="1200" b="1" kern="1200" dirty="0" smtClean="0">
                <a:solidFill>
                  <a:schemeClr val="tx1"/>
                </a:solidFill>
                <a:effectLst/>
                <a:latin typeface="+mn-lt"/>
                <a:ea typeface="+mn-ea"/>
                <a:cs typeface="+mn-cs"/>
              </a:rPr>
              <a:t>affordable</a:t>
            </a:r>
            <a:r>
              <a:rPr lang="en-NZ" sz="1200" kern="1200" dirty="0" smtClean="0">
                <a:solidFill>
                  <a:schemeClr val="tx1"/>
                </a:solidFill>
                <a:effectLst/>
                <a:latin typeface="+mn-lt"/>
                <a:ea typeface="+mn-ea"/>
                <a:cs typeface="+mn-cs"/>
              </a:rPr>
              <a:t> storage solutions that follow at least some of the principles of good digital preservation (</a:t>
            </a:r>
            <a:r>
              <a:rPr lang="en-NZ" sz="1200" kern="1200" dirty="0" err="1" smtClean="0">
                <a:solidFill>
                  <a:schemeClr val="tx1"/>
                </a:solidFill>
                <a:effectLst/>
                <a:latin typeface="+mn-lt"/>
                <a:ea typeface="+mn-ea"/>
                <a:cs typeface="+mn-cs"/>
              </a:rPr>
              <a:t>eg</a:t>
            </a:r>
            <a:r>
              <a:rPr lang="en-NZ" sz="1200" kern="1200" dirty="0" smtClean="0">
                <a:solidFill>
                  <a:schemeClr val="tx1"/>
                </a:solidFill>
                <a:effectLst/>
                <a:latin typeface="+mn-lt"/>
                <a:ea typeface="+mn-ea"/>
                <a:cs typeface="+mn-cs"/>
              </a:rPr>
              <a:t> more than one copy; monitoring for fixity) has not been easy. Communicating digital preservation requirements to IT professionals in an environment where a focus on digital preservation is the exception not the rule is in fact my next challenge as I prepare for a server upgrade.</a:t>
            </a:r>
          </a:p>
          <a:p>
            <a:r>
              <a:rPr lang="en-NZ" sz="1200" kern="1200" dirty="0" smtClean="0">
                <a:solidFill>
                  <a:schemeClr val="tx1"/>
                </a:solidFill>
                <a:effectLst/>
                <a:latin typeface="+mn-lt"/>
                <a:ea typeface="+mn-ea"/>
                <a:cs typeface="+mn-cs"/>
              </a:rPr>
              <a:t>The other challenge is establishing a community of practice for digital preservation in NZ. I have found it surprising that there are no nationwide conversations or questions about what do we do? However, a survey of cultural heritage institutions conducted a couple of months ago by the National Library in NZ indicates that few institutions are taking action in the domain – there was a 24% response rate to the survey.</a:t>
            </a:r>
          </a:p>
          <a:p>
            <a:r>
              <a:rPr lang="en-NZ" sz="1200" kern="1200" dirty="0" smtClean="0">
                <a:solidFill>
                  <a:schemeClr val="tx1"/>
                </a:solidFill>
                <a:effectLst/>
                <a:latin typeface="+mn-lt"/>
                <a:ea typeface="+mn-ea"/>
                <a:cs typeface="+mn-cs"/>
              </a:rPr>
              <a:t>21.4% of the respondents are transferring born-digital archival content from physical media</a:t>
            </a:r>
          </a:p>
          <a:p>
            <a:r>
              <a:rPr lang="en-NZ" sz="1200" kern="1200" dirty="0" smtClean="0">
                <a:solidFill>
                  <a:schemeClr val="tx1"/>
                </a:solidFill>
                <a:effectLst/>
                <a:latin typeface="+mn-lt"/>
                <a:ea typeface="+mn-ea"/>
                <a:cs typeface="+mn-cs"/>
              </a:rPr>
              <a:t>50% of those transferring sometimes create disk images</a:t>
            </a:r>
          </a:p>
          <a:p>
            <a:r>
              <a:rPr lang="en-NZ" sz="1200" kern="1200" dirty="0" smtClean="0">
                <a:solidFill>
                  <a:schemeClr val="tx1"/>
                </a:solidFill>
                <a:effectLst/>
                <a:latin typeface="+mn-lt"/>
                <a:ea typeface="+mn-ea"/>
                <a:cs typeface="+mn-cs"/>
              </a:rPr>
              <a:t>3.4% use </a:t>
            </a:r>
            <a:r>
              <a:rPr lang="en-NZ" sz="1200" kern="1200" dirty="0" err="1" smtClean="0">
                <a:solidFill>
                  <a:schemeClr val="tx1"/>
                </a:solidFill>
                <a:effectLst/>
                <a:latin typeface="+mn-lt"/>
                <a:ea typeface="+mn-ea"/>
                <a:cs typeface="+mn-cs"/>
              </a:rPr>
              <a:t>writeblockers</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5.2% use digital forensic software such as </a:t>
            </a:r>
            <a:r>
              <a:rPr lang="en-NZ" sz="1200" kern="1200" dirty="0" err="1" smtClean="0">
                <a:solidFill>
                  <a:schemeClr val="tx1"/>
                </a:solidFill>
                <a:effectLst/>
                <a:latin typeface="+mn-lt"/>
                <a:ea typeface="+mn-ea"/>
                <a:cs typeface="+mn-cs"/>
              </a:rPr>
              <a:t>BitCurator</a:t>
            </a:r>
            <a:r>
              <a:rPr lang="en-NZ" sz="1200" kern="1200" dirty="0" smtClean="0">
                <a:solidFill>
                  <a:schemeClr val="tx1"/>
                </a:solidFill>
                <a:effectLst/>
                <a:latin typeface="+mn-lt"/>
                <a:ea typeface="+mn-ea"/>
                <a:cs typeface="+mn-cs"/>
              </a:rPr>
              <a:t> or FTK Imager</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So it is clear that I</a:t>
            </a:r>
            <a:r>
              <a:rPr lang="en-NZ" sz="1200" kern="1200" baseline="0" dirty="0" smtClean="0">
                <a:solidFill>
                  <a:schemeClr val="tx1"/>
                </a:solidFill>
                <a:effectLst/>
                <a:latin typeface="+mn-lt"/>
                <a:ea typeface="+mn-ea"/>
                <a:cs typeface="+mn-cs"/>
              </a:rPr>
              <a:t> will be continuing in </a:t>
            </a:r>
            <a:r>
              <a:rPr lang="en-NZ" sz="1200" kern="1200" dirty="0" smtClean="0">
                <a:solidFill>
                  <a:schemeClr val="tx1"/>
                </a:solidFill>
                <a:effectLst/>
                <a:latin typeface="+mn-lt"/>
                <a:ea typeface="+mn-ea"/>
                <a:cs typeface="+mn-cs"/>
              </a:rPr>
              <a:t>my role as cheerleader of a digital forensics in</a:t>
            </a:r>
            <a:r>
              <a:rPr lang="en-NZ" sz="1200" kern="1200" baseline="0" dirty="0" smtClean="0">
                <a:solidFill>
                  <a:schemeClr val="tx1"/>
                </a:solidFill>
                <a:effectLst/>
                <a:latin typeface="+mn-lt"/>
                <a:ea typeface="+mn-ea"/>
                <a:cs typeface="+mn-cs"/>
              </a:rPr>
              <a:t> the archives</a:t>
            </a:r>
            <a:r>
              <a:rPr lang="en-NZ" sz="1200" kern="1200" dirty="0" smtClean="0">
                <a:solidFill>
                  <a:schemeClr val="tx1"/>
                </a:solidFill>
                <a:effectLst/>
                <a:latin typeface="+mn-lt"/>
                <a:ea typeface="+mn-ea"/>
                <a:cs typeface="+mn-cs"/>
              </a:rPr>
              <a:t> for a while longer yet.</a:t>
            </a:r>
          </a:p>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21</a:t>
            </a:fld>
            <a:endParaRPr lang="en-NZ"/>
          </a:p>
        </p:txBody>
      </p:sp>
    </p:spTree>
    <p:extLst>
      <p:ext uri="{BB962C8B-B14F-4D97-AF65-F5344CB8AC3E}">
        <p14:creationId xmlns:p14="http://schemas.microsoft.com/office/powerpoint/2010/main" val="841005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6113" y="611188"/>
            <a:ext cx="2359025" cy="1768475"/>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Thank you</a:t>
            </a:r>
            <a:endParaRPr lang="en-NZ"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22</a:t>
            </a:fld>
            <a:endParaRPr lang="en-NZ"/>
          </a:p>
        </p:txBody>
      </p:sp>
    </p:spTree>
    <p:extLst>
      <p:ext uri="{BB962C8B-B14F-4D97-AF65-F5344CB8AC3E}">
        <p14:creationId xmlns:p14="http://schemas.microsoft.com/office/powerpoint/2010/main" val="248441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6832" y="323528"/>
            <a:ext cx="2781333" cy="2086000"/>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I found from</a:t>
            </a:r>
            <a:r>
              <a:rPr lang="en-NZ" baseline="0" dirty="0" smtClean="0"/>
              <a:t> one the </a:t>
            </a:r>
            <a:r>
              <a:rPr lang="en-NZ" baseline="0" dirty="0" err="1" smtClean="0"/>
              <a:t>listservs</a:t>
            </a:r>
            <a:r>
              <a:rPr lang="en-NZ" baseline="0" dirty="0" smtClean="0"/>
              <a:t> that </a:t>
            </a:r>
            <a:r>
              <a:rPr lang="en-NZ" dirty="0" smtClean="0"/>
              <a:t>OCLC had produced in their </a:t>
            </a:r>
            <a:r>
              <a:rPr lang="en-NZ" b="0" dirty="0" smtClean="0"/>
              <a:t>Demystifying Born Digital Reports series, three manuals</a:t>
            </a:r>
            <a:r>
              <a:rPr lang="en-NZ" b="0" baseline="0" dirty="0" smtClean="0"/>
              <a:t> that provide a way forward.</a:t>
            </a:r>
            <a:endParaRPr lang="en-NZ"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endParaRPr lang="en-NZ"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3</a:t>
            </a:fld>
            <a:endParaRPr lang="en-NZ"/>
          </a:p>
        </p:txBody>
      </p:sp>
    </p:spTree>
    <p:extLst>
      <p:ext uri="{BB962C8B-B14F-4D97-AF65-F5344CB8AC3E}">
        <p14:creationId xmlns:p14="http://schemas.microsoft.com/office/powerpoint/2010/main" val="142466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4824" y="755576"/>
            <a:ext cx="2213992" cy="1660494"/>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The Manuscripts Section had started the Jump In Initiative</a:t>
            </a:r>
            <a:r>
              <a:rPr lang="en-NZ" baseline="0" dirty="0" smtClean="0"/>
              <a:t> using the first OCLC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endParaRPr lang="en-NZ"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4</a:t>
            </a:fld>
            <a:endParaRPr lang="en-NZ"/>
          </a:p>
        </p:txBody>
      </p:sp>
    </p:spTree>
    <p:extLst>
      <p:ext uri="{BB962C8B-B14F-4D97-AF65-F5344CB8AC3E}">
        <p14:creationId xmlns:p14="http://schemas.microsoft.com/office/powerpoint/2010/main" val="142466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2816" y="323528"/>
            <a:ext cx="2942795" cy="2207096"/>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r>
              <a:rPr lang="en-NZ" sz="1200" kern="1200" dirty="0" smtClean="0">
                <a:solidFill>
                  <a:schemeClr val="tx1"/>
                </a:solidFill>
                <a:effectLst/>
                <a:latin typeface="+mn-lt"/>
                <a:ea typeface="+mn-ea"/>
                <a:cs typeface="+mn-cs"/>
              </a:rPr>
              <a:t>So I gave it a go… This was starting small by creating an inventory of the legacy media in one’s collections. It at least meant that I found out what we had and gave an indication of the volume of storage that would be required if everything were to be retained and could be accessed.</a:t>
            </a:r>
          </a:p>
          <a:p>
            <a:r>
              <a:rPr lang="en-NZ" sz="1200" kern="1200" dirty="0" smtClean="0">
                <a:solidFill>
                  <a:schemeClr val="tx1"/>
                </a:solidFill>
                <a:effectLst/>
                <a:latin typeface="+mn-lt"/>
                <a:ea typeface="+mn-ea"/>
                <a:cs typeface="+mn-cs"/>
              </a:rPr>
              <a:t> </a:t>
            </a:r>
          </a:p>
          <a:p>
            <a:endParaRPr lang="en-NZ"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5</a:t>
            </a:fld>
            <a:endParaRPr lang="en-NZ"/>
          </a:p>
        </p:txBody>
      </p:sp>
    </p:spTree>
    <p:extLst>
      <p:ext uri="{BB962C8B-B14F-4D97-AF65-F5344CB8AC3E}">
        <p14:creationId xmlns:p14="http://schemas.microsoft.com/office/powerpoint/2010/main" val="158886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4864" y="467544"/>
            <a:ext cx="2646040" cy="1984530"/>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r>
              <a:rPr lang="en-NZ" sz="1200" kern="1200" dirty="0" smtClean="0">
                <a:solidFill>
                  <a:schemeClr val="tx1"/>
                </a:solidFill>
                <a:effectLst/>
                <a:latin typeface="+mn-lt"/>
                <a:ea typeface="+mn-ea"/>
                <a:cs typeface="+mn-cs"/>
              </a:rPr>
              <a:t>In 2014, I organised a professional visit to the Library of Congress to learn more about the levels of digital preservation.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6</a:t>
            </a:fld>
            <a:endParaRPr lang="en-NZ"/>
          </a:p>
        </p:txBody>
      </p:sp>
    </p:spTree>
    <p:extLst>
      <p:ext uri="{BB962C8B-B14F-4D97-AF65-F5344CB8AC3E}">
        <p14:creationId xmlns:p14="http://schemas.microsoft.com/office/powerpoint/2010/main" val="2564505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8840" y="539552"/>
            <a:ext cx="2462741" cy="1847056"/>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During the meeting I was introduced to the model of hardware shared within a community at a pubic library.</a:t>
            </a:r>
            <a:r>
              <a:rPr lang="en-NZ" baseline="0" dirty="0" smtClean="0"/>
              <a:t> Admittedly this was for video, but the seed was planted as to whether something similar could work for floppies or hard drives that archives receive.</a:t>
            </a:r>
          </a:p>
          <a:p>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7</a:t>
            </a:fld>
            <a:endParaRPr lang="en-NZ"/>
          </a:p>
        </p:txBody>
      </p:sp>
    </p:spTree>
    <p:extLst>
      <p:ext uri="{BB962C8B-B14F-4D97-AF65-F5344CB8AC3E}">
        <p14:creationId xmlns:p14="http://schemas.microsoft.com/office/powerpoint/2010/main" val="1424660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9138" y="539750"/>
            <a:ext cx="2462212" cy="1846263"/>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r>
              <a:rPr lang="en-NZ" sz="1200" kern="1200" dirty="0" smtClean="0">
                <a:solidFill>
                  <a:schemeClr val="tx1"/>
                </a:solidFill>
                <a:effectLst/>
                <a:latin typeface="+mn-lt"/>
                <a:ea typeface="+mn-ea"/>
                <a:cs typeface="+mn-cs"/>
              </a:rPr>
              <a:t>A few months later Cal Lee from UNC Chapel</a:t>
            </a:r>
            <a:r>
              <a:rPr lang="en-NZ" sz="1200" kern="1200" baseline="0" dirty="0" smtClean="0">
                <a:solidFill>
                  <a:schemeClr val="tx1"/>
                </a:solidFill>
                <a:effectLst/>
                <a:latin typeface="+mn-lt"/>
                <a:ea typeface="+mn-ea"/>
                <a:cs typeface="+mn-cs"/>
              </a:rPr>
              <a:t> Hill </a:t>
            </a:r>
            <a:r>
              <a:rPr lang="en-NZ" sz="1200" kern="1200" dirty="0" smtClean="0">
                <a:solidFill>
                  <a:schemeClr val="tx1"/>
                </a:solidFill>
                <a:effectLst/>
                <a:latin typeface="+mn-lt"/>
                <a:ea typeface="+mn-ea"/>
                <a:cs typeface="+mn-cs"/>
              </a:rPr>
              <a:t>came to NZ</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and introduced </a:t>
            </a:r>
            <a:r>
              <a:rPr lang="en-NZ" sz="1200" kern="1200" dirty="0" err="1" smtClean="0">
                <a:solidFill>
                  <a:schemeClr val="tx1"/>
                </a:solidFill>
                <a:effectLst/>
                <a:latin typeface="+mn-lt"/>
                <a:ea typeface="+mn-ea"/>
                <a:cs typeface="+mn-cs"/>
              </a:rPr>
              <a:t>BitCurator</a:t>
            </a:r>
            <a:r>
              <a:rPr lang="en-NZ" sz="1200" kern="1200" dirty="0" smtClean="0">
                <a:solidFill>
                  <a:schemeClr val="tx1"/>
                </a:solidFill>
                <a:effectLst/>
                <a:latin typeface="+mn-lt"/>
                <a:ea typeface="+mn-ea"/>
                <a:cs typeface="+mn-cs"/>
              </a:rPr>
              <a:t>.</a:t>
            </a:r>
          </a:p>
          <a:p>
            <a:r>
              <a:rPr lang="en-NZ" sz="1200" kern="1200" dirty="0" smtClean="0">
                <a:solidFill>
                  <a:schemeClr val="tx1"/>
                </a:solidFill>
                <a:effectLst/>
                <a:latin typeface="+mn-lt"/>
                <a:ea typeface="+mn-ea"/>
                <a:cs typeface="+mn-cs"/>
              </a:rPr>
              <a:t>At the joint ARANZ/ASA Conference in Christchurch two digital analysts from Archives NZ spoke on “Legacy Digital and Outreach @</a:t>
            </a:r>
            <a:r>
              <a:rPr lang="en-NZ" sz="1200" kern="1200" dirty="0" err="1" smtClean="0">
                <a:solidFill>
                  <a:schemeClr val="tx1"/>
                </a:solidFill>
                <a:effectLst/>
                <a:latin typeface="+mn-lt"/>
                <a:ea typeface="+mn-ea"/>
                <a:cs typeface="+mn-cs"/>
              </a:rPr>
              <a:t>ArchivesNZ</a:t>
            </a:r>
            <a:r>
              <a:rPr lang="en-NZ" sz="1200" kern="1200" dirty="0" smtClean="0">
                <a:solidFill>
                  <a:schemeClr val="tx1"/>
                </a:solidFill>
                <a:effectLst/>
                <a:latin typeface="+mn-lt"/>
                <a:ea typeface="+mn-ea"/>
                <a:cs typeface="+mn-cs"/>
              </a:rPr>
              <a:t>”. This outreach catered specifically for government departments. In particular, Mick Crouch mentioned that it is important not to wait for a finished solution for digital preservation, but to deal with what we have now; using the tools we have now.</a:t>
            </a:r>
          </a:p>
          <a:p>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Apart from one master’s paper in digital curation, no training was offered in NZ in digital preservation, until last year when the first DPOE course was run with about 30 attendees. There is no guidance regarding digital archives pitched towards the Community Archive sector. </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In fact, within the broader information management and services profession, managing digital material had been identified as a skill gap as indicated in the needs analysis conducted in 2014 for the NZ Qualifications Authority’s mandatory review of qualifications for Information Management and Services (Cossham, 2014).</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In the 2011 second edition of Ross Harvey's book </a:t>
            </a:r>
            <a:r>
              <a:rPr lang="en-NZ" sz="1200" i="1" kern="1200" dirty="0" smtClean="0">
                <a:solidFill>
                  <a:schemeClr val="tx1"/>
                </a:solidFill>
                <a:effectLst/>
                <a:latin typeface="+mn-lt"/>
                <a:ea typeface="+mn-ea"/>
                <a:cs typeface="+mn-cs"/>
              </a:rPr>
              <a:t>Preserving digital materials</a:t>
            </a:r>
            <a:r>
              <a:rPr lang="en-NZ" sz="1200" kern="1200" dirty="0" smtClean="0">
                <a:solidFill>
                  <a:schemeClr val="tx1"/>
                </a:solidFill>
                <a:effectLst/>
                <a:latin typeface="+mn-lt"/>
                <a:ea typeface="+mn-ea"/>
                <a:cs typeface="+mn-cs"/>
              </a:rPr>
              <a:t>, On p.213 he writes,</a:t>
            </a:r>
          </a:p>
          <a:p>
            <a:pPr lvl="1"/>
            <a:r>
              <a:rPr lang="en-NZ" kern="1200" dirty="0" smtClean="0">
                <a:solidFill>
                  <a:schemeClr val="tx1"/>
                </a:solidFill>
                <a:effectLst/>
                <a:latin typeface="+mn-lt"/>
                <a:ea typeface="+mn-ea"/>
                <a:cs typeface="+mn-cs"/>
              </a:rPr>
              <a:t>Discussion about digital preservation has too frequently been couched in terms that apply only to large well-resourced institutions, with little regard for the requirements of smaller organizations and of individuals.</a:t>
            </a:r>
          </a:p>
          <a:p>
            <a:r>
              <a:rPr lang="en-NZ" sz="1200" kern="1200" dirty="0" smtClean="0">
                <a:solidFill>
                  <a:schemeClr val="tx1"/>
                </a:solidFill>
                <a:effectLst/>
                <a:latin typeface="+mn-lt"/>
                <a:ea typeface="+mn-ea"/>
                <a:cs typeface="+mn-cs"/>
              </a:rPr>
              <a:t>Harvey goes on to discuss the issue of scalability of solutions and ends by urging for the creation of guidelines for small institutions;</a:t>
            </a:r>
          </a:p>
          <a:p>
            <a:pPr lvl="1"/>
            <a:r>
              <a:rPr lang="en-NZ" kern="1200" dirty="0" smtClean="0">
                <a:solidFill>
                  <a:schemeClr val="tx1"/>
                </a:solidFill>
                <a:effectLst/>
                <a:latin typeface="+mn-lt"/>
                <a:ea typeface="+mn-ea"/>
                <a:cs typeface="+mn-cs"/>
              </a:rPr>
              <a:t>These institutions urgently need guidance in the form of precise and concise directions that can be readily implemented, perhaps as workflows applicable to day-to-day operations. (2011, p.214)</a:t>
            </a:r>
          </a:p>
          <a:p>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I didn’t see that any solutions were forthcoming in NZ, so to work out what to do, I would have to do it myself and then start sharing with the wider community. This gave me the impetus to apply for the scholarship.</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8</a:t>
            </a:fld>
            <a:endParaRPr lang="en-NZ"/>
          </a:p>
        </p:txBody>
      </p:sp>
    </p:spTree>
    <p:extLst>
      <p:ext uri="{BB962C8B-B14F-4D97-AF65-F5344CB8AC3E}">
        <p14:creationId xmlns:p14="http://schemas.microsoft.com/office/powerpoint/2010/main" val="1424660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4675" y="395288"/>
            <a:ext cx="2501900" cy="1876425"/>
          </a:xfrm>
          <a:prstGeom prst="rect">
            <a:avLst/>
          </a:prstGeom>
        </p:spPr>
      </p:sp>
      <p:sp>
        <p:nvSpPr>
          <p:cNvPr id="3" name="Notes Placeholder 2"/>
          <p:cNvSpPr>
            <a:spLocks noGrp="1"/>
          </p:cNvSpPr>
          <p:nvPr>
            <p:ph type="body" idx="1"/>
          </p:nvPr>
        </p:nvSpPr>
        <p:spPr>
          <a:xfrm>
            <a:off x="332656" y="2555776"/>
            <a:ext cx="6264696" cy="6048672"/>
          </a:xfrm>
          <a:prstGeom prst="rect">
            <a:avLst/>
          </a:prstGeom>
        </p:spPr>
        <p:txBody>
          <a:bodyPr/>
          <a:lstStyle/>
          <a:p>
            <a:r>
              <a:rPr lang="en-NZ" sz="1200" kern="1200" dirty="0" smtClean="0">
                <a:solidFill>
                  <a:schemeClr val="tx1"/>
                </a:solidFill>
                <a:effectLst/>
                <a:latin typeface="+mn-lt"/>
                <a:ea typeface="+mn-ea"/>
                <a:cs typeface="+mn-cs"/>
              </a:rPr>
              <a:t>So that it how I came to set the project’s parameters. </a:t>
            </a:r>
          </a:p>
          <a:p>
            <a:r>
              <a:rPr lang="en-NZ" sz="1200" kern="1200" dirty="0" smtClean="0">
                <a:solidFill>
                  <a:schemeClr val="tx1"/>
                </a:solidFill>
                <a:effectLst/>
                <a:latin typeface="+mn-lt"/>
                <a:ea typeface="+mn-ea"/>
                <a:cs typeface="+mn-cs"/>
              </a:rPr>
              <a:t>By working it out for me and consequently for those in very small institutions</a:t>
            </a: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Can we manage legacy media? What do we need to be aware of if we’re going to take up this challenge?</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If we don’t know what’s on the legacy media, how can we appraise without making irreversible changes?</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If the material is of value, how do we remove it without making irreversible changes?</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What could be an equipment set-up that could be shared among smaller institutions?</a:t>
            </a:r>
          </a:p>
          <a:p>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Institutional needs differ and so approaches differ. I wanted to create something that is workable for small institutions that do not have regular IT support and staff with little digital knowledge.</a:t>
            </a:r>
          </a:p>
          <a:p>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0B71B2-D06D-4812-87A3-CD49A30E9CEB}" type="slidenum">
              <a:rPr lang="en-NZ" smtClean="0"/>
              <a:t>9</a:t>
            </a:fld>
            <a:endParaRPr lang="en-NZ"/>
          </a:p>
        </p:txBody>
      </p:sp>
    </p:spTree>
    <p:extLst>
      <p:ext uri="{BB962C8B-B14F-4D97-AF65-F5344CB8AC3E}">
        <p14:creationId xmlns:p14="http://schemas.microsoft.com/office/powerpoint/2010/main" val="192712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4"/>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984A507-2CEA-4B33-83D7-B0FCF48264C4}" type="datetimeFigureOut">
              <a:rPr lang="en-NZ" smtClean="0"/>
              <a:t>26/07/2016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44203EB-201A-4E42-9108-9FB681241815}" type="slidenum">
              <a:rPr lang="en-NZ" smtClean="0"/>
              <a:t>‹#›</a:t>
            </a:fld>
            <a:endParaRPr lang="en-NZ"/>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9"/>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4A507-2CEA-4B33-83D7-B0FCF48264C4}" type="datetimeFigureOut">
              <a:rPr lang="en-NZ" smtClean="0"/>
              <a:t>26/07/2016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44203EB-201A-4E42-9108-9FB681241815}" type="slidenum">
              <a:rPr lang="en-NZ" smtClean="0"/>
              <a:t>‹#›</a:t>
            </a:fld>
            <a:endParaRPr lang="en-NZ"/>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4A507-2CEA-4B33-83D7-B0FCF48264C4}" type="datetimeFigureOut">
              <a:rPr lang="en-NZ" smtClean="0"/>
              <a:t>26/07/2016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44203EB-201A-4E42-9108-9FB681241815}" type="slidenum">
              <a:rPr lang="en-NZ" smtClean="0"/>
              <a:t>‹#›</a:t>
            </a:fld>
            <a:endParaRPr lang="en-N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4A507-2CEA-4B33-83D7-B0FCF48264C4}" type="datetimeFigureOut">
              <a:rPr lang="en-NZ" smtClean="0"/>
              <a:t>26/07/2016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44203EB-201A-4E42-9108-9FB681241815}"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3"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8"/>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984A507-2CEA-4B33-83D7-B0FCF48264C4}" type="datetimeFigureOut">
              <a:rPr lang="en-NZ" smtClean="0"/>
              <a:t>26/07/2016</a:t>
            </a:fld>
            <a:endParaRPr lang="en-NZ"/>
          </a:p>
        </p:txBody>
      </p:sp>
      <p:sp>
        <p:nvSpPr>
          <p:cNvPr id="91" name="Footer Placeholder 90"/>
          <p:cNvSpPr>
            <a:spLocks noGrp="1"/>
          </p:cNvSpPr>
          <p:nvPr>
            <p:ph type="ftr" sz="quarter" idx="11"/>
          </p:nvPr>
        </p:nvSpPr>
        <p:spPr/>
        <p:txBody>
          <a:bodyPr/>
          <a:lstStyle/>
          <a:p>
            <a:endParaRPr lang="en-NZ"/>
          </a:p>
        </p:txBody>
      </p:sp>
      <p:sp>
        <p:nvSpPr>
          <p:cNvPr id="92" name="Slide Number Placeholder 91"/>
          <p:cNvSpPr>
            <a:spLocks noGrp="1"/>
          </p:cNvSpPr>
          <p:nvPr>
            <p:ph type="sldNum" sz="quarter" idx="12"/>
          </p:nvPr>
        </p:nvSpPr>
        <p:spPr/>
        <p:txBody>
          <a:bodyPr/>
          <a:lstStyle/>
          <a:p>
            <a:fld id="{C44203EB-201A-4E42-9108-9FB681241815}" type="slidenum">
              <a:rPr lang="en-NZ" smtClean="0"/>
              <a:t>‹#›</a:t>
            </a:fld>
            <a:endParaRPr lang="en-NZ"/>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84A507-2CEA-4B33-83D7-B0FCF48264C4}" type="datetimeFigureOut">
              <a:rPr lang="en-NZ" smtClean="0"/>
              <a:t>26/07/2016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44203EB-201A-4E42-9108-9FB681241815}"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84A507-2CEA-4B33-83D7-B0FCF48264C4}" type="datetimeFigureOut">
              <a:rPr lang="en-NZ" smtClean="0"/>
              <a:t>26/07/2016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44203EB-201A-4E42-9108-9FB681241815}"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84A507-2CEA-4B33-83D7-B0FCF48264C4}" type="datetimeFigureOut">
              <a:rPr lang="en-NZ" smtClean="0"/>
              <a:t>26/07/2016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44203EB-201A-4E42-9108-9FB681241815}"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4A507-2CEA-4B33-83D7-B0FCF48264C4}" type="datetimeFigureOut">
              <a:rPr lang="en-NZ" smtClean="0"/>
              <a:t>26/07/2016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44203EB-201A-4E42-9108-9FB681241815}"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2"/>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84A507-2CEA-4B33-83D7-B0FCF48264C4}" type="datetimeFigureOut">
              <a:rPr lang="en-NZ" smtClean="0"/>
              <a:t>26/07/2016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44203EB-201A-4E42-9108-9FB681241815}" type="slidenum">
              <a:rPr lang="en-NZ" smtClean="0"/>
              <a:t>‹#›</a:t>
            </a:fld>
            <a:endParaRPr lang="en-NZ"/>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4984A507-2CEA-4B33-83D7-B0FCF48264C4}" type="datetimeFigureOut">
              <a:rPr lang="en-NZ" smtClean="0"/>
              <a:t>26/07/2016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44203EB-201A-4E42-9108-9FB681241815}" type="slidenum">
              <a:rPr lang="en-NZ" smtClean="0"/>
              <a:t>‹#›</a:t>
            </a:fld>
            <a:endParaRPr lang="en-NZ"/>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12"/>
            <a:ext cx="2133600" cy="365125"/>
          </a:xfrm>
          <a:prstGeom prst="rect">
            <a:avLst/>
          </a:prstGeom>
        </p:spPr>
        <p:txBody>
          <a:bodyPr vert="horz" lIns="91440" tIns="45720" rIns="91440" bIns="45720" rtlCol="0" anchor="ctr"/>
          <a:lstStyle>
            <a:lvl1pPr algn="l">
              <a:defRPr sz="1200">
                <a:solidFill>
                  <a:schemeClr val="tx2"/>
                </a:solidFill>
              </a:defRPr>
            </a:lvl1pPr>
          </a:lstStyle>
          <a:p>
            <a:fld id="{4984A507-2CEA-4B33-83D7-B0FCF48264C4}" type="datetimeFigureOut">
              <a:rPr lang="en-NZ" smtClean="0"/>
              <a:t>26/07/2016</a:t>
            </a:fld>
            <a:endParaRPr lang="en-NZ"/>
          </a:p>
        </p:txBody>
      </p:sp>
      <p:sp>
        <p:nvSpPr>
          <p:cNvPr id="5" name="Footer Placeholder 4"/>
          <p:cNvSpPr>
            <a:spLocks noGrp="1"/>
          </p:cNvSpPr>
          <p:nvPr>
            <p:ph type="ftr" sz="quarter" idx="3"/>
          </p:nvPr>
        </p:nvSpPr>
        <p:spPr>
          <a:xfrm>
            <a:off x="2831123" y="6312412"/>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NZ"/>
          </a:p>
        </p:txBody>
      </p:sp>
      <p:sp>
        <p:nvSpPr>
          <p:cNvPr id="6" name="Slide Number Placeholder 5"/>
          <p:cNvSpPr>
            <a:spLocks noGrp="1"/>
          </p:cNvSpPr>
          <p:nvPr>
            <p:ph type="sldNum" sz="quarter" idx="4"/>
          </p:nvPr>
        </p:nvSpPr>
        <p:spPr>
          <a:xfrm>
            <a:off x="6553200" y="6312412"/>
            <a:ext cx="2133600" cy="365125"/>
          </a:xfrm>
          <a:prstGeom prst="rect">
            <a:avLst/>
          </a:prstGeom>
        </p:spPr>
        <p:txBody>
          <a:bodyPr vert="horz" lIns="91440" tIns="45720" rIns="91440" bIns="45720" rtlCol="0" anchor="ctr"/>
          <a:lstStyle>
            <a:lvl1pPr algn="r">
              <a:defRPr sz="1200">
                <a:solidFill>
                  <a:schemeClr val="tx2"/>
                </a:solidFill>
              </a:defRPr>
            </a:lvl1pPr>
          </a:lstStyle>
          <a:p>
            <a:fld id="{C44203EB-201A-4E42-9108-9FB681241815}" type="slidenum">
              <a:rPr lang="en-NZ" smtClean="0"/>
              <a:t>‹#›</a:t>
            </a:fld>
            <a:endParaRPr lang="en-NZ"/>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9"/>
            <a:ext cx="4419600" cy="2018653"/>
          </a:xfrm>
        </p:spPr>
        <p:txBody>
          <a:bodyPr>
            <a:noAutofit/>
          </a:bodyPr>
          <a:lstStyle/>
          <a:p>
            <a:r>
              <a:rPr lang="en-NZ" sz="2600" dirty="0"/>
              <a:t>“A hard drive! Box it and put it on the shelf, Elizabeth.” First steps in digital forensics in a very small archives</a:t>
            </a:r>
          </a:p>
        </p:txBody>
      </p:sp>
      <p:sp>
        <p:nvSpPr>
          <p:cNvPr id="3" name="Subtitle 2"/>
          <p:cNvSpPr>
            <a:spLocks noGrp="1"/>
          </p:cNvSpPr>
          <p:nvPr>
            <p:ph type="subTitle" idx="1"/>
          </p:nvPr>
        </p:nvSpPr>
        <p:spPr>
          <a:xfrm>
            <a:off x="251520" y="4077072"/>
            <a:ext cx="4419600" cy="775320"/>
          </a:xfrm>
        </p:spPr>
        <p:txBody>
          <a:bodyPr/>
          <a:lstStyle/>
          <a:p>
            <a:r>
              <a:rPr lang="en-NZ" dirty="0" smtClean="0"/>
              <a:t>A Research Project supported by the Ian McLean Wards Memorial Trust</a:t>
            </a:r>
            <a:endParaRPr lang="en-NZ" dirty="0"/>
          </a:p>
        </p:txBody>
      </p:sp>
    </p:spTree>
    <p:extLst>
      <p:ext uri="{BB962C8B-B14F-4D97-AF65-F5344CB8AC3E}">
        <p14:creationId xmlns:p14="http://schemas.microsoft.com/office/powerpoint/2010/main" val="1123815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Method – Action Research</a:t>
            </a:r>
            <a:endParaRPr lang="en-NZ" dirty="0"/>
          </a:p>
        </p:txBody>
      </p:sp>
      <p:sp>
        <p:nvSpPr>
          <p:cNvPr id="4" name="Content Placeholder 3"/>
          <p:cNvSpPr>
            <a:spLocks noGrp="1"/>
          </p:cNvSpPr>
          <p:nvPr>
            <p:ph idx="1"/>
          </p:nvPr>
        </p:nvSpPr>
        <p:spPr/>
        <p:txBody>
          <a:bodyPr/>
          <a:lstStyle/>
          <a:p>
            <a:r>
              <a:rPr lang="en-NZ" dirty="0" smtClean="0"/>
              <a:t>Achieve understanding and change at the same time</a:t>
            </a:r>
          </a:p>
          <a:p>
            <a:r>
              <a:rPr lang="en-NZ" dirty="0" smtClean="0"/>
              <a:t>Arises from a specific problem arising out of professional practice</a:t>
            </a:r>
          </a:p>
          <a:p>
            <a:r>
              <a:rPr lang="en-NZ" dirty="0" smtClean="0"/>
              <a:t>Problem-focused in approach</a:t>
            </a:r>
          </a:p>
          <a:p>
            <a:r>
              <a:rPr lang="en-NZ" dirty="0" smtClean="0"/>
              <a:t>Practical in intended outcomes</a:t>
            </a:r>
          </a:p>
          <a:p>
            <a:r>
              <a:rPr lang="en-NZ" dirty="0" smtClean="0"/>
              <a:t>Directly relevant to participants</a:t>
            </a:r>
          </a:p>
          <a:p>
            <a:r>
              <a:rPr lang="en-NZ" dirty="0" smtClean="0"/>
              <a:t>Results in improving practice</a:t>
            </a:r>
            <a:endParaRPr lang="en-NZ" dirty="0"/>
          </a:p>
        </p:txBody>
      </p:sp>
    </p:spTree>
    <p:extLst>
      <p:ext uri="{BB962C8B-B14F-4D97-AF65-F5344CB8AC3E}">
        <p14:creationId xmlns:p14="http://schemas.microsoft.com/office/powerpoint/2010/main" val="2457317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Initial Research Framework</a:t>
            </a:r>
            <a:endParaRPr lang="en-NZ" dirty="0"/>
          </a:p>
        </p:txBody>
      </p:sp>
      <p:sp>
        <p:nvSpPr>
          <p:cNvPr id="3" name="Content Placeholder 2"/>
          <p:cNvSpPr>
            <a:spLocks noGrp="1"/>
          </p:cNvSpPr>
          <p:nvPr>
            <p:ph idx="1"/>
          </p:nvPr>
        </p:nvSpPr>
        <p:spPr/>
        <p:txBody>
          <a:bodyPr/>
          <a:lstStyle/>
          <a:p>
            <a:pPr marL="0" indent="0">
              <a:buNone/>
            </a:pPr>
            <a:r>
              <a:rPr lang="en-NZ" dirty="0">
                <a:solidFill>
                  <a:schemeClr val="tx1"/>
                </a:solidFill>
              </a:rPr>
              <a:t>1. The selection of the equipment (hardware and software) required to access and process the digital information for preservation. </a:t>
            </a:r>
          </a:p>
          <a:p>
            <a:pPr marL="0" indent="0">
              <a:buNone/>
            </a:pPr>
            <a:r>
              <a:rPr lang="en-NZ" dirty="0">
                <a:solidFill>
                  <a:schemeClr val="tx1"/>
                </a:solidFill>
              </a:rPr>
              <a:t>2. The testing of the preservation process  </a:t>
            </a:r>
          </a:p>
          <a:p>
            <a:pPr marL="0" indent="0">
              <a:buNone/>
            </a:pPr>
            <a:r>
              <a:rPr lang="en-NZ" dirty="0">
                <a:solidFill>
                  <a:schemeClr val="tx1"/>
                </a:solidFill>
              </a:rPr>
              <a:t>3. The creation of the workshop materials documenting the preservation process </a:t>
            </a:r>
          </a:p>
          <a:p>
            <a:pPr marL="0" indent="0">
              <a:buNone/>
            </a:pPr>
            <a:endParaRPr lang="en-NZ" dirty="0"/>
          </a:p>
        </p:txBody>
      </p:sp>
    </p:spTree>
    <p:extLst>
      <p:ext uri="{BB962C8B-B14F-4D97-AF65-F5344CB8AC3E}">
        <p14:creationId xmlns:p14="http://schemas.microsoft.com/office/powerpoint/2010/main" val="4113481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err="1"/>
              <a:t>DigCCurr</a:t>
            </a:r>
            <a:r>
              <a:rPr lang="en-NZ" dirty="0"/>
              <a:t> Professional Institute: Curation Practices for the Digital Object Lifecycle</a:t>
            </a:r>
          </a:p>
        </p:txBody>
      </p:sp>
      <p:sp>
        <p:nvSpPr>
          <p:cNvPr id="3" name="Content Placeholder 2"/>
          <p:cNvSpPr>
            <a:spLocks noGrp="1"/>
          </p:cNvSpPr>
          <p:nvPr>
            <p:ph idx="1"/>
          </p:nvPr>
        </p:nvSpPr>
        <p:spPr>
          <a:xfrm>
            <a:off x="332324" y="5301208"/>
            <a:ext cx="3807628" cy="1368152"/>
          </a:xfrm>
        </p:spPr>
        <p:txBody>
          <a:bodyPr/>
          <a:lstStyle/>
          <a:p>
            <a:pPr marL="0" indent="0">
              <a:buNone/>
            </a:pPr>
            <a:r>
              <a:rPr lang="en-NZ" dirty="0"/>
              <a:t>https://www.flickr.com/photos/uncsils/sets/72157652034661453</a:t>
            </a:r>
          </a:p>
          <a:p>
            <a:pPr marL="0" indent="0">
              <a:buNone/>
            </a:pPr>
            <a:endParaRPr lang="en-NZ" dirty="0"/>
          </a:p>
        </p:txBody>
      </p:sp>
      <p:pic>
        <p:nvPicPr>
          <p:cNvPr id="1026" name="Picture 2" descr="C:\Users\ELIZAB~1\AppData\Local\Temp\18678574155_0d011d3665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419" y="3245803"/>
            <a:ext cx="4469070" cy="335126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LIZAB~1\AppData\Local\Temp\18652247616_8fedb3b3d7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700808"/>
            <a:ext cx="407604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913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Sole Archivists’ Group Wellington: Media Survey</a:t>
            </a:r>
            <a:endParaRPr lang="en-NZ" dirty="0"/>
          </a:p>
        </p:txBody>
      </p:sp>
      <p:graphicFrame>
        <p:nvGraphicFramePr>
          <p:cNvPr id="6" name="Chart 5"/>
          <p:cNvGraphicFramePr/>
          <p:nvPr>
            <p:extLst>
              <p:ext uri="{D42A27DB-BD31-4B8C-83A1-F6EECF244321}">
                <p14:modId xmlns:p14="http://schemas.microsoft.com/office/powerpoint/2010/main" val="2712343724"/>
              </p:ext>
            </p:extLst>
          </p:nvPr>
        </p:nvGraphicFramePr>
        <p:xfrm>
          <a:off x="755576" y="1484784"/>
          <a:ext cx="8040216" cy="4856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7229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Results</a:t>
            </a:r>
            <a:endParaRPr lang="en-NZ"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561" y="1700810"/>
            <a:ext cx="8061871" cy="4525963"/>
          </a:xfrm>
        </p:spPr>
      </p:pic>
    </p:spTree>
    <p:extLst>
      <p:ext uri="{BB962C8B-B14F-4D97-AF65-F5344CB8AC3E}">
        <p14:creationId xmlns:p14="http://schemas.microsoft.com/office/powerpoint/2010/main" val="2068059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Results</a:t>
            </a:r>
            <a:endParaRPr lang="en-NZ"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4375" y="1853406"/>
            <a:ext cx="771525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3568" y="6228020"/>
            <a:ext cx="5976664" cy="369332"/>
          </a:xfrm>
          <a:prstGeom prst="rect">
            <a:avLst/>
          </a:prstGeom>
        </p:spPr>
        <p:txBody>
          <a:bodyPr wrap="square">
            <a:spAutoFit/>
          </a:bodyPr>
          <a:lstStyle/>
          <a:p>
            <a:r>
              <a:rPr lang="en-NZ" dirty="0"/>
              <a:t>https://practicaltechnologyforarchives.org/issue6_charlton/</a:t>
            </a:r>
          </a:p>
        </p:txBody>
      </p:sp>
    </p:spTree>
    <p:extLst>
      <p:ext uri="{BB962C8B-B14F-4D97-AF65-F5344CB8AC3E}">
        <p14:creationId xmlns:p14="http://schemas.microsoft.com/office/powerpoint/2010/main" val="3664650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NZ" dirty="0" smtClean="0"/>
              <a:t>Results</a:t>
            </a:r>
            <a:endParaRPr lang="en-NZ" dirty="0"/>
          </a:p>
        </p:txBody>
      </p:sp>
      <p:sp>
        <p:nvSpPr>
          <p:cNvPr id="9" name="Content Placeholder 8"/>
          <p:cNvSpPr>
            <a:spLocks noGrp="1"/>
          </p:cNvSpPr>
          <p:nvPr>
            <p:ph idx="1"/>
          </p:nvPr>
        </p:nvSpPr>
        <p:spPr/>
        <p:txBody>
          <a:bodyPr>
            <a:normAutofit/>
          </a:bodyPr>
          <a:lstStyle/>
          <a:p>
            <a:pPr lvl="0"/>
            <a:r>
              <a:rPr lang="en-NZ" dirty="0" smtClean="0"/>
              <a:t>Imaged </a:t>
            </a:r>
            <a:r>
              <a:rPr lang="en-NZ" dirty="0"/>
              <a:t>and appraised the floppies at </a:t>
            </a:r>
            <a:r>
              <a:rPr lang="en-NZ" dirty="0" smtClean="0"/>
              <a:t>work</a:t>
            </a:r>
          </a:p>
          <a:p>
            <a:pPr lvl="0"/>
            <a:r>
              <a:rPr lang="en-NZ" dirty="0" smtClean="0"/>
              <a:t>Transferable skills</a:t>
            </a:r>
          </a:p>
          <a:p>
            <a:pPr lvl="0"/>
            <a:r>
              <a:rPr lang="en-NZ" dirty="0" smtClean="0"/>
              <a:t>Workflows for legacy and modern acquisitions</a:t>
            </a:r>
            <a:endParaRPr lang="en-NZ" dirty="0"/>
          </a:p>
          <a:p>
            <a:r>
              <a:rPr lang="en-NZ" dirty="0" smtClean="0"/>
              <a:t>A </a:t>
            </a:r>
            <a:r>
              <a:rPr lang="en-NZ" dirty="0"/>
              <a:t>retention and disposal schedule now on work plan</a:t>
            </a:r>
          </a:p>
          <a:p>
            <a:pPr marL="0" lvl="0" indent="0">
              <a:buNone/>
            </a:pPr>
            <a:endParaRPr lang="en-US" dirty="0" smtClean="0"/>
          </a:p>
          <a:p>
            <a:pPr marL="0" indent="0">
              <a:buNone/>
            </a:pPr>
            <a:endParaRPr lang="en-US" dirty="0" smtClean="0"/>
          </a:p>
          <a:p>
            <a:endParaRPr lang="en-NZ" dirty="0"/>
          </a:p>
        </p:txBody>
      </p:sp>
    </p:spTree>
    <p:extLst>
      <p:ext uri="{BB962C8B-B14F-4D97-AF65-F5344CB8AC3E}">
        <p14:creationId xmlns:p14="http://schemas.microsoft.com/office/powerpoint/2010/main" val="3646960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5" y="476672"/>
            <a:ext cx="3744416" cy="566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31640" y="6228020"/>
            <a:ext cx="6552728" cy="369332"/>
          </a:xfrm>
          <a:prstGeom prst="rect">
            <a:avLst/>
          </a:prstGeom>
        </p:spPr>
        <p:txBody>
          <a:bodyPr wrap="square">
            <a:spAutoFit/>
          </a:bodyPr>
          <a:lstStyle/>
          <a:p>
            <a:r>
              <a:rPr lang="en-NZ" dirty="0"/>
              <a:t>http://mattcantdraw.deviantart.com/art/Yes-We-Can-257260055</a:t>
            </a:r>
          </a:p>
        </p:txBody>
      </p:sp>
    </p:spTree>
    <p:extLst>
      <p:ext uri="{BB962C8B-B14F-4D97-AF65-F5344CB8AC3E}">
        <p14:creationId xmlns:p14="http://schemas.microsoft.com/office/powerpoint/2010/main" val="2298094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Results</a:t>
            </a:r>
            <a:endParaRPr lang="en-NZ" dirty="0"/>
          </a:p>
        </p:txBody>
      </p:sp>
      <p:sp>
        <p:nvSpPr>
          <p:cNvPr id="9" name="Content Placeholder 8"/>
          <p:cNvSpPr>
            <a:spLocks noGrp="1"/>
          </p:cNvSpPr>
          <p:nvPr>
            <p:ph sz="quarter" idx="4"/>
          </p:nvPr>
        </p:nvSpPr>
        <p:spPr>
          <a:xfrm>
            <a:off x="395538" y="1412776"/>
            <a:ext cx="8136904" cy="4815384"/>
          </a:xfrm>
        </p:spPr>
        <p:txBody>
          <a:bodyPr>
            <a:normAutofit/>
          </a:bodyPr>
          <a:lstStyle/>
          <a:p>
            <a:pPr marL="0" indent="0">
              <a:buNone/>
            </a:pPr>
            <a:r>
              <a:rPr lang="en-NZ" b="1" dirty="0" smtClean="0"/>
              <a:t>Communicating </a:t>
            </a:r>
            <a:r>
              <a:rPr lang="en-NZ" b="1" dirty="0"/>
              <a:t>about digital curation issues </a:t>
            </a:r>
          </a:p>
          <a:p>
            <a:pPr lvl="0"/>
            <a:r>
              <a:rPr lang="en-NZ" dirty="0"/>
              <a:t>M</a:t>
            </a:r>
            <a:r>
              <a:rPr lang="en-NZ" dirty="0" smtClean="0"/>
              <a:t>eetings </a:t>
            </a:r>
            <a:r>
              <a:rPr lang="en-NZ" dirty="0"/>
              <a:t>at Archives </a:t>
            </a:r>
            <a:r>
              <a:rPr lang="en-NZ" dirty="0" smtClean="0"/>
              <a:t>NZ</a:t>
            </a:r>
          </a:p>
          <a:p>
            <a:pPr lvl="1"/>
            <a:r>
              <a:rPr lang="en-NZ" dirty="0"/>
              <a:t>Some of my suggestions have been implemented.</a:t>
            </a:r>
          </a:p>
          <a:p>
            <a:pPr lvl="0"/>
            <a:r>
              <a:rPr lang="en-NZ" dirty="0" smtClean="0"/>
              <a:t>Wrote </a:t>
            </a:r>
            <a:r>
              <a:rPr lang="en-NZ" dirty="0"/>
              <a:t>an Official Information Act 1982 request for information from Archives NZ</a:t>
            </a:r>
          </a:p>
          <a:p>
            <a:pPr lvl="0"/>
            <a:r>
              <a:rPr lang="en-NZ" dirty="0"/>
              <a:t>Wrote to members of parliament and had a meeting with my member</a:t>
            </a:r>
          </a:p>
          <a:p>
            <a:pPr lvl="0"/>
            <a:r>
              <a:rPr lang="en-NZ" dirty="0"/>
              <a:t>Presented at ARANZ </a:t>
            </a:r>
            <a:r>
              <a:rPr lang="en-NZ" dirty="0" smtClean="0"/>
              <a:t>Conference 2015</a:t>
            </a:r>
          </a:p>
          <a:p>
            <a:pPr lvl="0"/>
            <a:r>
              <a:rPr lang="en-NZ" dirty="0" smtClean="0"/>
              <a:t>Spoke at </a:t>
            </a:r>
            <a:r>
              <a:rPr lang="en-NZ" dirty="0" err="1" smtClean="0"/>
              <a:t>BitCurator</a:t>
            </a:r>
            <a:r>
              <a:rPr lang="en-NZ" dirty="0" smtClean="0"/>
              <a:t> Users’ Forum 2016</a:t>
            </a:r>
            <a:endParaRPr lang="en-NZ" dirty="0"/>
          </a:p>
          <a:p>
            <a:r>
              <a:rPr lang="en-NZ" dirty="0" smtClean="0"/>
              <a:t>Two </a:t>
            </a:r>
            <a:r>
              <a:rPr lang="en-NZ" dirty="0"/>
              <a:t>talks </a:t>
            </a:r>
            <a:r>
              <a:rPr lang="en-NZ" dirty="0" smtClean="0"/>
              <a:t>in NZ coming up</a:t>
            </a:r>
          </a:p>
          <a:p>
            <a:r>
              <a:rPr lang="en-NZ" dirty="0" smtClean="0"/>
              <a:t>Lone Arrangers lightning talk tomorrow</a:t>
            </a:r>
            <a:endParaRPr lang="en-NZ" dirty="0"/>
          </a:p>
          <a:p>
            <a:endParaRPr lang="en-NZ" dirty="0"/>
          </a:p>
        </p:txBody>
      </p:sp>
    </p:spTree>
    <p:extLst>
      <p:ext uri="{BB962C8B-B14F-4D97-AF65-F5344CB8AC3E}">
        <p14:creationId xmlns:p14="http://schemas.microsoft.com/office/powerpoint/2010/main" val="665868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Findings</a:t>
            </a:r>
            <a:endParaRPr lang="en-NZ" dirty="0"/>
          </a:p>
        </p:txBody>
      </p:sp>
      <p:sp>
        <p:nvSpPr>
          <p:cNvPr id="3" name="Content Placeholder 2"/>
          <p:cNvSpPr>
            <a:spLocks noGrp="1"/>
          </p:cNvSpPr>
          <p:nvPr>
            <p:ph idx="1"/>
          </p:nvPr>
        </p:nvSpPr>
        <p:spPr/>
        <p:txBody>
          <a:bodyPr>
            <a:normAutofit/>
          </a:bodyPr>
          <a:lstStyle/>
          <a:p>
            <a:pPr marL="0" lvl="1" indent="0">
              <a:buNone/>
            </a:pPr>
            <a:r>
              <a:rPr lang="en-NZ" sz="2400" dirty="0" smtClean="0"/>
              <a:t>The </a:t>
            </a:r>
            <a:r>
              <a:rPr lang="en-NZ" sz="2400" b="1" dirty="0"/>
              <a:t>hobbyist</a:t>
            </a:r>
            <a:r>
              <a:rPr lang="en-NZ" sz="2400" dirty="0"/>
              <a:t> is the beginning of the digital preservation journey. While becoming </a:t>
            </a:r>
            <a:r>
              <a:rPr lang="en-NZ" sz="2400" b="1" dirty="0"/>
              <a:t>rarer</a:t>
            </a:r>
            <a:r>
              <a:rPr lang="en-NZ" sz="2400" dirty="0"/>
              <a:t>, hobbyists are altruists, driven by an awareness of loss that no-one in their organisation has understood. They are individuals in their organisations, undertaking work that is not within their job descriptions. They have recognized that information is, or has been lost and are </a:t>
            </a:r>
            <a:r>
              <a:rPr lang="en-NZ" sz="2400" b="1" dirty="0"/>
              <a:t>trying to do “something”, anything</a:t>
            </a:r>
            <a:r>
              <a:rPr lang="en-NZ" sz="2400" dirty="0"/>
              <a:t>, about it for the good of future generations. Generally, they have no official resources and have </a:t>
            </a:r>
            <a:r>
              <a:rPr lang="en-NZ" sz="2400" b="1" dirty="0"/>
              <a:t>neither the tools nor skills to be successful</a:t>
            </a:r>
            <a:r>
              <a:rPr lang="en-NZ" sz="2400" dirty="0"/>
              <a:t>.</a:t>
            </a:r>
          </a:p>
          <a:p>
            <a:pPr marL="274320" lvl="1" indent="0">
              <a:buNone/>
            </a:pPr>
            <a:endParaRPr lang="en-NZ" dirty="0" smtClean="0"/>
          </a:p>
          <a:p>
            <a:pPr marL="0" indent="0">
              <a:buNone/>
            </a:pPr>
            <a:r>
              <a:rPr lang="en-NZ" sz="2000" dirty="0" smtClean="0"/>
              <a:t>https</a:t>
            </a:r>
            <a:r>
              <a:rPr lang="en-NZ" sz="2000" dirty="0"/>
              <a:t>://</a:t>
            </a:r>
            <a:r>
              <a:rPr lang="en-NZ" sz="2000" dirty="0" smtClean="0"/>
              <a:t>digitalpreservationchallenges.files.wordpress.com/2012/09/mckinney.pdf</a:t>
            </a:r>
            <a:endParaRPr lang="en-NZ" sz="2000" dirty="0"/>
          </a:p>
        </p:txBody>
      </p:sp>
    </p:spTree>
    <p:extLst>
      <p:ext uri="{BB962C8B-B14F-4D97-AF65-F5344CB8AC3E}">
        <p14:creationId xmlns:p14="http://schemas.microsoft.com/office/powerpoint/2010/main" val="3034092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It started with a…</a:t>
            </a:r>
            <a:endParaRPr lang="en-NZ" dirty="0"/>
          </a:p>
        </p:txBody>
      </p:sp>
      <p:sp>
        <p:nvSpPr>
          <p:cNvPr id="3" name="Content Placeholder 2"/>
          <p:cNvSpPr>
            <a:spLocks noGrp="1"/>
          </p:cNvSpPr>
          <p:nvPr>
            <p:ph idx="1"/>
          </p:nvPr>
        </p:nvSpPr>
        <p:spPr>
          <a:xfrm>
            <a:off x="234176" y="4584373"/>
            <a:ext cx="8229600" cy="2160240"/>
          </a:xfrm>
        </p:spPr>
        <p:txBody>
          <a:bodyPr/>
          <a:lstStyle/>
          <a:p>
            <a:endParaRPr lang="en-US" dirty="0"/>
          </a:p>
          <a:p>
            <a:endParaRPr lang="en-NZ" dirty="0"/>
          </a:p>
        </p:txBody>
      </p:sp>
      <p:pic>
        <p:nvPicPr>
          <p:cNvPr id="3074" name="Picture 2" descr="E:\DCIM\190_2407\IMG_18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47666" y="1590721"/>
            <a:ext cx="6120680" cy="4563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20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3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Findings</a:t>
            </a:r>
            <a:endParaRPr lang="en-NZ" dirty="0"/>
          </a:p>
        </p:txBody>
      </p:sp>
      <p:sp>
        <p:nvSpPr>
          <p:cNvPr id="3" name="Content Placeholder 2"/>
          <p:cNvSpPr>
            <a:spLocks noGrp="1"/>
          </p:cNvSpPr>
          <p:nvPr>
            <p:ph idx="1"/>
          </p:nvPr>
        </p:nvSpPr>
        <p:spPr/>
        <p:txBody>
          <a:bodyPr/>
          <a:lstStyle/>
          <a:p>
            <a:pPr marL="0" indent="0">
              <a:buNone/>
            </a:pPr>
            <a:r>
              <a:rPr lang="en-NZ" dirty="0"/>
              <a:t>C</a:t>
            </a:r>
            <a:r>
              <a:rPr lang="en-NZ" dirty="0" smtClean="0"/>
              <a:t>hallenges </a:t>
            </a:r>
            <a:r>
              <a:rPr lang="en-NZ" dirty="0"/>
              <a:t>for lone arrangers in their management of born-digital archives:</a:t>
            </a:r>
          </a:p>
          <a:p>
            <a:pPr lvl="0"/>
            <a:r>
              <a:rPr lang="en-NZ" dirty="0"/>
              <a:t>Acquisition of technical knowledge</a:t>
            </a:r>
          </a:p>
          <a:p>
            <a:pPr lvl="0"/>
            <a:r>
              <a:rPr lang="en-NZ" dirty="0"/>
              <a:t>Isolation</a:t>
            </a:r>
          </a:p>
          <a:p>
            <a:pPr lvl="0"/>
            <a:r>
              <a:rPr lang="en-NZ" dirty="0"/>
              <a:t>Budgetary constraints</a:t>
            </a:r>
          </a:p>
          <a:p>
            <a:pPr lvl="0"/>
            <a:r>
              <a:rPr lang="en-NZ" dirty="0"/>
              <a:t>Time constraints</a:t>
            </a:r>
          </a:p>
          <a:p>
            <a:endParaRPr lang="en-NZ" dirty="0"/>
          </a:p>
        </p:txBody>
      </p:sp>
    </p:spTree>
    <p:extLst>
      <p:ext uri="{BB962C8B-B14F-4D97-AF65-F5344CB8AC3E}">
        <p14:creationId xmlns:p14="http://schemas.microsoft.com/office/powerpoint/2010/main" val="3110137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NZ" dirty="0" smtClean="0"/>
              <a:t>Implementation Challenges</a:t>
            </a:r>
            <a:endParaRPr lang="en-NZ" dirty="0"/>
          </a:p>
        </p:txBody>
      </p:sp>
      <p:sp>
        <p:nvSpPr>
          <p:cNvPr id="8" name="Content Placeholder 7"/>
          <p:cNvSpPr>
            <a:spLocks noGrp="1"/>
          </p:cNvSpPr>
          <p:nvPr>
            <p:ph idx="1"/>
          </p:nvPr>
        </p:nvSpPr>
        <p:spPr/>
        <p:txBody>
          <a:bodyPr/>
          <a:lstStyle/>
          <a:p>
            <a:r>
              <a:rPr lang="en-NZ" dirty="0" smtClean="0"/>
              <a:t>Storage</a:t>
            </a:r>
          </a:p>
          <a:p>
            <a:pPr lvl="1"/>
            <a:r>
              <a:rPr lang="en-NZ" dirty="0" smtClean="0"/>
              <a:t>Affordability</a:t>
            </a:r>
          </a:p>
          <a:p>
            <a:pPr lvl="1"/>
            <a:r>
              <a:rPr lang="en-NZ" dirty="0" smtClean="0"/>
              <a:t>Communicating requirements to IT</a:t>
            </a:r>
          </a:p>
          <a:p>
            <a:r>
              <a:rPr lang="en-NZ" dirty="0" smtClean="0"/>
              <a:t>Community of Practice</a:t>
            </a:r>
          </a:p>
          <a:p>
            <a:pPr lvl="1"/>
            <a:r>
              <a:rPr lang="en-NZ" dirty="0"/>
              <a:t>Non-sharing of knowledge?</a:t>
            </a:r>
          </a:p>
          <a:p>
            <a:pPr lvl="1"/>
            <a:r>
              <a:rPr lang="en-NZ" dirty="0"/>
              <a:t>Leadership</a:t>
            </a:r>
          </a:p>
          <a:p>
            <a:pPr lvl="1"/>
            <a:r>
              <a:rPr lang="en-NZ" dirty="0"/>
              <a:t>Support and advice</a:t>
            </a:r>
          </a:p>
          <a:p>
            <a:pPr lvl="1"/>
            <a:r>
              <a:rPr lang="en-NZ" dirty="0"/>
              <a:t>Where is the training in NZ</a:t>
            </a:r>
            <a:r>
              <a:rPr lang="en-NZ" dirty="0" smtClean="0"/>
              <a:t>?</a:t>
            </a:r>
            <a:endParaRPr lang="en-NZ" dirty="0"/>
          </a:p>
          <a:p>
            <a:pPr lvl="1"/>
            <a:r>
              <a:rPr lang="en-NZ" dirty="0"/>
              <a:t>Where is the discussion in NZ?</a:t>
            </a:r>
          </a:p>
          <a:p>
            <a:pPr lvl="1"/>
            <a:r>
              <a:rPr lang="en-NZ" dirty="0"/>
              <a:t>Planning</a:t>
            </a:r>
            <a:r>
              <a:rPr lang="en-NZ" dirty="0" smtClean="0"/>
              <a:t>?</a:t>
            </a:r>
            <a:endParaRPr lang="en-NZ" dirty="0"/>
          </a:p>
          <a:p>
            <a:endParaRPr lang="en-NZ" dirty="0"/>
          </a:p>
        </p:txBody>
      </p:sp>
    </p:spTree>
    <p:extLst>
      <p:ext uri="{BB962C8B-B14F-4D97-AF65-F5344CB8AC3E}">
        <p14:creationId xmlns:p14="http://schemas.microsoft.com/office/powerpoint/2010/main" val="4142501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280" y="1400944"/>
            <a:ext cx="2377440" cy="1524000"/>
          </a:xfrm>
        </p:spPr>
        <p:txBody>
          <a:bodyPr>
            <a:normAutofit fontScale="90000"/>
          </a:bodyPr>
          <a:lstStyle/>
          <a:p>
            <a:pPr algn="ctr"/>
            <a:r>
              <a:rPr lang="en-NZ" dirty="0" smtClean="0"/>
              <a:t>Thank you for your attendance today</a:t>
            </a:r>
            <a:endParaRPr lang="en-NZ" dirty="0"/>
          </a:p>
        </p:txBody>
      </p:sp>
      <p:sp>
        <p:nvSpPr>
          <p:cNvPr id="4" name="Text Placeholder 3"/>
          <p:cNvSpPr>
            <a:spLocks noGrp="1"/>
          </p:cNvSpPr>
          <p:nvPr>
            <p:ph type="body" sz="half" idx="2"/>
          </p:nvPr>
        </p:nvSpPr>
        <p:spPr>
          <a:xfrm>
            <a:off x="178336" y="3645024"/>
            <a:ext cx="2377440" cy="936104"/>
          </a:xfrm>
        </p:spPr>
        <p:txBody>
          <a:bodyPr>
            <a:normAutofit/>
          </a:bodyPr>
          <a:lstStyle/>
          <a:p>
            <a:r>
              <a:rPr lang="en-NZ" dirty="0" smtClean="0"/>
              <a:t>A </a:t>
            </a:r>
            <a:r>
              <a:rPr lang="en-NZ" dirty="0" err="1" smtClean="0"/>
              <a:t>DigCCurr</a:t>
            </a:r>
            <a:r>
              <a:rPr lang="en-NZ" dirty="0" smtClean="0"/>
              <a:t> tradition: Durham Bulls Minor League Baseball Game</a:t>
            </a:r>
            <a:endParaRPr lang="en-NZ" dirty="0"/>
          </a:p>
        </p:txBody>
      </p:sp>
      <p:pic>
        <p:nvPicPr>
          <p:cNvPr id="2050" name="Picture 2" descr="E:\DCIM\186_0406\IMG_1795.JPG"/>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txBox="1">
            <a:spLocks/>
          </p:cNvSpPr>
          <p:nvPr/>
        </p:nvSpPr>
        <p:spPr>
          <a:xfrm>
            <a:off x="179513" y="5661248"/>
            <a:ext cx="3024335" cy="864096"/>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18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900" kern="1200">
                <a:solidFill>
                  <a:schemeClr val="tx1"/>
                </a:solidFill>
                <a:latin typeface="+mn-lt"/>
                <a:ea typeface="+mn-ea"/>
                <a:cs typeface="+mn-cs"/>
              </a:defRPr>
            </a:lvl9pPr>
          </a:lstStyle>
          <a:p>
            <a:r>
              <a:rPr lang="en-NZ" b="1" dirty="0" smtClean="0"/>
              <a:t>Elizabeth Charlton</a:t>
            </a:r>
          </a:p>
          <a:p>
            <a:r>
              <a:rPr lang="en-NZ" b="1" dirty="0" smtClean="0"/>
              <a:t>babette@ihug.co.nz</a:t>
            </a:r>
            <a:endParaRPr lang="en-NZ" b="1" dirty="0"/>
          </a:p>
        </p:txBody>
      </p:sp>
    </p:spTree>
    <p:extLst>
      <p:ext uri="{BB962C8B-B14F-4D97-AF65-F5344CB8AC3E}">
        <p14:creationId xmlns:p14="http://schemas.microsoft.com/office/powerpoint/2010/main" val="3012516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32656"/>
            <a:ext cx="3876502" cy="4727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NZ" dirty="0" smtClean="0"/>
              <a:t>And…</a:t>
            </a:r>
            <a:endParaRPr lang="en-NZ"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0170" y="1592757"/>
            <a:ext cx="3384376" cy="419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30" y="2420888"/>
            <a:ext cx="3312368" cy="4208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39952" y="5982581"/>
            <a:ext cx="4572000" cy="646331"/>
          </a:xfrm>
          <a:prstGeom prst="rect">
            <a:avLst/>
          </a:prstGeom>
        </p:spPr>
        <p:txBody>
          <a:bodyPr>
            <a:spAutoFit/>
          </a:bodyPr>
          <a:lstStyle/>
          <a:p>
            <a:r>
              <a:rPr lang="en-NZ" dirty="0"/>
              <a:t>http://www.oclc.org/research/themes/research-collections/borndigital.html</a:t>
            </a:r>
          </a:p>
        </p:txBody>
      </p:sp>
    </p:spTree>
    <p:extLst>
      <p:ext uri="{BB962C8B-B14F-4D97-AF65-F5344CB8AC3E}">
        <p14:creationId xmlns:p14="http://schemas.microsoft.com/office/powerpoint/2010/main" val="1427167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And…</a:t>
            </a:r>
            <a:endParaRPr lang="en-N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56792"/>
            <a:ext cx="8607332"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6408" y="5951025"/>
            <a:ext cx="5305712" cy="646331"/>
          </a:xfrm>
          <a:prstGeom prst="rect">
            <a:avLst/>
          </a:prstGeom>
        </p:spPr>
        <p:txBody>
          <a:bodyPr wrap="square">
            <a:spAutoFit/>
          </a:bodyPr>
          <a:lstStyle/>
          <a:p>
            <a:r>
              <a:rPr lang="en-NZ" dirty="0"/>
              <a:t>http://www2.archivists.org/groups/manuscript-repositories-section/jump-in-initiative-2013-results</a:t>
            </a:r>
          </a:p>
        </p:txBody>
      </p:sp>
    </p:spTree>
    <p:extLst>
      <p:ext uri="{BB962C8B-B14F-4D97-AF65-F5344CB8AC3E}">
        <p14:creationId xmlns:p14="http://schemas.microsoft.com/office/powerpoint/2010/main" val="901712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CIM\190_2407\IMG_18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56764">
            <a:off x="3717949" y="852766"/>
            <a:ext cx="4881094" cy="31716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498178"/>
          </a:xfrm>
        </p:spPr>
        <p:txBody>
          <a:bodyPr>
            <a:normAutofit/>
          </a:bodyPr>
          <a:lstStyle/>
          <a:p>
            <a:r>
              <a:rPr lang="en-NZ" dirty="0" smtClean="0"/>
              <a:t>First Result - </a:t>
            </a:r>
            <a:br>
              <a:rPr lang="en-NZ" dirty="0" smtClean="0"/>
            </a:br>
            <a:r>
              <a:rPr lang="en-NZ" dirty="0" smtClean="0"/>
              <a:t>Now what?</a:t>
            </a:r>
            <a:endParaRPr lang="en-NZ" dirty="0"/>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518870" y="3573016"/>
            <a:ext cx="7049364" cy="2902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532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Could this</a:t>
            </a:r>
            <a:br>
              <a:rPr lang="en-NZ" dirty="0" smtClean="0"/>
            </a:br>
            <a:r>
              <a:rPr lang="en-NZ" dirty="0" smtClean="0"/>
              <a:t>help?</a:t>
            </a:r>
            <a:endParaRPr lang="en-N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888441"/>
            <a:ext cx="5688632" cy="5440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8628" y="5085188"/>
            <a:ext cx="2835221" cy="1200329"/>
          </a:xfrm>
          <a:prstGeom prst="rect">
            <a:avLst/>
          </a:prstGeom>
        </p:spPr>
        <p:txBody>
          <a:bodyPr wrap="square">
            <a:spAutoFit/>
          </a:bodyPr>
          <a:lstStyle/>
          <a:p>
            <a:r>
              <a:rPr lang="en-NZ" dirty="0"/>
              <a:t>http://www.digitalpreservation.gov/ndsa/working_groups/documents/NDSA_Levels_Archiving_2013.pdf</a:t>
            </a:r>
          </a:p>
        </p:txBody>
      </p:sp>
    </p:spTree>
    <p:extLst>
      <p:ext uri="{BB962C8B-B14F-4D97-AF65-F5344CB8AC3E}">
        <p14:creationId xmlns:p14="http://schemas.microsoft.com/office/powerpoint/2010/main" val="3317842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How about this?</a:t>
            </a:r>
            <a:endParaRPr lang="en-NZ"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351963"/>
            <a:ext cx="8208912" cy="5205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39952" y="260648"/>
            <a:ext cx="4572000" cy="923330"/>
          </a:xfrm>
          <a:prstGeom prst="rect">
            <a:avLst/>
          </a:prstGeom>
        </p:spPr>
        <p:txBody>
          <a:bodyPr>
            <a:spAutoFit/>
          </a:bodyPr>
          <a:lstStyle/>
          <a:p>
            <a:r>
              <a:rPr lang="en-NZ" dirty="0"/>
              <a:t>http://blogs.loc.gov/digitalpreservation/2014/05/digital-archiving-making-it-personal-at-the-public-library/</a:t>
            </a:r>
          </a:p>
        </p:txBody>
      </p:sp>
    </p:spTree>
    <p:extLst>
      <p:ext uri="{BB962C8B-B14F-4D97-AF65-F5344CB8AC3E}">
        <p14:creationId xmlns:p14="http://schemas.microsoft.com/office/powerpoint/2010/main" val="717773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Even more food for thought…</a:t>
            </a:r>
            <a:endParaRPr lang="en-NZ" dirty="0"/>
          </a:p>
        </p:txBody>
      </p:sp>
      <p:sp>
        <p:nvSpPr>
          <p:cNvPr id="4" name="Content Placeholder 3"/>
          <p:cNvSpPr>
            <a:spLocks noGrp="1"/>
          </p:cNvSpPr>
          <p:nvPr>
            <p:ph idx="1"/>
          </p:nvPr>
        </p:nvSpPr>
        <p:spPr/>
        <p:txBody>
          <a:bodyPr/>
          <a:lstStyle/>
          <a:p>
            <a:pPr marL="0" indent="0">
              <a:buNone/>
            </a:pPr>
            <a:r>
              <a:rPr lang="en-NZ" b="1" dirty="0"/>
              <a:t>All Bits Considered: Caring for Collections when </a:t>
            </a:r>
            <a:r>
              <a:rPr lang="en-NZ" b="1" dirty="0" err="1"/>
              <a:t>Bitstreams</a:t>
            </a:r>
            <a:r>
              <a:rPr lang="en-NZ" b="1" dirty="0"/>
              <a:t> </a:t>
            </a:r>
            <a:r>
              <a:rPr lang="en-NZ" b="1" dirty="0" smtClean="0"/>
              <a:t>Matter</a:t>
            </a:r>
          </a:p>
          <a:p>
            <a:pPr>
              <a:buFontTx/>
              <a:buChar char="-"/>
            </a:pPr>
            <a:r>
              <a:rPr lang="en-NZ" dirty="0" smtClean="0"/>
              <a:t>Cal Lee, Wellington, New Zealand</a:t>
            </a:r>
          </a:p>
          <a:p>
            <a:pPr marL="0" indent="0">
              <a:buNone/>
            </a:pPr>
            <a:endParaRPr lang="en-NZ"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7544" y="3933056"/>
            <a:ext cx="2599740" cy="2250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5977" y="3356992"/>
            <a:ext cx="1866503" cy="2824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516216" y="6253861"/>
            <a:ext cx="2364076" cy="461665"/>
          </a:xfrm>
          <a:prstGeom prst="rect">
            <a:avLst/>
          </a:prstGeom>
        </p:spPr>
        <p:txBody>
          <a:bodyPr wrap="square">
            <a:spAutoFit/>
          </a:bodyPr>
          <a:lstStyle/>
          <a:p>
            <a:r>
              <a:rPr lang="en-NZ" sz="1200" dirty="0"/>
              <a:t>http://www.degruyter.com/view/product/129095</a:t>
            </a:r>
          </a:p>
        </p:txBody>
      </p:sp>
      <p:sp>
        <p:nvSpPr>
          <p:cNvPr id="5" name="Rectangle 4"/>
          <p:cNvSpPr/>
          <p:nvPr/>
        </p:nvSpPr>
        <p:spPr>
          <a:xfrm>
            <a:off x="320545" y="6202067"/>
            <a:ext cx="2941768" cy="461665"/>
          </a:xfrm>
          <a:prstGeom prst="rect">
            <a:avLst/>
          </a:prstGeom>
        </p:spPr>
        <p:txBody>
          <a:bodyPr wrap="square">
            <a:spAutoFit/>
          </a:bodyPr>
          <a:lstStyle/>
          <a:p>
            <a:r>
              <a:rPr lang="en-NZ" sz="1200" dirty="0"/>
              <a:t>http://www.archivists.org.au/learning-publications/2014-conference</a:t>
            </a:r>
          </a:p>
        </p:txBody>
      </p:sp>
      <p:pic>
        <p:nvPicPr>
          <p:cNvPr id="1037" name="Picture 13" descr="C:\Users\Elizabeth Charlton\Desktop\BitCuratorWP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2132856"/>
            <a:ext cx="3278138" cy="677482"/>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0780" y="4309425"/>
            <a:ext cx="2813427"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641630" y="6320353"/>
            <a:ext cx="1794466" cy="276999"/>
          </a:xfrm>
          <a:prstGeom prst="rect">
            <a:avLst/>
          </a:prstGeom>
        </p:spPr>
        <p:txBody>
          <a:bodyPr wrap="none">
            <a:spAutoFit/>
          </a:bodyPr>
          <a:lstStyle/>
          <a:p>
            <a:r>
              <a:rPr lang="en-NZ" sz="1200" dirty="0"/>
              <a:t>http://www.nzqa.govt.nz/</a:t>
            </a:r>
          </a:p>
        </p:txBody>
      </p:sp>
    </p:spTree>
    <p:extLst>
      <p:ext uri="{BB962C8B-B14F-4D97-AF65-F5344CB8AC3E}">
        <p14:creationId xmlns:p14="http://schemas.microsoft.com/office/powerpoint/2010/main" val="565185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solidFill>
                  <a:schemeClr val="tx1"/>
                </a:solidFill>
              </a:rPr>
              <a:t>Quite simply – what do I do and how do I do it?</a:t>
            </a:r>
          </a:p>
        </p:txBody>
      </p:sp>
      <p:sp>
        <p:nvSpPr>
          <p:cNvPr id="3" name="Content Placeholder 2"/>
          <p:cNvSpPr>
            <a:spLocks noGrp="1"/>
          </p:cNvSpPr>
          <p:nvPr>
            <p:ph idx="1"/>
          </p:nvPr>
        </p:nvSpPr>
        <p:spPr/>
        <p:txBody>
          <a:bodyPr/>
          <a:lstStyle/>
          <a:p>
            <a:r>
              <a:rPr lang="en-NZ" dirty="0"/>
              <a:t>Equipment </a:t>
            </a:r>
          </a:p>
          <a:p>
            <a:r>
              <a:rPr lang="en-NZ" dirty="0" smtClean="0"/>
              <a:t>Legacy media and formats</a:t>
            </a:r>
          </a:p>
          <a:p>
            <a:r>
              <a:rPr lang="en-NZ" dirty="0" smtClean="0"/>
              <a:t>Appraisal and retention of material</a:t>
            </a:r>
          </a:p>
          <a:p>
            <a:pPr marL="0" indent="0">
              <a:buNone/>
            </a:pPr>
            <a:endParaRPr lang="en-NZ" dirty="0" smtClean="0"/>
          </a:p>
          <a:p>
            <a:r>
              <a:rPr lang="en-NZ" dirty="0" smtClean="0"/>
              <a:t>Out of scope</a:t>
            </a:r>
          </a:p>
          <a:p>
            <a:pPr lvl="1"/>
            <a:r>
              <a:rPr lang="en-NZ" dirty="0" smtClean="0"/>
              <a:t>Arrangement and Description</a:t>
            </a:r>
          </a:p>
          <a:p>
            <a:pPr lvl="1"/>
            <a:r>
              <a:rPr lang="en-NZ" dirty="0" smtClean="0"/>
              <a:t>Access </a:t>
            </a:r>
          </a:p>
          <a:p>
            <a:pPr lvl="1"/>
            <a:r>
              <a:rPr lang="en-NZ" dirty="0" smtClean="0"/>
              <a:t>Long-term storage systems</a:t>
            </a:r>
          </a:p>
        </p:txBody>
      </p:sp>
    </p:spTree>
    <p:extLst>
      <p:ext uri="{BB962C8B-B14F-4D97-AF65-F5344CB8AC3E}">
        <p14:creationId xmlns:p14="http://schemas.microsoft.com/office/powerpoint/2010/main" val="871847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4105</TotalTime>
  <Words>2906</Words>
  <Application>Microsoft Office PowerPoint</Application>
  <PresentationFormat>On-screen Show (4:3)</PresentationFormat>
  <Paragraphs>200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Thatch</vt:lpstr>
      <vt:lpstr>“A hard drive! Box it and put it on the shelf, Elizabeth.” First steps in digital forensics in a very small archives</vt:lpstr>
      <vt:lpstr>It started with a…</vt:lpstr>
      <vt:lpstr>And…</vt:lpstr>
      <vt:lpstr>And…</vt:lpstr>
      <vt:lpstr>First Result -  Now what?</vt:lpstr>
      <vt:lpstr>Could this help?</vt:lpstr>
      <vt:lpstr>How about this?</vt:lpstr>
      <vt:lpstr>Even more food for thought…</vt:lpstr>
      <vt:lpstr>Quite simply – what do I do and how do I do it?</vt:lpstr>
      <vt:lpstr>Method – Action Research</vt:lpstr>
      <vt:lpstr>Initial Research Framework</vt:lpstr>
      <vt:lpstr>DigCCurr Professional Institute: Curation Practices for the Digital Object Lifecycle</vt:lpstr>
      <vt:lpstr>Sole Archivists’ Group Wellington: Media Survey</vt:lpstr>
      <vt:lpstr>Results</vt:lpstr>
      <vt:lpstr>Results</vt:lpstr>
      <vt:lpstr>Results</vt:lpstr>
      <vt:lpstr>PowerPoint Presentation</vt:lpstr>
      <vt:lpstr>Results</vt:lpstr>
      <vt:lpstr>Findings</vt:lpstr>
      <vt:lpstr>Findings</vt:lpstr>
      <vt:lpstr>Implementation Challenges</vt:lpstr>
      <vt:lpstr>Thank you for your attendance today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Steps in Managing Digital Archives: What’s on Top</dc:title>
  <dc:creator>Elizabeth Charlton</dc:creator>
  <cp:lastModifiedBy>Elizabeth Charlton</cp:lastModifiedBy>
  <cp:revision>440</cp:revision>
  <dcterms:created xsi:type="dcterms:W3CDTF">2015-07-02T08:00:48Z</dcterms:created>
  <dcterms:modified xsi:type="dcterms:W3CDTF">2016-07-26T07:26:54Z</dcterms:modified>
</cp:coreProperties>
</file>