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Economica" charset="0"/>
      <p:regular r:id="rId14"/>
      <p:bold r:id="rId15"/>
      <p:italic r:id="rId16"/>
      <p:boldItalic r:id="rId17"/>
    </p:embeddedFont>
    <p:embeddedFont>
      <p:font typeface="Open Sans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EDB7476A-2ECE-4F88-8CAB-E139FE1A35C9}">
  <a:tblStyle styleId="{EDB7476A-2ECE-4F88-8CAB-E139FE1A35C9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0" d="100"/>
          <a:sy n="120" d="100"/>
        </p:scale>
        <p:origin x="-90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653900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4012" y="756700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" name="Shape 11"/>
          <p:cNvSpPr/>
          <p:nvPr/>
        </p:nvSpPr>
        <p:spPr>
          <a:xfrm rot="10800000">
            <a:off x="5318350" y="32667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>
            <a:off x="7595937" y="4602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" name="Shape 17"/>
          <p:cNvSpPr/>
          <p:nvPr/>
        </p:nvSpPr>
        <p:spPr>
          <a:xfrm rot="10800000" flipH="1">
            <a:off x="466425" y="35583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311700" y="1399399"/>
            <a:ext cx="2808000" cy="2784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574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pen Sans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 lang="en" sz="10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nformatics.mit.ed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hyperlink" Target="mailto:escience@mit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ndsa.org/national-agenda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nmc.org/publication/nmc-horizon-report-2015-library-edition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ntent.iospress.com/articles/information-services-and-use/isu775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2780425" y="796775"/>
            <a:ext cx="4407900" cy="1537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Agenda’s for Preservation Research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400"/>
              <a:t>Micah Altman</a:t>
            </a:r>
          </a:p>
          <a:p>
            <a:pPr lvl="0">
              <a:spcBef>
                <a:spcPts val="0"/>
              </a:spcBef>
              <a:buNone/>
            </a:pPr>
            <a:r>
              <a:rPr lang="en" sz="3400"/>
              <a:t>MIT Libraries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449350" y="4005200"/>
            <a:ext cx="2100900" cy="8061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Prepared for SAA Research Forum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/>
              <a:t>Atlanta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/>
              <a:t>August 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19000" y="55550"/>
            <a:ext cx="9024900" cy="1085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500"/>
              <a:t>Supporting Diversity in the Information Architecture of Archiving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Re-presentation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Community ontologies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Local knowledge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Embodied perspective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Multiple ways of discovering and understanding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Accessible 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10</a:t>
            </a:fld>
            <a:endParaRPr lang="en"/>
          </a:p>
        </p:txBody>
      </p:sp>
      <p:sp>
        <p:nvSpPr>
          <p:cNvPr id="128" name="Shape 128"/>
          <p:cNvSpPr txBox="1"/>
          <p:nvPr/>
        </p:nvSpPr>
        <p:spPr>
          <a:xfrm>
            <a:off x="6530650" y="1266725"/>
            <a:ext cx="2444700" cy="1650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10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lvl="0" algn="ctr" rtl="0">
              <a:spcBef>
                <a:spcPts val="0"/>
              </a:spcBef>
              <a:buNone/>
            </a:pPr>
            <a:endParaRPr sz="10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lvl="0" algn="ctr" rtl="0">
              <a:spcBef>
                <a:spcPts val="0"/>
              </a:spcBef>
              <a:buNone/>
            </a:pPr>
            <a:r>
              <a:rPr lang="en" sz="1000">
                <a:solidFill>
                  <a:srgbClr val="222222"/>
                </a:solidFill>
                <a:highlight>
                  <a:srgbClr val="FFFFFF"/>
                </a:highlight>
              </a:rPr>
              <a:t>Weinberger D. </a:t>
            </a:r>
            <a:r>
              <a:rPr lang="en" sz="1000" i="1">
                <a:solidFill>
                  <a:srgbClr val="222222"/>
                </a:solidFill>
                <a:highlight>
                  <a:srgbClr val="FFFFFF"/>
                </a:highlight>
              </a:rPr>
              <a:t>Too big to know</a:t>
            </a:r>
            <a:r>
              <a:rPr lang="en" sz="1000">
                <a:solidFill>
                  <a:srgbClr val="222222"/>
                </a:solidFill>
                <a:highlight>
                  <a:srgbClr val="FFFFFF"/>
                </a:highlight>
              </a:rPr>
              <a:t>. Basic Books. 2011.</a:t>
            </a:r>
          </a:p>
          <a:p>
            <a:pPr lvl="0" algn="ctr" rtl="0">
              <a:spcBef>
                <a:spcPts val="0"/>
              </a:spcBef>
              <a:buNone/>
            </a:pPr>
            <a:endParaRPr sz="10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lvl="0" algn="ctr" rtl="0">
              <a:spcBef>
                <a:spcPts val="0"/>
              </a:spcBef>
              <a:buNone/>
            </a:pPr>
            <a:r>
              <a:rPr lang="en" sz="1000">
                <a:solidFill>
                  <a:srgbClr val="222222"/>
                </a:solidFill>
                <a:highlight>
                  <a:srgbClr val="FFFFFF"/>
                </a:highlight>
              </a:rPr>
              <a:t>Morales M, Knowles EC, Bourg C. Diversity, social justice, and the future of libraries. </a:t>
            </a:r>
            <a:r>
              <a:rPr lang="en" sz="1000" i="1">
                <a:solidFill>
                  <a:srgbClr val="222222"/>
                </a:solidFill>
                <a:highlight>
                  <a:srgbClr val="FFFFFF"/>
                </a:highlight>
              </a:rPr>
              <a:t>Libraries and the Academy</a:t>
            </a:r>
            <a:r>
              <a:rPr lang="en" sz="1000">
                <a:solidFill>
                  <a:srgbClr val="222222"/>
                </a:solidFill>
                <a:highlight>
                  <a:srgbClr val="FFFFFF"/>
                </a:highlight>
              </a:rPr>
              <a:t>. 2014;14(3):439-51.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191725" y="210950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Questions?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0699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Web:</a:t>
            </a:r>
          </a:p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Informatics.mit.edu</a:t>
            </a:r>
            <a:r>
              <a:rPr lang="en"/>
              <a:t>  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Email:</a:t>
            </a:r>
          </a:p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escience@mit.edu</a:t>
            </a:r>
            <a:r>
              <a:rPr lang="en"/>
              <a:t> 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11</a:t>
            </a:fld>
            <a:endParaRPr lang="en"/>
          </a:p>
        </p:txBody>
      </p:sp>
      <p:pic>
        <p:nvPicPr>
          <p:cNvPr id="136" name="Shape 13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68073" y="249924"/>
            <a:ext cx="5753076" cy="413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000">
                <a:solidFill>
                  <a:srgbClr val="000000"/>
                </a:solidFill>
              </a:rPr>
              <a:t>What’s New? (at the Forum)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2</a:t>
            </a:fld>
            <a:endParaRPr lang="e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3</a:t>
            </a:fld>
            <a:endParaRPr lang="en"/>
          </a:p>
        </p:txBody>
      </p:sp>
      <p:graphicFrame>
        <p:nvGraphicFramePr>
          <p:cNvPr id="76" name="Shape 76"/>
          <p:cNvGraphicFramePr/>
          <p:nvPr/>
        </p:nvGraphicFramePr>
        <p:xfrm>
          <a:off x="0" y="45875"/>
          <a:ext cx="8354350" cy="5054900"/>
        </p:xfrm>
        <a:graphic>
          <a:graphicData uri="http://schemas.openxmlformats.org/drawingml/2006/table">
            <a:tbl>
              <a:tblPr>
                <a:noFill/>
                <a:tableStyleId>{EDB7476A-2ECE-4F88-8CAB-E139FE1A35C9}</a:tableStyleId>
              </a:tblPr>
              <a:tblGrid>
                <a:gridCol w="15943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600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27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800" b="1" i="1"/>
                        <a:t>Impressionistic Themes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8375"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800" i="1"/>
                        <a:t>2007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fostering &amp; engaging research</a:t>
                      </a: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7500"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800" i="1"/>
                        <a:t>2008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content planning; formats; repositories; user studies</a:t>
                      </a: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500"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800" i="1"/>
                        <a:t>2009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collection management; community practice</a:t>
                      </a: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60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800" i="1"/>
                        <a:t>2010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archival practice; distributed preservation; collection management</a:t>
                      </a: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7500"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800" i="1"/>
                        <a:t>2011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trust</a:t>
                      </a: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7500"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800" i="1"/>
                        <a:t>2012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use and control</a:t>
                      </a: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7500"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800" i="1"/>
                        <a:t>2013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archival ethics</a:t>
                      </a: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66050"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800" i="1"/>
                        <a:t>2014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metadata, culture &amp; society, modeling practice, education</a:t>
                      </a: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7500"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800" i="1"/>
                        <a:t>2015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collections, discovery, description</a:t>
                      </a: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4</a:t>
            </a:fld>
            <a:endParaRPr lang="en"/>
          </a:p>
        </p:txBody>
      </p:sp>
      <p:graphicFrame>
        <p:nvGraphicFramePr>
          <p:cNvPr id="82" name="Shape 82"/>
          <p:cNvGraphicFramePr/>
          <p:nvPr/>
        </p:nvGraphicFramePr>
        <p:xfrm>
          <a:off x="0" y="45875"/>
          <a:ext cx="8994550" cy="5150820"/>
        </p:xfrm>
        <a:graphic>
          <a:graphicData uri="http://schemas.openxmlformats.org/drawingml/2006/table">
            <a:tbl>
              <a:tblPr>
                <a:noFill/>
                <a:tableStyleId>{EDB7476A-2ECE-4F88-8CAB-E139FE1A35C9}</a:tableStyleId>
              </a:tblPr>
              <a:tblGrid>
                <a:gridCol w="17024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920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62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b="1" i="1"/>
                        <a:t>Tools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700" i="1"/>
                        <a:t>2007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700"/>
                        <a:t>digital libraries; data grids; XML/xsl ...</a:t>
                      </a: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700" i="1"/>
                        <a:t>2008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700"/>
                        <a:t>data repositories; data grids; format characterization</a:t>
                      </a: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700" i="1"/>
                        <a:t>2009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700"/>
                        <a:t>open source accessioning tools; data grids;</a:t>
                      </a: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700" i="1"/>
                        <a:t>2010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700"/>
                        <a:t>Preservation networks; trusted digital repositories (tdr); preservation workflows</a:t>
                      </a: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700" i="1"/>
                        <a:t>2011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700"/>
                        <a:t>cloud storage; format characterization; data grid, format characterization</a:t>
                      </a: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700" i="1"/>
                        <a:t>2012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700"/>
                        <a:t>Archive workflow tools, linked data,tdr, digital forensics; </a:t>
                      </a: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700" i="1"/>
                        <a:t>2013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700">
                          <a:solidFill>
                            <a:schemeClr val="dk1"/>
                          </a:solidFill>
                        </a:rPr>
                        <a:t>certification, </a:t>
                      </a:r>
                      <a:r>
                        <a:rPr lang="en" sz="1700"/>
                        <a:t>linked data, tdr; forensics; workflow; format registry</a:t>
                      </a: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700" i="1"/>
                        <a:t>2014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700"/>
                        <a:t>Workflow tools, linked data; forensics; cloud storage; semantic technologies; format registry; information visualization, virtual computing environments</a:t>
                      </a: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700" i="1"/>
                        <a:t>2015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700">
                          <a:solidFill>
                            <a:schemeClr val="dk1"/>
                          </a:solidFill>
                        </a:rPr>
                        <a:t>Workflow tools, </a:t>
                      </a:r>
                      <a:r>
                        <a:rPr lang="en" sz="1700"/>
                        <a:t>linked data, TDR; semantic technologies</a:t>
                      </a: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>
                <a:solidFill>
                  <a:srgbClr val="000000"/>
                </a:solidFill>
              </a:rPr>
              <a:t>Some Current Agendas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5</a:t>
            </a:fld>
            <a:endParaRPr lang="e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An Agenda for Digital Preservation Research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50400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Build the evidence base systematically</a:t>
            </a:r>
            <a:br>
              <a:rPr lang="en"/>
            </a:br>
            <a:r>
              <a:rPr lang="en" sz="1600"/>
              <a:t>-- experiments, testbeds, probability samples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Better integrate research &amp; practice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Stewardship at scale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Multi-institutional collaboration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Methods for big data and collections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Value and portfolio models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Applied research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Cost models at scale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Policy research on trust  frameworks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Information equivalence &amp; significant properties</a:t>
            </a:r>
          </a:p>
          <a:p>
            <a:pPr marL="914400" lvl="1" indent="-228600">
              <a:spcBef>
                <a:spcPts val="0"/>
              </a:spcBef>
            </a:pPr>
            <a:r>
              <a:rPr lang="en"/>
              <a:t>Environmental sustainability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6</a:t>
            </a:fld>
            <a:endParaRPr lang="en"/>
          </a:p>
        </p:txBody>
      </p:sp>
      <p:pic>
        <p:nvPicPr>
          <p:cNvPr id="96" name="Shape 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52524" y="1341650"/>
            <a:ext cx="3568624" cy="274412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Shape 97"/>
          <p:cNvSpPr txBox="1"/>
          <p:nvPr/>
        </p:nvSpPr>
        <p:spPr>
          <a:xfrm>
            <a:off x="5955475" y="4022450"/>
            <a:ext cx="2100900" cy="453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latin typeface="Economica"/>
                <a:ea typeface="Economica"/>
                <a:cs typeface="Economica"/>
                <a:sym typeface="Economica"/>
                <a:hlinkClick r:id="rId4"/>
              </a:rPr>
              <a:t>http://ndsa.org/national-agenda/</a:t>
            </a:r>
            <a:r>
              <a:rPr lang="en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78282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Difficult Problems &amp; Wicked Challenges … 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48948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Difficult Challenges: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Competition from Alternative Avenues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Rethinking Roles and Skills 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Personalizing Interactions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Wicked Challenges: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Embracing the Need for Radical Change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Managing Knowledge Obsolescence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7</a:t>
            </a:fld>
            <a:endParaRPr lang="en"/>
          </a:p>
        </p:txBody>
      </p:sp>
      <p:pic>
        <p:nvPicPr>
          <p:cNvPr id="105" name="Shape 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06325" y="2097512"/>
            <a:ext cx="3714750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Shape 106"/>
          <p:cNvSpPr txBox="1"/>
          <p:nvPr/>
        </p:nvSpPr>
        <p:spPr>
          <a:xfrm>
            <a:off x="5653425" y="3350075"/>
            <a:ext cx="2901600" cy="453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latin typeface="Economica"/>
                <a:ea typeface="Economica"/>
                <a:cs typeface="Economica"/>
                <a:sym typeface="Economica"/>
                <a:hlinkClick r:id="rId4"/>
              </a:rPr>
              <a:t>http://www.nmc.org/publication/nmc-horizon-report-2015-library-edition/</a:t>
            </a:r>
            <a:r>
              <a:rPr lang="en">
                <a:latin typeface="Economica"/>
                <a:ea typeface="Economica"/>
                <a:cs typeface="Economica"/>
                <a:sym typeface="Economica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>
                <a:solidFill>
                  <a:srgbClr val="000000"/>
                </a:solidFill>
              </a:rPr>
              <a:t>Future Agendas?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8</a:t>
            </a:fld>
            <a:endParaRPr lang="e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200">
                <a:latin typeface="Arial"/>
                <a:ea typeface="Arial"/>
                <a:cs typeface="Arial"/>
                <a:sym typeface="Arial"/>
              </a:rPr>
              <a:t>Changing Economics of Long-Term Access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Digitization dramatically reduces marginal costs of: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Access, Replication, Computation, Alteration</a:t>
            </a:r>
          </a:p>
          <a:p>
            <a:pPr lvl="0" rtl="0">
              <a:spcBef>
                <a:spcPts val="0"/>
              </a:spcBef>
              <a:buNone/>
            </a:pPr>
            <a:r>
              <a:rPr lang="en" i="1"/>
              <a:t>→  no single organization can steward all the Information upon which it relies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Applied research for information commons: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Reputation creation and management</a:t>
            </a:r>
          </a:p>
          <a:p>
            <a:pPr marL="914400" lvl="1" indent="-355600" rtl="0">
              <a:spcBef>
                <a:spcPts val="0"/>
              </a:spcBef>
              <a:buSzPct val="100000"/>
              <a:buFont typeface="Arial"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Organizational coordination and monitoring</a:t>
            </a:r>
          </a:p>
          <a:p>
            <a:pPr marL="914400" lvl="1" indent="-355600" rtl="0">
              <a:spcBef>
                <a:spcPts val="0"/>
              </a:spcBef>
              <a:buSzPct val="100000"/>
              <a:buFont typeface="Arial"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Portfolio management and models</a:t>
            </a:r>
          </a:p>
          <a:p>
            <a:pPr marL="914400" lvl="1" indent="-355600" rtl="0">
              <a:spcBef>
                <a:spcPts val="0"/>
              </a:spcBef>
              <a:buSzPct val="100000"/>
              <a:buFont typeface="Arial"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Risk models and diversification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9</a:t>
            </a:fld>
            <a:endParaRPr lang="en"/>
          </a:p>
        </p:txBody>
      </p:sp>
      <p:sp>
        <p:nvSpPr>
          <p:cNvPr id="120" name="Shape 120"/>
          <p:cNvSpPr txBox="1"/>
          <p:nvPr/>
        </p:nvSpPr>
        <p:spPr>
          <a:xfrm>
            <a:off x="6218800" y="2658875"/>
            <a:ext cx="2709000" cy="1073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Altman M, Avery M. Information wants someone else to pay for it: laws of information economics and scholarly publishing. </a:t>
            </a:r>
            <a:r>
              <a:rPr lang="en" sz="900" i="1">
                <a:solidFill>
                  <a:schemeClr val="dk1"/>
                </a:solidFill>
                <a:highlight>
                  <a:srgbClr val="FFFFFF"/>
                </a:highlight>
              </a:rPr>
              <a:t>Information Services and Use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. 2015;35(1-2):57-70.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900" u="sng">
                <a:solidFill>
                  <a:schemeClr val="hlink"/>
                </a:solidFill>
                <a:highlight>
                  <a:srgbClr val="FFFFFF"/>
                </a:highlight>
                <a:hlinkClick r:id="rId3"/>
              </a:rPr>
              <a:t>http://content.iospress.com/articles/information-services-and-use/isu775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421</Words>
  <Application>Microsoft Office PowerPoint</Application>
  <PresentationFormat>On-screen Show (16:9)</PresentationFormat>
  <Paragraphs>108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Economica</vt:lpstr>
      <vt:lpstr>Open Sans</vt:lpstr>
      <vt:lpstr>luxe</vt:lpstr>
      <vt:lpstr>Agenda’s for Preservation Research</vt:lpstr>
      <vt:lpstr>What’s New? (at the Forum) </vt:lpstr>
      <vt:lpstr>PowerPoint Presentation</vt:lpstr>
      <vt:lpstr>PowerPoint Presentation</vt:lpstr>
      <vt:lpstr>Some Current Agendas</vt:lpstr>
      <vt:lpstr>An Agenda for Digital Preservation Research</vt:lpstr>
      <vt:lpstr>Difficult Problems &amp; Wicked Challenges … </vt:lpstr>
      <vt:lpstr>Future Agendas?</vt:lpstr>
      <vt:lpstr>Changing Economics of Long-Term Access</vt:lpstr>
      <vt:lpstr>Supporting Diversity in the Information Architecture of Archiving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Agenda’s for Preservation Research</dc:title>
  <dc:creator>Nancy McGovern</dc:creator>
  <cp:lastModifiedBy>Liz Francis</cp:lastModifiedBy>
  <cp:revision>1</cp:revision>
  <dcterms:modified xsi:type="dcterms:W3CDTF">2016-08-10T20:22:53Z</dcterms:modified>
</cp:coreProperties>
</file>