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D3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9C7A-0EA6-4166-A676-CDC97952A9D2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45B37-CCF9-4D67-A06C-F9F43BA03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9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FC291-086A-4413-90EF-62964A091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45B37-CCF9-4D67-A06C-F9F43BA03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EF80-6D93-4A86-BE01-C4EEE7F43AF7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6EA9-CFED-4565-A4A2-3E2249EC7B13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B163-F41F-463C-965D-6148B123B13F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0639-7501-47DB-917F-126CCADC6679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BB1B-9474-452F-B436-3633E403E179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A2C-097B-40DB-9D62-C3054DA7A9B1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F001-97AA-4382-BB39-8646A7B73B70}" type="datetime1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766A-9ABD-405D-B220-72CED39A6C11}" type="datetime1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F7E5-E72E-435E-B27D-09127A74F62E}" type="datetime1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0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1E6D-579C-41C9-A1B1-BABF25AFD74F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8DA7-048E-4540-8F31-B8ECF2E99F7E}" type="datetime1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6D3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013B-ABC2-4D24-811F-3CF0604B5097}" type="datetime1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MDOR Annual Meeting, 13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11D6A-1FD8-48D9-B510-2BDF43E94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124200"/>
          </a:xfrm>
          <a:prstGeom prst="rect">
            <a:avLst/>
          </a:prstGeom>
          <a:solidFill>
            <a:srgbClr val="9200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Laura Alagna</a:t>
            </a:r>
          </a:p>
          <a:p>
            <a:r>
              <a:rPr lang="en-US" sz="3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of Chicago Library</a:t>
            </a:r>
          </a:p>
          <a:p>
            <a:r>
              <a:rPr lang="en-US" sz="3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lalagna@uchicago.edu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SAA Metadata and Digital Object Roundtable Annual Meeting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Washington, DC • 13 August 2014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4" y="0"/>
            <a:ext cx="9039045" cy="3048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Versioning </a:t>
            </a:r>
            <a:br>
              <a:rPr lang="en-US" sz="5400" b="1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sz="5400" b="1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 Digital Archives:</a:t>
            </a:r>
            <a:r>
              <a:rPr lang="en-US" sz="4800" b="1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en-US" sz="4800" b="1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sz="4800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Workflow</a:t>
            </a:r>
            <a:endParaRPr lang="en-US" sz="4800" dirty="0">
              <a:solidFill>
                <a:srgbClr val="FDE6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828800"/>
            <a:ext cx="8458200" cy="4267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University of Chicago Library Digital Repository (LDR) is: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dark archive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Designed to be permanent; provide long term storage and preservation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PREMIS compliant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20+ TB of data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1036"/>
            <a:ext cx="4800600" cy="1219200"/>
          </a:xfrm>
        </p:spPr>
        <p:txBody>
          <a:bodyPr/>
          <a:lstStyle/>
          <a:p>
            <a:pPr algn="l"/>
            <a:r>
              <a:rPr lang="en-US" sz="5500" dirty="0" smtClean="0">
                <a:solidFill>
                  <a:srgbClr val="FBE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Some context</a:t>
            </a:r>
            <a:endParaRPr lang="en-US" sz="5500" dirty="0">
              <a:solidFill>
                <a:srgbClr val="FBE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6451183"/>
            <a:ext cx="347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MDOR Annual Meeting, 13 August 2014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89" y="152400"/>
            <a:ext cx="8915400" cy="1219200"/>
          </a:xfrm>
        </p:spPr>
        <p:txBody>
          <a:bodyPr/>
          <a:lstStyle/>
          <a:p>
            <a:pPr algn="l"/>
            <a:r>
              <a:rPr lang="en-US" sz="5500" dirty="0" smtClean="0">
                <a:solidFill>
                  <a:srgbClr val="FBE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 issues</a:t>
            </a:r>
            <a:endParaRPr lang="en-US" sz="5500" dirty="0">
              <a:solidFill>
                <a:srgbClr val="FBE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845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Scenario: you receive updated versions of digital objects already in your (permanent, long term) Digital Repository</a:t>
            </a:r>
          </a:p>
          <a:p>
            <a:endParaRPr lang="en-U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are digital objects in permanent storage replaced?</a:t>
            </a:r>
          </a:p>
          <a:p>
            <a:endParaRPr lang="en-U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happens to the obsolete versions?</a:t>
            </a:r>
          </a:p>
          <a:p>
            <a:endParaRPr lang="en-US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can you communicate the changes that have occurred?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6451184"/>
            <a:ext cx="347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MDOR Annual Meeting, 13 August 2014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Chicagoan, vol. 8 issue 3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www.chicagoan.lib.uchicago.edu</a:t>
            </a:r>
            <a:endParaRPr lang="en-U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772400" cy="1066799"/>
          </a:xfrm>
        </p:spPr>
        <p:txBody>
          <a:bodyPr/>
          <a:lstStyle/>
          <a:p>
            <a:pPr algn="l"/>
            <a:r>
              <a:rPr lang="en-US" sz="5500" dirty="0" smtClean="0">
                <a:solidFill>
                  <a:srgbClr val="FBE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An example</a:t>
            </a:r>
            <a:endParaRPr lang="en-US" sz="5500" dirty="0">
              <a:solidFill>
                <a:srgbClr val="FBE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lalagna\Desktop\0000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6" y="2895600"/>
            <a:ext cx="25351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lagna\Desktop\00000012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5351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98905" y="3505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ß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copy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/>
              <a:buChar char="ß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698905" y="454562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York Public Library copy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6451184"/>
            <a:ext cx="347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MDOR Annual Meeting, 13 August 2014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1" y="304800"/>
            <a:ext cx="7772400" cy="1066799"/>
          </a:xfrm>
        </p:spPr>
        <p:txBody>
          <a:bodyPr/>
          <a:lstStyle/>
          <a:p>
            <a:pPr algn="l"/>
            <a:r>
              <a:rPr lang="en-US" sz="5500" dirty="0" smtClean="0">
                <a:solidFill>
                  <a:srgbClr val="FBE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workflow</a:t>
            </a:r>
            <a:endParaRPr lang="en-US" sz="5500" dirty="0">
              <a:solidFill>
                <a:srgbClr val="FBE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8408" y="1771677"/>
            <a:ext cx="8425037" cy="4491516"/>
            <a:chOff x="996074" y="1771677"/>
            <a:chExt cx="7698542" cy="4491516"/>
          </a:xfrm>
        </p:grpSpPr>
        <p:sp>
          <p:nvSpPr>
            <p:cNvPr id="11" name="Freeform 10"/>
            <p:cNvSpPr/>
            <p:nvPr/>
          </p:nvSpPr>
          <p:spPr>
            <a:xfrm>
              <a:off x="1028612" y="1807380"/>
              <a:ext cx="1856303" cy="1937955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 Create a mirrored directory in </a:t>
              </a:r>
              <a:r>
                <a:rPr lang="en-US" sz="2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repository</a:t>
              </a:r>
              <a:r>
                <a:rPr lang="en-US" sz="22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_old</a:t>
              </a:r>
              <a:endParaRPr lang="en-US" sz="22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51459" y="2672103"/>
              <a:ext cx="639283" cy="256298"/>
            </a:xfrm>
            <a:custGeom>
              <a:avLst/>
              <a:gdLst>
                <a:gd name="connsiteX0" fmla="*/ 0 w 1022862"/>
                <a:gd name="connsiteY0" fmla="*/ 51260 h 256298"/>
                <a:gd name="connsiteX1" fmla="*/ 894713 w 1022862"/>
                <a:gd name="connsiteY1" fmla="*/ 51260 h 256298"/>
                <a:gd name="connsiteX2" fmla="*/ 894713 w 1022862"/>
                <a:gd name="connsiteY2" fmla="*/ 0 h 256298"/>
                <a:gd name="connsiteX3" fmla="*/ 1022862 w 1022862"/>
                <a:gd name="connsiteY3" fmla="*/ 128149 h 256298"/>
                <a:gd name="connsiteX4" fmla="*/ 894713 w 1022862"/>
                <a:gd name="connsiteY4" fmla="*/ 256298 h 256298"/>
                <a:gd name="connsiteX5" fmla="*/ 894713 w 1022862"/>
                <a:gd name="connsiteY5" fmla="*/ 205038 h 256298"/>
                <a:gd name="connsiteX6" fmla="*/ 0 w 1022862"/>
                <a:gd name="connsiteY6" fmla="*/ 205038 h 256298"/>
                <a:gd name="connsiteX7" fmla="*/ 0 w 1022862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2862" h="256298">
                  <a:moveTo>
                    <a:pt x="0" y="51260"/>
                  </a:moveTo>
                  <a:lnTo>
                    <a:pt x="894713" y="51260"/>
                  </a:lnTo>
                  <a:lnTo>
                    <a:pt x="894713" y="0"/>
                  </a:lnTo>
                  <a:lnTo>
                    <a:pt x="1022862" y="128149"/>
                  </a:lnTo>
                  <a:lnTo>
                    <a:pt x="894713" y="256298"/>
                  </a:lnTo>
                  <a:lnTo>
                    <a:pt x="894713" y="205038"/>
                  </a:lnTo>
                  <a:lnTo>
                    <a:pt x="0" y="205038"/>
                  </a:lnTo>
                  <a:lnTo>
                    <a:pt x="0" y="51260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1259" rIns="76889" bIns="5126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20063" y="1771677"/>
              <a:ext cx="1908934" cy="1950583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 Compose a </a:t>
              </a:r>
              <a:r>
                <a:rPr lang="en-US" sz="20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.txt</a:t>
              </a: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containing all relevant information on the versioning event</a:t>
              </a:r>
              <a:endParaRPr lang="en-US" sz="20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72924" y="2679623"/>
              <a:ext cx="671920" cy="256298"/>
            </a:xfrm>
            <a:custGeom>
              <a:avLst/>
              <a:gdLst>
                <a:gd name="connsiteX0" fmla="*/ 0 w 981322"/>
                <a:gd name="connsiteY0" fmla="*/ 51260 h 256298"/>
                <a:gd name="connsiteX1" fmla="*/ 853173 w 981322"/>
                <a:gd name="connsiteY1" fmla="*/ 51260 h 256298"/>
                <a:gd name="connsiteX2" fmla="*/ 853173 w 981322"/>
                <a:gd name="connsiteY2" fmla="*/ 0 h 256298"/>
                <a:gd name="connsiteX3" fmla="*/ 981322 w 981322"/>
                <a:gd name="connsiteY3" fmla="*/ 128149 h 256298"/>
                <a:gd name="connsiteX4" fmla="*/ 853173 w 981322"/>
                <a:gd name="connsiteY4" fmla="*/ 256298 h 256298"/>
                <a:gd name="connsiteX5" fmla="*/ 853173 w 981322"/>
                <a:gd name="connsiteY5" fmla="*/ 205038 h 256298"/>
                <a:gd name="connsiteX6" fmla="*/ 0 w 981322"/>
                <a:gd name="connsiteY6" fmla="*/ 205038 h 256298"/>
                <a:gd name="connsiteX7" fmla="*/ 0 w 981322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322" h="256298">
                  <a:moveTo>
                    <a:pt x="0" y="51260"/>
                  </a:moveTo>
                  <a:lnTo>
                    <a:pt x="853173" y="51260"/>
                  </a:lnTo>
                  <a:lnTo>
                    <a:pt x="853173" y="0"/>
                  </a:lnTo>
                  <a:lnTo>
                    <a:pt x="981322" y="128149"/>
                  </a:lnTo>
                  <a:lnTo>
                    <a:pt x="853173" y="256298"/>
                  </a:lnTo>
                  <a:lnTo>
                    <a:pt x="853173" y="205038"/>
                  </a:lnTo>
                  <a:lnTo>
                    <a:pt x="0" y="205038"/>
                  </a:lnTo>
                  <a:lnTo>
                    <a:pt x="0" y="51260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1260" rIns="76889" bIns="51259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810748" y="1771677"/>
              <a:ext cx="1883868" cy="1973661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3. Move the obsolete version files to the </a:t>
              </a:r>
              <a:r>
                <a:rPr lang="en-US" sz="20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repository</a:t>
              </a: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_old directory</a:t>
              </a:r>
              <a:endParaRPr lang="en-US" sz="20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75197" y="5007406"/>
              <a:ext cx="671920" cy="256299"/>
            </a:xfrm>
            <a:custGeom>
              <a:avLst/>
              <a:gdLst>
                <a:gd name="connsiteX0" fmla="*/ 0 w 844847"/>
                <a:gd name="connsiteY0" fmla="*/ 51260 h 256298"/>
                <a:gd name="connsiteX1" fmla="*/ 716698 w 844847"/>
                <a:gd name="connsiteY1" fmla="*/ 51260 h 256298"/>
                <a:gd name="connsiteX2" fmla="*/ 716698 w 844847"/>
                <a:gd name="connsiteY2" fmla="*/ 0 h 256298"/>
                <a:gd name="connsiteX3" fmla="*/ 844847 w 844847"/>
                <a:gd name="connsiteY3" fmla="*/ 128149 h 256298"/>
                <a:gd name="connsiteX4" fmla="*/ 716698 w 844847"/>
                <a:gd name="connsiteY4" fmla="*/ 256298 h 256298"/>
                <a:gd name="connsiteX5" fmla="*/ 716698 w 844847"/>
                <a:gd name="connsiteY5" fmla="*/ 205038 h 256298"/>
                <a:gd name="connsiteX6" fmla="*/ 0 w 844847"/>
                <a:gd name="connsiteY6" fmla="*/ 205038 h 256298"/>
                <a:gd name="connsiteX7" fmla="*/ 0 w 844847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847" h="256298">
                  <a:moveTo>
                    <a:pt x="844847" y="205037"/>
                  </a:moveTo>
                  <a:lnTo>
                    <a:pt x="128149" y="205037"/>
                  </a:lnTo>
                  <a:lnTo>
                    <a:pt x="128149" y="256297"/>
                  </a:lnTo>
                  <a:lnTo>
                    <a:pt x="0" y="128149"/>
                  </a:lnTo>
                  <a:lnTo>
                    <a:pt x="128149" y="1"/>
                  </a:lnTo>
                  <a:lnTo>
                    <a:pt x="128149" y="51261"/>
                  </a:lnTo>
                  <a:lnTo>
                    <a:pt x="844847" y="51261"/>
                  </a:lnTo>
                  <a:lnTo>
                    <a:pt x="844847" y="205037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889" tIns="51260" rIns="-1" bIns="5126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37033" y="4261842"/>
              <a:ext cx="1908933" cy="1998979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5. Copy the new version files to the </a:t>
              </a:r>
              <a:r>
                <a:rPr lang="en-US" sz="24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repository </a:t>
              </a:r>
              <a:r>
                <a:rPr lang="en-US" sz="2400" dirty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directory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51459" y="5007406"/>
              <a:ext cx="639283" cy="256299"/>
            </a:xfrm>
            <a:custGeom>
              <a:avLst/>
              <a:gdLst>
                <a:gd name="connsiteX0" fmla="*/ 0 w 563318"/>
                <a:gd name="connsiteY0" fmla="*/ 51260 h 256298"/>
                <a:gd name="connsiteX1" fmla="*/ 435169 w 563318"/>
                <a:gd name="connsiteY1" fmla="*/ 51260 h 256298"/>
                <a:gd name="connsiteX2" fmla="*/ 435169 w 563318"/>
                <a:gd name="connsiteY2" fmla="*/ 0 h 256298"/>
                <a:gd name="connsiteX3" fmla="*/ 563318 w 563318"/>
                <a:gd name="connsiteY3" fmla="*/ 128149 h 256298"/>
                <a:gd name="connsiteX4" fmla="*/ 435169 w 563318"/>
                <a:gd name="connsiteY4" fmla="*/ 256298 h 256298"/>
                <a:gd name="connsiteX5" fmla="*/ 435169 w 563318"/>
                <a:gd name="connsiteY5" fmla="*/ 205038 h 256298"/>
                <a:gd name="connsiteX6" fmla="*/ 0 w 563318"/>
                <a:gd name="connsiteY6" fmla="*/ 205038 h 256298"/>
                <a:gd name="connsiteX7" fmla="*/ 0 w 563318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318" h="256298">
                  <a:moveTo>
                    <a:pt x="563318" y="205037"/>
                  </a:moveTo>
                  <a:lnTo>
                    <a:pt x="128149" y="205037"/>
                  </a:lnTo>
                  <a:lnTo>
                    <a:pt x="128149" y="256297"/>
                  </a:lnTo>
                  <a:lnTo>
                    <a:pt x="0" y="128149"/>
                  </a:lnTo>
                  <a:lnTo>
                    <a:pt x="128149" y="1"/>
                  </a:lnTo>
                  <a:lnTo>
                    <a:pt x="128149" y="51261"/>
                  </a:lnTo>
                  <a:lnTo>
                    <a:pt x="563318" y="51261"/>
                  </a:lnTo>
                  <a:lnTo>
                    <a:pt x="563318" y="205037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889" tIns="51261" rIns="1" bIns="5126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96074" y="4259468"/>
              <a:ext cx="1908935" cy="2003725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6. Update other associated metadata (if applicable)</a:t>
              </a:r>
              <a:endParaRPr lang="en-US" sz="24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6781801" y="4261842"/>
            <a:ext cx="2061644" cy="2003725"/>
          </a:xfrm>
          <a:custGeom>
            <a:avLst/>
            <a:gdLst>
              <a:gd name="connsiteX0" fmla="*/ 0 w 1375538"/>
              <a:gd name="connsiteY0" fmla="*/ 229261 h 2063307"/>
              <a:gd name="connsiteX1" fmla="*/ 229261 w 1375538"/>
              <a:gd name="connsiteY1" fmla="*/ 0 h 2063307"/>
              <a:gd name="connsiteX2" fmla="*/ 1146277 w 1375538"/>
              <a:gd name="connsiteY2" fmla="*/ 0 h 2063307"/>
              <a:gd name="connsiteX3" fmla="*/ 1375538 w 1375538"/>
              <a:gd name="connsiteY3" fmla="*/ 229261 h 2063307"/>
              <a:gd name="connsiteX4" fmla="*/ 1375538 w 1375538"/>
              <a:gd name="connsiteY4" fmla="*/ 1834046 h 2063307"/>
              <a:gd name="connsiteX5" fmla="*/ 1146277 w 1375538"/>
              <a:gd name="connsiteY5" fmla="*/ 2063307 h 2063307"/>
              <a:gd name="connsiteX6" fmla="*/ 229261 w 1375538"/>
              <a:gd name="connsiteY6" fmla="*/ 2063307 h 2063307"/>
              <a:gd name="connsiteX7" fmla="*/ 0 w 1375538"/>
              <a:gd name="connsiteY7" fmla="*/ 1834046 h 2063307"/>
              <a:gd name="connsiteX8" fmla="*/ 0 w 1375538"/>
              <a:gd name="connsiteY8" fmla="*/ 229261 h 206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538" h="2063307">
                <a:moveTo>
                  <a:pt x="0" y="229261"/>
                </a:moveTo>
                <a:cubicBezTo>
                  <a:pt x="0" y="102644"/>
                  <a:pt x="102644" y="0"/>
                  <a:pt x="229261" y="0"/>
                </a:cubicBezTo>
                <a:lnTo>
                  <a:pt x="1146277" y="0"/>
                </a:lnTo>
                <a:cubicBezTo>
                  <a:pt x="1272894" y="0"/>
                  <a:pt x="1375538" y="102644"/>
                  <a:pt x="1375538" y="229261"/>
                </a:cubicBezTo>
                <a:lnTo>
                  <a:pt x="1375538" y="1834046"/>
                </a:lnTo>
                <a:cubicBezTo>
                  <a:pt x="1375538" y="1960663"/>
                  <a:pt x="1272894" y="2063307"/>
                  <a:pt x="1146277" y="2063307"/>
                </a:cubicBezTo>
                <a:lnTo>
                  <a:pt x="229261" y="2063307"/>
                </a:lnTo>
                <a:cubicBezTo>
                  <a:pt x="102644" y="2063307"/>
                  <a:pt x="0" y="1960663"/>
                  <a:pt x="0" y="1834046"/>
                </a:cubicBezTo>
                <a:lnTo>
                  <a:pt x="0" y="2292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92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298" tIns="124298" rIns="124298" bIns="12429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Copy the .txt back to the main repository directory</a:t>
            </a:r>
            <a:endParaRPr lang="en-US" sz="2000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7624025" y="3874252"/>
            <a:ext cx="377195" cy="256299"/>
          </a:xfrm>
          <a:custGeom>
            <a:avLst/>
            <a:gdLst>
              <a:gd name="connsiteX0" fmla="*/ 0 w 563318"/>
              <a:gd name="connsiteY0" fmla="*/ 51260 h 256298"/>
              <a:gd name="connsiteX1" fmla="*/ 435169 w 563318"/>
              <a:gd name="connsiteY1" fmla="*/ 51260 h 256298"/>
              <a:gd name="connsiteX2" fmla="*/ 435169 w 563318"/>
              <a:gd name="connsiteY2" fmla="*/ 0 h 256298"/>
              <a:gd name="connsiteX3" fmla="*/ 563318 w 563318"/>
              <a:gd name="connsiteY3" fmla="*/ 128149 h 256298"/>
              <a:gd name="connsiteX4" fmla="*/ 435169 w 563318"/>
              <a:gd name="connsiteY4" fmla="*/ 256298 h 256298"/>
              <a:gd name="connsiteX5" fmla="*/ 435169 w 563318"/>
              <a:gd name="connsiteY5" fmla="*/ 205038 h 256298"/>
              <a:gd name="connsiteX6" fmla="*/ 0 w 563318"/>
              <a:gd name="connsiteY6" fmla="*/ 205038 h 256298"/>
              <a:gd name="connsiteX7" fmla="*/ 0 w 563318"/>
              <a:gd name="connsiteY7" fmla="*/ 51260 h 25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318" h="256298">
                <a:moveTo>
                  <a:pt x="563318" y="205037"/>
                </a:moveTo>
                <a:lnTo>
                  <a:pt x="128149" y="205037"/>
                </a:lnTo>
                <a:lnTo>
                  <a:pt x="128149" y="256297"/>
                </a:lnTo>
                <a:lnTo>
                  <a:pt x="0" y="128149"/>
                </a:lnTo>
                <a:lnTo>
                  <a:pt x="128149" y="1"/>
                </a:lnTo>
                <a:lnTo>
                  <a:pt x="128149" y="51261"/>
                </a:lnTo>
                <a:lnTo>
                  <a:pt x="563318" y="51261"/>
                </a:lnTo>
                <a:lnTo>
                  <a:pt x="563318" y="205037"/>
                </a:lnTo>
                <a:close/>
              </a:path>
            </a:pathLst>
          </a:cu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89" tIns="51261" rIns="1" bIns="5126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24" name="TextBox 23"/>
          <p:cNvSpPr txBox="1"/>
          <p:nvPr/>
        </p:nvSpPr>
        <p:spPr>
          <a:xfrm>
            <a:off x="5791200" y="6451184"/>
            <a:ext cx="347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MDOR Annual Meeting, 13 August 2014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1" y="304800"/>
            <a:ext cx="7772400" cy="1066799"/>
          </a:xfrm>
        </p:spPr>
        <p:txBody>
          <a:bodyPr/>
          <a:lstStyle/>
          <a:p>
            <a:pPr algn="l"/>
            <a:r>
              <a:rPr lang="en-US" sz="5500" dirty="0" smtClean="0">
                <a:solidFill>
                  <a:srgbClr val="FBE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Metadata example</a:t>
            </a:r>
            <a:endParaRPr lang="en-US" sz="5500" dirty="0">
              <a:solidFill>
                <a:srgbClr val="FBE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6451184"/>
            <a:ext cx="347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MDOR Annual Meeting, 13 August 2014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28800"/>
            <a:ext cx="7915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9" y="1583241"/>
            <a:ext cx="8348482" cy="486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1" y="304800"/>
            <a:ext cx="7772400" cy="1066799"/>
          </a:xfrm>
        </p:spPr>
        <p:txBody>
          <a:bodyPr/>
          <a:lstStyle/>
          <a:p>
            <a:pPr algn="l"/>
            <a:r>
              <a:rPr lang="en-US" sz="5500" dirty="0" smtClean="0">
                <a:solidFill>
                  <a:srgbClr val="FBE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workflow</a:t>
            </a:r>
            <a:endParaRPr lang="en-US" sz="5500" dirty="0">
              <a:solidFill>
                <a:srgbClr val="FBE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8408" y="1771677"/>
            <a:ext cx="8425037" cy="4491516"/>
            <a:chOff x="996074" y="1771677"/>
            <a:chExt cx="7698542" cy="4491516"/>
          </a:xfrm>
        </p:grpSpPr>
        <p:sp>
          <p:nvSpPr>
            <p:cNvPr id="11" name="Freeform 10"/>
            <p:cNvSpPr/>
            <p:nvPr/>
          </p:nvSpPr>
          <p:spPr>
            <a:xfrm>
              <a:off x="1028612" y="1807380"/>
              <a:ext cx="1856303" cy="1937955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 Create a mirrored directory in </a:t>
              </a:r>
              <a:r>
                <a:rPr lang="en-US" sz="2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repository</a:t>
              </a:r>
              <a:r>
                <a:rPr lang="en-US" sz="22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_old</a:t>
              </a:r>
              <a:endParaRPr lang="en-US" sz="22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51459" y="2672103"/>
              <a:ext cx="639283" cy="256298"/>
            </a:xfrm>
            <a:custGeom>
              <a:avLst/>
              <a:gdLst>
                <a:gd name="connsiteX0" fmla="*/ 0 w 1022862"/>
                <a:gd name="connsiteY0" fmla="*/ 51260 h 256298"/>
                <a:gd name="connsiteX1" fmla="*/ 894713 w 1022862"/>
                <a:gd name="connsiteY1" fmla="*/ 51260 h 256298"/>
                <a:gd name="connsiteX2" fmla="*/ 894713 w 1022862"/>
                <a:gd name="connsiteY2" fmla="*/ 0 h 256298"/>
                <a:gd name="connsiteX3" fmla="*/ 1022862 w 1022862"/>
                <a:gd name="connsiteY3" fmla="*/ 128149 h 256298"/>
                <a:gd name="connsiteX4" fmla="*/ 894713 w 1022862"/>
                <a:gd name="connsiteY4" fmla="*/ 256298 h 256298"/>
                <a:gd name="connsiteX5" fmla="*/ 894713 w 1022862"/>
                <a:gd name="connsiteY5" fmla="*/ 205038 h 256298"/>
                <a:gd name="connsiteX6" fmla="*/ 0 w 1022862"/>
                <a:gd name="connsiteY6" fmla="*/ 205038 h 256298"/>
                <a:gd name="connsiteX7" fmla="*/ 0 w 1022862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2862" h="256298">
                  <a:moveTo>
                    <a:pt x="0" y="51260"/>
                  </a:moveTo>
                  <a:lnTo>
                    <a:pt x="894713" y="51260"/>
                  </a:lnTo>
                  <a:lnTo>
                    <a:pt x="894713" y="0"/>
                  </a:lnTo>
                  <a:lnTo>
                    <a:pt x="1022862" y="128149"/>
                  </a:lnTo>
                  <a:lnTo>
                    <a:pt x="894713" y="256298"/>
                  </a:lnTo>
                  <a:lnTo>
                    <a:pt x="894713" y="205038"/>
                  </a:lnTo>
                  <a:lnTo>
                    <a:pt x="0" y="205038"/>
                  </a:lnTo>
                  <a:lnTo>
                    <a:pt x="0" y="51260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1259" rIns="76889" bIns="5126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20063" y="1771677"/>
              <a:ext cx="1908934" cy="1950583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 Compose a </a:t>
              </a:r>
              <a:r>
                <a:rPr lang="en-US" sz="20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.txt</a:t>
              </a: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containing all relevant information on the versioning event</a:t>
              </a:r>
              <a:endParaRPr lang="en-US" sz="20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72924" y="2679623"/>
              <a:ext cx="671920" cy="256298"/>
            </a:xfrm>
            <a:custGeom>
              <a:avLst/>
              <a:gdLst>
                <a:gd name="connsiteX0" fmla="*/ 0 w 981322"/>
                <a:gd name="connsiteY0" fmla="*/ 51260 h 256298"/>
                <a:gd name="connsiteX1" fmla="*/ 853173 w 981322"/>
                <a:gd name="connsiteY1" fmla="*/ 51260 h 256298"/>
                <a:gd name="connsiteX2" fmla="*/ 853173 w 981322"/>
                <a:gd name="connsiteY2" fmla="*/ 0 h 256298"/>
                <a:gd name="connsiteX3" fmla="*/ 981322 w 981322"/>
                <a:gd name="connsiteY3" fmla="*/ 128149 h 256298"/>
                <a:gd name="connsiteX4" fmla="*/ 853173 w 981322"/>
                <a:gd name="connsiteY4" fmla="*/ 256298 h 256298"/>
                <a:gd name="connsiteX5" fmla="*/ 853173 w 981322"/>
                <a:gd name="connsiteY5" fmla="*/ 205038 h 256298"/>
                <a:gd name="connsiteX6" fmla="*/ 0 w 981322"/>
                <a:gd name="connsiteY6" fmla="*/ 205038 h 256298"/>
                <a:gd name="connsiteX7" fmla="*/ 0 w 981322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322" h="256298">
                  <a:moveTo>
                    <a:pt x="0" y="51260"/>
                  </a:moveTo>
                  <a:lnTo>
                    <a:pt x="853173" y="51260"/>
                  </a:lnTo>
                  <a:lnTo>
                    <a:pt x="853173" y="0"/>
                  </a:lnTo>
                  <a:lnTo>
                    <a:pt x="981322" y="128149"/>
                  </a:lnTo>
                  <a:lnTo>
                    <a:pt x="853173" y="256298"/>
                  </a:lnTo>
                  <a:lnTo>
                    <a:pt x="853173" y="205038"/>
                  </a:lnTo>
                  <a:lnTo>
                    <a:pt x="0" y="205038"/>
                  </a:lnTo>
                  <a:lnTo>
                    <a:pt x="0" y="51260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1260" rIns="76889" bIns="51259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810748" y="1771677"/>
              <a:ext cx="1883868" cy="1973661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3. Move the obsolete version files to the </a:t>
              </a:r>
              <a:r>
                <a:rPr lang="en-US" sz="20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repository</a:t>
              </a:r>
              <a:r>
                <a:rPr lang="en-US" sz="20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_old directory</a:t>
              </a:r>
              <a:endParaRPr lang="en-US" sz="20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75197" y="5007406"/>
              <a:ext cx="671920" cy="256299"/>
            </a:xfrm>
            <a:custGeom>
              <a:avLst/>
              <a:gdLst>
                <a:gd name="connsiteX0" fmla="*/ 0 w 844847"/>
                <a:gd name="connsiteY0" fmla="*/ 51260 h 256298"/>
                <a:gd name="connsiteX1" fmla="*/ 716698 w 844847"/>
                <a:gd name="connsiteY1" fmla="*/ 51260 h 256298"/>
                <a:gd name="connsiteX2" fmla="*/ 716698 w 844847"/>
                <a:gd name="connsiteY2" fmla="*/ 0 h 256298"/>
                <a:gd name="connsiteX3" fmla="*/ 844847 w 844847"/>
                <a:gd name="connsiteY3" fmla="*/ 128149 h 256298"/>
                <a:gd name="connsiteX4" fmla="*/ 716698 w 844847"/>
                <a:gd name="connsiteY4" fmla="*/ 256298 h 256298"/>
                <a:gd name="connsiteX5" fmla="*/ 716698 w 844847"/>
                <a:gd name="connsiteY5" fmla="*/ 205038 h 256298"/>
                <a:gd name="connsiteX6" fmla="*/ 0 w 844847"/>
                <a:gd name="connsiteY6" fmla="*/ 205038 h 256298"/>
                <a:gd name="connsiteX7" fmla="*/ 0 w 844847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847" h="256298">
                  <a:moveTo>
                    <a:pt x="844847" y="205037"/>
                  </a:moveTo>
                  <a:lnTo>
                    <a:pt x="128149" y="205037"/>
                  </a:lnTo>
                  <a:lnTo>
                    <a:pt x="128149" y="256297"/>
                  </a:lnTo>
                  <a:lnTo>
                    <a:pt x="0" y="128149"/>
                  </a:lnTo>
                  <a:lnTo>
                    <a:pt x="128149" y="1"/>
                  </a:lnTo>
                  <a:lnTo>
                    <a:pt x="128149" y="51261"/>
                  </a:lnTo>
                  <a:lnTo>
                    <a:pt x="844847" y="51261"/>
                  </a:lnTo>
                  <a:lnTo>
                    <a:pt x="844847" y="205037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889" tIns="51260" rIns="-1" bIns="5126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37033" y="4261842"/>
              <a:ext cx="1908933" cy="1998979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5. Copy the new version files to the </a:t>
              </a:r>
              <a:r>
                <a:rPr lang="en-US" sz="24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repository </a:t>
              </a:r>
              <a:r>
                <a:rPr lang="en-US" sz="2400" dirty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directory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51459" y="5007406"/>
              <a:ext cx="639283" cy="256299"/>
            </a:xfrm>
            <a:custGeom>
              <a:avLst/>
              <a:gdLst>
                <a:gd name="connsiteX0" fmla="*/ 0 w 563318"/>
                <a:gd name="connsiteY0" fmla="*/ 51260 h 256298"/>
                <a:gd name="connsiteX1" fmla="*/ 435169 w 563318"/>
                <a:gd name="connsiteY1" fmla="*/ 51260 h 256298"/>
                <a:gd name="connsiteX2" fmla="*/ 435169 w 563318"/>
                <a:gd name="connsiteY2" fmla="*/ 0 h 256298"/>
                <a:gd name="connsiteX3" fmla="*/ 563318 w 563318"/>
                <a:gd name="connsiteY3" fmla="*/ 128149 h 256298"/>
                <a:gd name="connsiteX4" fmla="*/ 435169 w 563318"/>
                <a:gd name="connsiteY4" fmla="*/ 256298 h 256298"/>
                <a:gd name="connsiteX5" fmla="*/ 435169 w 563318"/>
                <a:gd name="connsiteY5" fmla="*/ 205038 h 256298"/>
                <a:gd name="connsiteX6" fmla="*/ 0 w 563318"/>
                <a:gd name="connsiteY6" fmla="*/ 205038 h 256298"/>
                <a:gd name="connsiteX7" fmla="*/ 0 w 563318"/>
                <a:gd name="connsiteY7" fmla="*/ 51260 h 2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318" h="256298">
                  <a:moveTo>
                    <a:pt x="563318" y="205037"/>
                  </a:moveTo>
                  <a:lnTo>
                    <a:pt x="128149" y="205037"/>
                  </a:lnTo>
                  <a:lnTo>
                    <a:pt x="128149" y="256297"/>
                  </a:lnTo>
                  <a:lnTo>
                    <a:pt x="0" y="128149"/>
                  </a:lnTo>
                  <a:lnTo>
                    <a:pt x="128149" y="1"/>
                  </a:lnTo>
                  <a:lnTo>
                    <a:pt x="128149" y="51261"/>
                  </a:lnTo>
                  <a:lnTo>
                    <a:pt x="563318" y="51261"/>
                  </a:lnTo>
                  <a:lnTo>
                    <a:pt x="563318" y="205037"/>
                  </a:lnTo>
                  <a:close/>
                </a:path>
              </a:pathLst>
            </a:custGeom>
            <a:solidFill>
              <a:srgbClr val="92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889" tIns="51261" rIns="1" bIns="5126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96074" y="4259468"/>
              <a:ext cx="1908935" cy="2003725"/>
            </a:xfrm>
            <a:custGeom>
              <a:avLst/>
              <a:gdLst>
                <a:gd name="connsiteX0" fmla="*/ 0 w 1375538"/>
                <a:gd name="connsiteY0" fmla="*/ 229261 h 2063307"/>
                <a:gd name="connsiteX1" fmla="*/ 229261 w 1375538"/>
                <a:gd name="connsiteY1" fmla="*/ 0 h 2063307"/>
                <a:gd name="connsiteX2" fmla="*/ 1146277 w 1375538"/>
                <a:gd name="connsiteY2" fmla="*/ 0 h 2063307"/>
                <a:gd name="connsiteX3" fmla="*/ 1375538 w 1375538"/>
                <a:gd name="connsiteY3" fmla="*/ 229261 h 2063307"/>
                <a:gd name="connsiteX4" fmla="*/ 1375538 w 1375538"/>
                <a:gd name="connsiteY4" fmla="*/ 1834046 h 2063307"/>
                <a:gd name="connsiteX5" fmla="*/ 1146277 w 1375538"/>
                <a:gd name="connsiteY5" fmla="*/ 2063307 h 2063307"/>
                <a:gd name="connsiteX6" fmla="*/ 229261 w 1375538"/>
                <a:gd name="connsiteY6" fmla="*/ 2063307 h 2063307"/>
                <a:gd name="connsiteX7" fmla="*/ 0 w 1375538"/>
                <a:gd name="connsiteY7" fmla="*/ 1834046 h 2063307"/>
                <a:gd name="connsiteX8" fmla="*/ 0 w 1375538"/>
                <a:gd name="connsiteY8" fmla="*/ 229261 h 20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538" h="2063307">
                  <a:moveTo>
                    <a:pt x="0" y="229261"/>
                  </a:moveTo>
                  <a:cubicBezTo>
                    <a:pt x="0" y="102644"/>
                    <a:pt x="102644" y="0"/>
                    <a:pt x="229261" y="0"/>
                  </a:cubicBezTo>
                  <a:lnTo>
                    <a:pt x="1146277" y="0"/>
                  </a:lnTo>
                  <a:cubicBezTo>
                    <a:pt x="1272894" y="0"/>
                    <a:pt x="1375538" y="102644"/>
                    <a:pt x="1375538" y="229261"/>
                  </a:cubicBezTo>
                  <a:lnTo>
                    <a:pt x="1375538" y="1834046"/>
                  </a:lnTo>
                  <a:cubicBezTo>
                    <a:pt x="1375538" y="1960663"/>
                    <a:pt x="1272894" y="2063307"/>
                    <a:pt x="1146277" y="2063307"/>
                  </a:cubicBezTo>
                  <a:lnTo>
                    <a:pt x="229261" y="2063307"/>
                  </a:lnTo>
                  <a:cubicBezTo>
                    <a:pt x="102644" y="2063307"/>
                    <a:pt x="0" y="1960663"/>
                    <a:pt x="0" y="1834046"/>
                  </a:cubicBezTo>
                  <a:lnTo>
                    <a:pt x="0" y="229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92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98" tIns="124298" rIns="124298" bIns="1242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6. Update other associated metadata (if applicable)</a:t>
              </a:r>
              <a:endParaRPr lang="en-US" sz="2400" kern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6781801" y="4261842"/>
            <a:ext cx="2061644" cy="2003725"/>
          </a:xfrm>
          <a:custGeom>
            <a:avLst/>
            <a:gdLst>
              <a:gd name="connsiteX0" fmla="*/ 0 w 1375538"/>
              <a:gd name="connsiteY0" fmla="*/ 229261 h 2063307"/>
              <a:gd name="connsiteX1" fmla="*/ 229261 w 1375538"/>
              <a:gd name="connsiteY1" fmla="*/ 0 h 2063307"/>
              <a:gd name="connsiteX2" fmla="*/ 1146277 w 1375538"/>
              <a:gd name="connsiteY2" fmla="*/ 0 h 2063307"/>
              <a:gd name="connsiteX3" fmla="*/ 1375538 w 1375538"/>
              <a:gd name="connsiteY3" fmla="*/ 229261 h 2063307"/>
              <a:gd name="connsiteX4" fmla="*/ 1375538 w 1375538"/>
              <a:gd name="connsiteY4" fmla="*/ 1834046 h 2063307"/>
              <a:gd name="connsiteX5" fmla="*/ 1146277 w 1375538"/>
              <a:gd name="connsiteY5" fmla="*/ 2063307 h 2063307"/>
              <a:gd name="connsiteX6" fmla="*/ 229261 w 1375538"/>
              <a:gd name="connsiteY6" fmla="*/ 2063307 h 2063307"/>
              <a:gd name="connsiteX7" fmla="*/ 0 w 1375538"/>
              <a:gd name="connsiteY7" fmla="*/ 1834046 h 2063307"/>
              <a:gd name="connsiteX8" fmla="*/ 0 w 1375538"/>
              <a:gd name="connsiteY8" fmla="*/ 229261 h 206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538" h="2063307">
                <a:moveTo>
                  <a:pt x="0" y="229261"/>
                </a:moveTo>
                <a:cubicBezTo>
                  <a:pt x="0" y="102644"/>
                  <a:pt x="102644" y="0"/>
                  <a:pt x="229261" y="0"/>
                </a:cubicBezTo>
                <a:lnTo>
                  <a:pt x="1146277" y="0"/>
                </a:lnTo>
                <a:cubicBezTo>
                  <a:pt x="1272894" y="0"/>
                  <a:pt x="1375538" y="102644"/>
                  <a:pt x="1375538" y="229261"/>
                </a:cubicBezTo>
                <a:lnTo>
                  <a:pt x="1375538" y="1834046"/>
                </a:lnTo>
                <a:cubicBezTo>
                  <a:pt x="1375538" y="1960663"/>
                  <a:pt x="1272894" y="2063307"/>
                  <a:pt x="1146277" y="2063307"/>
                </a:cubicBezTo>
                <a:lnTo>
                  <a:pt x="229261" y="2063307"/>
                </a:lnTo>
                <a:cubicBezTo>
                  <a:pt x="102644" y="2063307"/>
                  <a:pt x="0" y="1960663"/>
                  <a:pt x="0" y="1834046"/>
                </a:cubicBezTo>
                <a:lnTo>
                  <a:pt x="0" y="2292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92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298" tIns="124298" rIns="124298" bIns="12429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Copy the .txt back to the main repository directory</a:t>
            </a:r>
            <a:endParaRPr lang="en-US" sz="2000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7624025" y="3874252"/>
            <a:ext cx="377195" cy="256299"/>
          </a:xfrm>
          <a:custGeom>
            <a:avLst/>
            <a:gdLst>
              <a:gd name="connsiteX0" fmla="*/ 0 w 563318"/>
              <a:gd name="connsiteY0" fmla="*/ 51260 h 256298"/>
              <a:gd name="connsiteX1" fmla="*/ 435169 w 563318"/>
              <a:gd name="connsiteY1" fmla="*/ 51260 h 256298"/>
              <a:gd name="connsiteX2" fmla="*/ 435169 w 563318"/>
              <a:gd name="connsiteY2" fmla="*/ 0 h 256298"/>
              <a:gd name="connsiteX3" fmla="*/ 563318 w 563318"/>
              <a:gd name="connsiteY3" fmla="*/ 128149 h 256298"/>
              <a:gd name="connsiteX4" fmla="*/ 435169 w 563318"/>
              <a:gd name="connsiteY4" fmla="*/ 256298 h 256298"/>
              <a:gd name="connsiteX5" fmla="*/ 435169 w 563318"/>
              <a:gd name="connsiteY5" fmla="*/ 205038 h 256298"/>
              <a:gd name="connsiteX6" fmla="*/ 0 w 563318"/>
              <a:gd name="connsiteY6" fmla="*/ 205038 h 256298"/>
              <a:gd name="connsiteX7" fmla="*/ 0 w 563318"/>
              <a:gd name="connsiteY7" fmla="*/ 51260 h 25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318" h="256298">
                <a:moveTo>
                  <a:pt x="563318" y="205037"/>
                </a:moveTo>
                <a:lnTo>
                  <a:pt x="128149" y="205037"/>
                </a:lnTo>
                <a:lnTo>
                  <a:pt x="128149" y="256297"/>
                </a:lnTo>
                <a:lnTo>
                  <a:pt x="0" y="128149"/>
                </a:lnTo>
                <a:lnTo>
                  <a:pt x="128149" y="1"/>
                </a:lnTo>
                <a:lnTo>
                  <a:pt x="128149" y="51261"/>
                </a:lnTo>
                <a:lnTo>
                  <a:pt x="563318" y="51261"/>
                </a:lnTo>
                <a:lnTo>
                  <a:pt x="563318" y="205037"/>
                </a:lnTo>
                <a:close/>
              </a:path>
            </a:pathLst>
          </a:custGeom>
          <a:solidFill>
            <a:srgbClr val="92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889" tIns="51261" rIns="1" bIns="5126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/>
          </a:p>
        </p:txBody>
      </p:sp>
      <p:sp>
        <p:nvSpPr>
          <p:cNvPr id="24" name="TextBox 23"/>
          <p:cNvSpPr txBox="1"/>
          <p:nvPr/>
        </p:nvSpPr>
        <p:spPr>
          <a:xfrm>
            <a:off x="5791200" y="6451184"/>
            <a:ext cx="347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MDOR Annual Meeting, 13 August 2014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307</Words>
  <Application>Microsoft Office PowerPoint</Application>
  <PresentationFormat>On-screen Show (4:3)</PresentationFormat>
  <Paragraphs>53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Versioning  in Digital Archives: A Workflow</vt:lpstr>
      <vt:lpstr>Some context</vt:lpstr>
      <vt:lpstr>The issues</vt:lpstr>
      <vt:lpstr>An example</vt:lpstr>
      <vt:lpstr>Our workflow</vt:lpstr>
      <vt:lpstr>Metadata example</vt:lpstr>
      <vt:lpstr>Our workflow</vt:lpstr>
    </vt:vector>
  </TitlesOfParts>
  <Company>University of Chicago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Versioning in Digital Archives</dc:title>
  <dc:creator>Laura Alagna</dc:creator>
  <cp:lastModifiedBy>Laura Alagna</cp:lastModifiedBy>
  <cp:revision>8</cp:revision>
  <dcterms:created xsi:type="dcterms:W3CDTF">2014-07-18T18:34:26Z</dcterms:created>
  <dcterms:modified xsi:type="dcterms:W3CDTF">2014-08-11T21:20:10Z</dcterms:modified>
</cp:coreProperties>
</file>