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94"/>
  </p:notesMasterIdLst>
  <p:handoutMasterIdLst>
    <p:handoutMasterId r:id="rId95"/>
  </p:handoutMasterIdLst>
  <p:sldIdLst>
    <p:sldId id="256" r:id="rId2"/>
    <p:sldId id="269" r:id="rId3"/>
    <p:sldId id="257" r:id="rId4"/>
    <p:sldId id="281" r:id="rId5"/>
    <p:sldId id="273" r:id="rId6"/>
    <p:sldId id="282" r:id="rId7"/>
    <p:sldId id="272" r:id="rId8"/>
    <p:sldId id="274" r:id="rId9"/>
    <p:sldId id="283" r:id="rId10"/>
    <p:sldId id="271" r:id="rId11"/>
    <p:sldId id="355" r:id="rId12"/>
    <p:sldId id="277" r:id="rId13"/>
    <p:sldId id="284" r:id="rId14"/>
    <p:sldId id="285" r:id="rId15"/>
    <p:sldId id="356" r:id="rId16"/>
    <p:sldId id="357" r:id="rId17"/>
    <p:sldId id="286" r:id="rId18"/>
    <p:sldId id="358" r:id="rId19"/>
    <p:sldId id="321" r:id="rId20"/>
    <p:sldId id="322" r:id="rId21"/>
    <p:sldId id="323" r:id="rId22"/>
    <p:sldId id="324" r:id="rId23"/>
    <p:sldId id="325" r:id="rId24"/>
    <p:sldId id="328" r:id="rId25"/>
    <p:sldId id="287" r:id="rId26"/>
    <p:sldId id="329" r:id="rId27"/>
    <p:sldId id="359" r:id="rId28"/>
    <p:sldId id="288" r:id="rId29"/>
    <p:sldId id="360" r:id="rId30"/>
    <p:sldId id="330" r:id="rId31"/>
    <p:sldId id="362" r:id="rId32"/>
    <p:sldId id="290" r:id="rId33"/>
    <p:sldId id="340" r:id="rId34"/>
    <p:sldId id="363" r:id="rId35"/>
    <p:sldId id="292" r:id="rId36"/>
    <p:sldId id="289" r:id="rId37"/>
    <p:sldId id="291" r:id="rId38"/>
    <p:sldId id="364" r:id="rId39"/>
    <p:sldId id="279" r:id="rId40"/>
    <p:sldId id="307" r:id="rId41"/>
    <p:sldId id="293" r:id="rId42"/>
    <p:sldId id="294" r:id="rId43"/>
    <p:sldId id="296" r:id="rId44"/>
    <p:sldId id="300" r:id="rId45"/>
    <p:sldId id="365" r:id="rId46"/>
    <p:sldId id="299" r:id="rId47"/>
    <p:sldId id="367" r:id="rId48"/>
    <p:sldId id="297" r:id="rId49"/>
    <p:sldId id="341" r:id="rId50"/>
    <p:sldId id="366" r:id="rId51"/>
    <p:sldId id="306" r:id="rId52"/>
    <p:sldId id="342" r:id="rId53"/>
    <p:sldId id="278" r:id="rId54"/>
    <p:sldId id="305" r:id="rId55"/>
    <p:sldId id="331" r:id="rId56"/>
    <p:sldId id="343" r:id="rId57"/>
    <p:sldId id="313" r:id="rId58"/>
    <p:sldId id="368" r:id="rId59"/>
    <p:sldId id="369" r:id="rId60"/>
    <p:sldId id="333" r:id="rId61"/>
    <p:sldId id="332" r:id="rId62"/>
    <p:sldId id="345" r:id="rId63"/>
    <p:sldId id="334" r:id="rId64"/>
    <p:sldId id="370" r:id="rId65"/>
    <p:sldId id="371" r:id="rId66"/>
    <p:sldId id="336" r:id="rId67"/>
    <p:sldId id="372" r:id="rId68"/>
    <p:sldId id="311" r:id="rId69"/>
    <p:sldId id="373" r:id="rId70"/>
    <p:sldId id="346" r:id="rId71"/>
    <p:sldId id="347" r:id="rId72"/>
    <p:sldId id="348" r:id="rId73"/>
    <p:sldId id="349" r:id="rId74"/>
    <p:sldId id="351" r:id="rId75"/>
    <p:sldId id="301" r:id="rId76"/>
    <p:sldId id="374" r:id="rId77"/>
    <p:sldId id="316" r:id="rId78"/>
    <p:sldId id="312" r:id="rId79"/>
    <p:sldId id="310" r:id="rId80"/>
    <p:sldId id="304" r:id="rId81"/>
    <p:sldId id="352" r:id="rId82"/>
    <p:sldId id="302" r:id="rId83"/>
    <p:sldId id="375" r:id="rId84"/>
    <p:sldId id="376" r:id="rId85"/>
    <p:sldId id="320" r:id="rId86"/>
    <p:sldId id="319" r:id="rId87"/>
    <p:sldId id="354" r:id="rId88"/>
    <p:sldId id="280" r:id="rId89"/>
    <p:sldId id="309" r:id="rId90"/>
    <p:sldId id="308" r:id="rId91"/>
    <p:sldId id="338" r:id="rId92"/>
    <p:sldId id="339" r:id="rId93"/>
  </p:sldIdLst>
  <p:sldSz cx="9144000" cy="6858000" type="screen4x3"/>
  <p:notesSz cx="7010400" cy="92964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C31"/>
    <a:srgbClr val="0000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685" autoAdjust="0"/>
    <p:restoredTop sz="94660"/>
  </p:normalViewPr>
  <p:slideViewPr>
    <p:cSldViewPr>
      <p:cViewPr varScale="1">
        <p:scale>
          <a:sx n="113" d="100"/>
          <a:sy n="113" d="100"/>
        </p:scale>
        <p:origin x="300"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slide" Target="slides/slide88.xml"/><Relationship Id="rId97"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handoutMaster" Target="handoutMasters/handoutMaster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notesMaster" Target="notesMasters/notesMaster1.xml"/><Relationship Id="rId9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8475" cy="46657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9" y="0"/>
            <a:ext cx="3038475" cy="466578"/>
          </a:xfrm>
          <a:prstGeom prst="rect">
            <a:avLst/>
          </a:prstGeom>
        </p:spPr>
        <p:txBody>
          <a:bodyPr vert="horz" lIns="91440" tIns="45720" rIns="91440" bIns="45720" rtlCol="0"/>
          <a:lstStyle>
            <a:lvl1pPr algn="r">
              <a:defRPr sz="1200"/>
            </a:lvl1pPr>
          </a:lstStyle>
          <a:p>
            <a:fld id="{42BE69ED-8693-4000-BB23-C2A06166E205}" type="datetimeFigureOut">
              <a:rPr lang="en-US" smtClean="0"/>
              <a:t>5/16/2016</a:t>
            </a:fld>
            <a:endParaRPr lang="en-US"/>
          </a:p>
        </p:txBody>
      </p:sp>
      <p:sp>
        <p:nvSpPr>
          <p:cNvPr id="4" name="Footer Placeholder 3"/>
          <p:cNvSpPr>
            <a:spLocks noGrp="1"/>
          </p:cNvSpPr>
          <p:nvPr>
            <p:ph type="ftr" sz="quarter" idx="2"/>
          </p:nvPr>
        </p:nvSpPr>
        <p:spPr>
          <a:xfrm>
            <a:off x="1" y="8829822"/>
            <a:ext cx="3038475" cy="46657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9" y="8829822"/>
            <a:ext cx="3038475" cy="466578"/>
          </a:xfrm>
          <a:prstGeom prst="rect">
            <a:avLst/>
          </a:prstGeom>
        </p:spPr>
        <p:txBody>
          <a:bodyPr vert="horz" lIns="91440" tIns="45720" rIns="91440" bIns="45720" rtlCol="0" anchor="b"/>
          <a:lstStyle>
            <a:lvl1pPr algn="r">
              <a:defRPr sz="1200"/>
            </a:lvl1pPr>
          </a:lstStyle>
          <a:p>
            <a:fld id="{3ACD7AA7-3E32-4309-BF17-6F3194744284}" type="slidenum">
              <a:rPr lang="en-US" smtClean="0"/>
              <a:t>‹#›</a:t>
            </a:fld>
            <a:endParaRPr lang="en-US"/>
          </a:p>
        </p:txBody>
      </p:sp>
    </p:spTree>
    <p:extLst>
      <p:ext uri="{BB962C8B-B14F-4D97-AF65-F5344CB8AC3E}">
        <p14:creationId xmlns:p14="http://schemas.microsoft.com/office/powerpoint/2010/main" val="407012383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038475" cy="464980"/>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idx="1"/>
          </p:nvPr>
        </p:nvSpPr>
        <p:spPr>
          <a:xfrm>
            <a:off x="3970339" y="1"/>
            <a:ext cx="3038475" cy="464980"/>
          </a:xfrm>
          <a:prstGeom prst="rect">
            <a:avLst/>
          </a:prstGeom>
        </p:spPr>
        <p:txBody>
          <a:bodyPr vert="horz" lIns="91440" tIns="45720" rIns="91440" bIns="45720" rtlCol="0"/>
          <a:lstStyle>
            <a:lvl1pPr algn="r">
              <a:defRPr sz="1200"/>
            </a:lvl1pPr>
          </a:lstStyle>
          <a:p>
            <a:pPr>
              <a:defRPr/>
            </a:pPr>
            <a:fld id="{A5BD07A7-27C6-4360-A75A-D7CD150153D4}" type="datetimeFigureOut">
              <a:rPr lang="en-US"/>
              <a:pPr>
                <a:defRPr/>
              </a:pPr>
              <a:t>5/16/2016</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701675" y="4416510"/>
            <a:ext cx="5607050" cy="418322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1" y="8829823"/>
            <a:ext cx="3038475" cy="464980"/>
          </a:xfrm>
          <a:prstGeom prst="rect">
            <a:avLst/>
          </a:prstGeom>
        </p:spPr>
        <p:txBody>
          <a:bodyPr vert="horz" lIns="91440" tIns="45720" rIns="91440" bIns="45720"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3970339" y="8829823"/>
            <a:ext cx="3038475" cy="464980"/>
          </a:xfrm>
          <a:prstGeom prst="rect">
            <a:avLst/>
          </a:prstGeom>
        </p:spPr>
        <p:txBody>
          <a:bodyPr vert="horz" lIns="91440" tIns="45720" rIns="91440" bIns="45720" rtlCol="0" anchor="b"/>
          <a:lstStyle>
            <a:lvl1pPr algn="r">
              <a:defRPr sz="1200"/>
            </a:lvl1pPr>
          </a:lstStyle>
          <a:p>
            <a:pPr>
              <a:defRPr/>
            </a:pPr>
            <a:fld id="{C0654C7C-4160-4841-9C4B-164EA2043B8C}" type="slidenum">
              <a:rPr lang="en-US"/>
              <a:pPr>
                <a:defRPr/>
              </a:pPr>
              <a:t>‹#›</a:t>
            </a:fld>
            <a:endParaRPr lang="en-US"/>
          </a:p>
        </p:txBody>
      </p:sp>
    </p:spTree>
    <p:extLst>
      <p:ext uri="{BB962C8B-B14F-4D97-AF65-F5344CB8AC3E}">
        <p14:creationId xmlns:p14="http://schemas.microsoft.com/office/powerpoint/2010/main" val="93045405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6"/>
        <p:cNvGrpSpPr/>
        <p:nvPr/>
      </p:nvGrpSpPr>
      <p:grpSpPr>
        <a:xfrm>
          <a:off x="0" y="0"/>
          <a:ext cx="0" cy="0"/>
          <a:chOff x="0" y="0"/>
          <a:chExt cx="0" cy="0"/>
        </a:xfrm>
      </p:grpSpPr>
      <p:sp>
        <p:nvSpPr>
          <p:cNvPr id="257" name="Shape 257"/>
          <p:cNvSpPr>
            <a:spLocks noGrp="1" noRot="1" noChangeAspect="1"/>
          </p:cNvSpPr>
          <p:nvPr>
            <p:ph type="sldImg" idx="2"/>
          </p:nvPr>
        </p:nvSpPr>
        <p:spPr>
          <a:xfrm>
            <a:off x="11811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a:noFill/>
          <a:ln w="9525" cap="rnd">
            <a:solidFill>
              <a:srgbClr val="000000"/>
            </a:solidFill>
            <a:prstDash val="solid"/>
            <a:miter/>
            <a:headEnd type="none" w="sm" len="sm"/>
            <a:tailEnd type="none" w="sm" len="sm"/>
          </a:ln>
        </p:spPr>
      </p:sp>
      <p:sp>
        <p:nvSpPr>
          <p:cNvPr id="258" name="Shape 258"/>
          <p:cNvSpPr txBox="1">
            <a:spLocks noGrp="1"/>
          </p:cNvSpPr>
          <p:nvPr>
            <p:ph type="body" idx="1"/>
          </p:nvPr>
        </p:nvSpPr>
        <p:spPr>
          <a:xfrm>
            <a:off x="701346" y="4416097"/>
            <a:ext cx="5607711" cy="278446"/>
          </a:xfrm>
          <a:prstGeom prst="rect">
            <a:avLst/>
          </a:prstGeom>
          <a:noFill/>
          <a:ln>
            <a:noFill/>
          </a:ln>
        </p:spPr>
        <p:txBody>
          <a:bodyPr lIns="91084" tIns="45542" rIns="91084" bIns="45542" anchor="t" anchorCtr="0">
            <a:spAutoFit/>
          </a:bodyPr>
          <a:lstStyle/>
          <a:p>
            <a:endParaRPr/>
          </a:p>
        </p:txBody>
      </p:sp>
      <p:sp>
        <p:nvSpPr>
          <p:cNvPr id="259" name="Shape 259"/>
          <p:cNvSpPr/>
          <p:nvPr/>
        </p:nvSpPr>
        <p:spPr>
          <a:xfrm>
            <a:off x="3970734" y="9016417"/>
            <a:ext cx="3038143" cy="278446"/>
          </a:xfrm>
          <a:prstGeom prst="rect">
            <a:avLst/>
          </a:prstGeom>
          <a:noFill/>
          <a:ln>
            <a:noFill/>
          </a:ln>
        </p:spPr>
        <p:txBody>
          <a:bodyPr lIns="91084" tIns="45542" rIns="91084" bIns="45542" anchor="b" anchorCtr="0">
            <a:spAutoFit/>
          </a:bodyPr>
          <a:lstStyle/>
          <a:p>
            <a:pPr algn="r">
              <a:buSzPct val="25000"/>
            </a:pPr>
            <a:r>
              <a:rPr lang="x-none" sz="1200"/>
              <a:t>*</a:t>
            </a:r>
          </a:p>
        </p:txBody>
      </p:sp>
    </p:spTree>
    <p:extLst>
      <p:ext uri="{BB962C8B-B14F-4D97-AF65-F5344CB8AC3E}">
        <p14:creationId xmlns:p14="http://schemas.microsoft.com/office/powerpoint/2010/main" val="21746102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50"/>
        <p:cNvGrpSpPr/>
        <p:nvPr/>
      </p:nvGrpSpPr>
      <p:grpSpPr>
        <a:xfrm>
          <a:off x="0" y="0"/>
          <a:ext cx="0" cy="0"/>
          <a:chOff x="0" y="0"/>
          <a:chExt cx="0" cy="0"/>
        </a:xfrm>
      </p:grpSpPr>
      <p:sp>
        <p:nvSpPr>
          <p:cNvPr id="1951" name="Shape 1951"/>
          <p:cNvSpPr>
            <a:spLocks noGrp="1" noRot="1" noChangeAspect="1"/>
          </p:cNvSpPr>
          <p:nvPr>
            <p:ph type="sldImg" idx="2"/>
          </p:nvPr>
        </p:nvSpPr>
        <p:spPr>
          <a:xfrm>
            <a:off x="11811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a:noFill/>
          <a:ln w="9525" cap="rnd">
            <a:solidFill>
              <a:srgbClr val="000000"/>
            </a:solidFill>
            <a:prstDash val="solid"/>
            <a:miter/>
            <a:headEnd type="none" w="sm" len="sm"/>
            <a:tailEnd type="none" w="sm" len="sm"/>
          </a:ln>
        </p:spPr>
      </p:sp>
      <p:sp>
        <p:nvSpPr>
          <p:cNvPr id="1952" name="Shape 1952"/>
          <p:cNvSpPr txBox="1">
            <a:spLocks noGrp="1"/>
          </p:cNvSpPr>
          <p:nvPr>
            <p:ph type="body" idx="1"/>
          </p:nvPr>
        </p:nvSpPr>
        <p:spPr>
          <a:xfrm>
            <a:off x="701346" y="4416097"/>
            <a:ext cx="5607711" cy="278446"/>
          </a:xfrm>
          <a:prstGeom prst="rect">
            <a:avLst/>
          </a:prstGeom>
          <a:noFill/>
          <a:ln>
            <a:noFill/>
          </a:ln>
        </p:spPr>
        <p:txBody>
          <a:bodyPr lIns="91084" tIns="45542" rIns="91084" bIns="45542" anchor="t" anchorCtr="0">
            <a:spAutoFit/>
          </a:bodyPr>
          <a:lstStyle/>
          <a:p>
            <a:endParaRPr/>
          </a:p>
        </p:txBody>
      </p:sp>
      <p:sp>
        <p:nvSpPr>
          <p:cNvPr id="1953" name="Shape 1953"/>
          <p:cNvSpPr/>
          <p:nvPr/>
        </p:nvSpPr>
        <p:spPr>
          <a:xfrm>
            <a:off x="3970734" y="9016417"/>
            <a:ext cx="3038143" cy="278446"/>
          </a:xfrm>
          <a:prstGeom prst="rect">
            <a:avLst/>
          </a:prstGeom>
          <a:noFill/>
          <a:ln>
            <a:noFill/>
          </a:ln>
        </p:spPr>
        <p:txBody>
          <a:bodyPr lIns="91084" tIns="45542" rIns="91084" bIns="45542" anchor="b" anchorCtr="0">
            <a:spAutoFit/>
          </a:bodyPr>
          <a:lstStyle/>
          <a:p>
            <a:pPr algn="r">
              <a:buSzPct val="25000"/>
            </a:pPr>
            <a:r>
              <a:rPr lang="x-none" sz="1200"/>
              <a:t>*</a:t>
            </a:r>
          </a:p>
        </p:txBody>
      </p:sp>
    </p:spTree>
    <p:extLst>
      <p:ext uri="{BB962C8B-B14F-4D97-AF65-F5344CB8AC3E}">
        <p14:creationId xmlns:p14="http://schemas.microsoft.com/office/powerpoint/2010/main" val="27604035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0654C7C-4160-4841-9C4B-164EA2043B8C}" type="slidenum">
              <a:rPr lang="en-US" smtClean="0"/>
              <a:pPr>
                <a:defRPr/>
              </a:pPr>
              <a:t>40</a:t>
            </a:fld>
            <a:endParaRPr lang="en-US"/>
          </a:p>
        </p:txBody>
      </p:sp>
    </p:spTree>
    <p:extLst>
      <p:ext uri="{BB962C8B-B14F-4D97-AF65-F5344CB8AC3E}">
        <p14:creationId xmlns:p14="http://schemas.microsoft.com/office/powerpoint/2010/main" val="14476442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50"/>
        <p:cNvGrpSpPr/>
        <p:nvPr/>
      </p:nvGrpSpPr>
      <p:grpSpPr>
        <a:xfrm>
          <a:off x="0" y="0"/>
          <a:ext cx="0" cy="0"/>
          <a:chOff x="0" y="0"/>
          <a:chExt cx="0" cy="0"/>
        </a:xfrm>
      </p:grpSpPr>
      <p:sp>
        <p:nvSpPr>
          <p:cNvPr id="1951" name="Shape 1951"/>
          <p:cNvSpPr>
            <a:spLocks noGrp="1" noRot="1" noChangeAspect="1"/>
          </p:cNvSpPr>
          <p:nvPr>
            <p:ph type="sldImg" idx="2"/>
          </p:nvPr>
        </p:nvSpPr>
        <p:spPr>
          <a:xfrm>
            <a:off x="11811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a:noFill/>
          <a:ln w="9525" cap="rnd">
            <a:solidFill>
              <a:srgbClr val="000000"/>
            </a:solidFill>
            <a:prstDash val="solid"/>
            <a:miter/>
            <a:headEnd type="none" w="sm" len="sm"/>
            <a:tailEnd type="none" w="sm" len="sm"/>
          </a:ln>
        </p:spPr>
      </p:sp>
      <p:sp>
        <p:nvSpPr>
          <p:cNvPr id="1952" name="Shape 1952"/>
          <p:cNvSpPr txBox="1">
            <a:spLocks noGrp="1"/>
          </p:cNvSpPr>
          <p:nvPr>
            <p:ph type="body" idx="1"/>
          </p:nvPr>
        </p:nvSpPr>
        <p:spPr>
          <a:xfrm>
            <a:off x="701346" y="4416097"/>
            <a:ext cx="5607711" cy="278446"/>
          </a:xfrm>
          <a:prstGeom prst="rect">
            <a:avLst/>
          </a:prstGeom>
          <a:noFill/>
          <a:ln>
            <a:noFill/>
          </a:ln>
        </p:spPr>
        <p:txBody>
          <a:bodyPr lIns="91084" tIns="45542" rIns="91084" bIns="45542" anchor="t" anchorCtr="0">
            <a:spAutoFit/>
          </a:bodyPr>
          <a:lstStyle/>
          <a:p>
            <a:endParaRPr/>
          </a:p>
        </p:txBody>
      </p:sp>
      <p:sp>
        <p:nvSpPr>
          <p:cNvPr id="1953" name="Shape 1953"/>
          <p:cNvSpPr/>
          <p:nvPr/>
        </p:nvSpPr>
        <p:spPr>
          <a:xfrm>
            <a:off x="3970734" y="9016417"/>
            <a:ext cx="3038143" cy="278446"/>
          </a:xfrm>
          <a:prstGeom prst="rect">
            <a:avLst/>
          </a:prstGeom>
          <a:noFill/>
          <a:ln>
            <a:noFill/>
          </a:ln>
        </p:spPr>
        <p:txBody>
          <a:bodyPr lIns="91084" tIns="45542" rIns="91084" bIns="45542" anchor="b" anchorCtr="0">
            <a:spAutoFit/>
          </a:bodyPr>
          <a:lstStyle/>
          <a:p>
            <a:pPr algn="r">
              <a:buSzPct val="25000"/>
            </a:pPr>
            <a:r>
              <a:rPr lang="x-none" sz="1200"/>
              <a:t>*</a:t>
            </a:r>
          </a:p>
        </p:txBody>
      </p:sp>
    </p:spTree>
    <p:extLst>
      <p:ext uri="{BB962C8B-B14F-4D97-AF65-F5344CB8AC3E}">
        <p14:creationId xmlns:p14="http://schemas.microsoft.com/office/powerpoint/2010/main" val="10532632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2D639F0-A212-44D0-8F21-6C49A5107468}" type="slidenum">
              <a:rPr lang="en-US" smtClean="0"/>
              <a:pPr/>
              <a:t>60</a:t>
            </a:fld>
            <a:endParaRPr lang="en-US"/>
          </a:p>
        </p:txBody>
      </p:sp>
    </p:spTree>
    <p:extLst>
      <p:ext uri="{BB962C8B-B14F-4D97-AF65-F5344CB8AC3E}">
        <p14:creationId xmlns:p14="http://schemas.microsoft.com/office/powerpoint/2010/main" val="33680275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02D639F0-A212-44D0-8F21-6C49A5107468}" type="slidenum">
              <a:rPr lang="en-US" smtClean="0"/>
              <a:pPr/>
              <a:t>62</a:t>
            </a:fld>
            <a:endParaRPr lang="en-US"/>
          </a:p>
        </p:txBody>
      </p:sp>
      <p:sp>
        <p:nvSpPr>
          <p:cNvPr id="3" name="Notes Placeholder 2"/>
          <p:cNvSpPr>
            <a:spLocks noGrp="1"/>
          </p:cNvSpPr>
          <p:nvPr>
            <p:ph type="body" sz="quarter" idx="11"/>
          </p:nvPr>
        </p:nvSpPr>
        <p:spPr/>
        <p:txBody>
          <a:bodyPr/>
          <a:lstStyle/>
          <a:p>
            <a:r>
              <a:rPr lang="en-US" b="1" dirty="0"/>
              <a:t>Integration of Moral Rights Concepts into American Law</a:t>
            </a:r>
          </a:p>
          <a:p>
            <a:r>
              <a:rPr lang="en-US" dirty="0"/>
              <a:t> </a:t>
            </a:r>
          </a:p>
          <a:p>
            <a:r>
              <a:rPr lang="en-US" dirty="0"/>
              <a:t>Development of moral rights into American law has been limited in comparison to European activity.  But awareness has grown nonetheless, and many photographers, artists, and authors seek to protect their moral rights while American publishers may seek a waiver of moral rights in contracts with authors.  Publishing and disseminating works electronically also has increased the interest in balancing these concepts between publishers and content creators.</a:t>
            </a:r>
          </a:p>
          <a:p>
            <a:r>
              <a:rPr lang="en-US" dirty="0"/>
              <a:t> </a:t>
            </a:r>
          </a:p>
          <a:p>
            <a:r>
              <a:rPr lang="en-US" dirty="0"/>
              <a:t>The California Art Preservation Act (1980), gave a living artist or the artist’s estate a right for 50 years after the artist’s death to sue one “who intentionally defaces, mutilates, alters or destroys” a work of fine art of “recognized quality,” including art conservators who were “grossly negligent” in their duties.  The New York Artists Authorship Rights Act applied similar concepts.</a:t>
            </a:r>
          </a:p>
          <a:p>
            <a:r>
              <a:rPr lang="en-US" dirty="0"/>
              <a:t> </a:t>
            </a:r>
          </a:p>
          <a:p>
            <a:r>
              <a:rPr lang="en-US" b="1" dirty="0"/>
              <a:t>Visual Artists Rights Act of 1990 (VARA)</a:t>
            </a:r>
            <a:endParaRPr lang="en-US" dirty="0"/>
          </a:p>
          <a:p>
            <a:r>
              <a:rPr lang="en-US" dirty="0"/>
              <a:t> </a:t>
            </a:r>
          </a:p>
          <a:p>
            <a:r>
              <a:rPr lang="en-US" dirty="0"/>
              <a:t>Congress amended the Copyright Act of 1976 by adding the Visual Artists Rights Act of 1990 (VARA), granting the first federal recognition of the rights of attribution and integrity.  Earlier state laws may be weaker after the federal enactment of VARA, but some rights also may remain under state laws.</a:t>
            </a:r>
          </a:p>
          <a:p>
            <a:r>
              <a:rPr lang="en-US" dirty="0"/>
              <a:t> </a:t>
            </a:r>
          </a:p>
          <a:p>
            <a:r>
              <a:rPr lang="en-US" dirty="0"/>
              <a:t>VARA protects the moral rights of the actual artist or creator.  The copyright owner has no rights to act under VARA.  An artist may claim authorship and prevent the use of his or her name, prevent “intentional distortion, mutilation, or other modification of that work which would be prejudicial to his or her honor or reputation,” and “destruction of a work of recognized stature, and any intentional or grossly negligent destruction of that work.”  The law does not protect against alteration, mutilation, or destruction resulting from negligence, deterioration caused by the passage of time or the inherent nature of the materials, exhibition, or conservation.</a:t>
            </a:r>
          </a:p>
          <a:p>
            <a:r>
              <a:rPr lang="en-US" dirty="0"/>
              <a:t> </a:t>
            </a:r>
          </a:p>
          <a:p>
            <a:r>
              <a:rPr lang="en-US" dirty="0"/>
              <a:t>The rights of attribution allow the artist to ensure that works have correct and complete captions and credits in exhibitions and print, and to insist that his or her name is not used with works of another, be removed from a work mutilated or modified in an objectionable way.  An artist may prevent destruction of a work.</a:t>
            </a:r>
          </a:p>
          <a:p>
            <a:r>
              <a:rPr lang="en-US" dirty="0"/>
              <a:t> </a:t>
            </a:r>
          </a:p>
          <a:p>
            <a:r>
              <a:rPr lang="en-US" dirty="0"/>
              <a:t>VARA applies to “works of visual art,” defined as a painting, drawing, or print, sculpture, or photograph created in limited quantities, signed/marked, and numbered.  VARA does not protect reproductions, posters, illustrations, widely-reproduced photographs, movies; works created before June 1, 1991 effective date, or works made for hire. </a:t>
            </a:r>
          </a:p>
          <a:p>
            <a:r>
              <a:rPr lang="en-US" dirty="0"/>
              <a:t> </a:t>
            </a:r>
          </a:p>
          <a:p>
            <a:r>
              <a:rPr lang="en-US" dirty="0"/>
              <a:t>Moral rights in works created on or after June 1, 1991 continue for the life of the artist and may not be inherited or transferred under VARA but they may be waived if the artist expressly does so in writing, specifically identifying the work and the uses to which it applies.  Moral rights under VARA apply only to an original work, not to copies.  VARA does not affect copyright in the work.  Transferring copyright does not alter the artist’s moral rights.  In short, physical ownership rights, copyright, and moral rights are separate concepts and rights that operate independently, may be transferred separately, and may be held by separate owners.</a:t>
            </a:r>
          </a:p>
          <a:p>
            <a:r>
              <a:rPr lang="en-US" dirty="0"/>
              <a:t> </a:t>
            </a:r>
          </a:p>
          <a:p>
            <a:r>
              <a:rPr lang="en-US" dirty="0"/>
              <a:t>Most cases and claims under VARA to date involve large works of visual art that could not be moved without damage.  Yet, many American publishers ask authors and illustrators to waive their moral rights to avoid later problems that might affect production and marketing of works.  Debate continues about whether such waivers of “inalienable” rights are effective under state and federal law and what the future reach of moral rights will mean in the United States.</a:t>
            </a:r>
          </a:p>
          <a:p>
            <a:endParaRPr lang="en-US"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389448149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50"/>
        <p:cNvGrpSpPr/>
        <p:nvPr/>
      </p:nvGrpSpPr>
      <p:grpSpPr>
        <a:xfrm>
          <a:off x="0" y="0"/>
          <a:ext cx="0" cy="0"/>
          <a:chOff x="0" y="0"/>
          <a:chExt cx="0" cy="0"/>
        </a:xfrm>
      </p:grpSpPr>
      <p:sp>
        <p:nvSpPr>
          <p:cNvPr id="1951" name="Shape 1951"/>
          <p:cNvSpPr>
            <a:spLocks noGrp="1" noRot="1" noChangeAspect="1"/>
          </p:cNvSpPr>
          <p:nvPr>
            <p:ph type="sldImg" idx="2"/>
          </p:nvPr>
        </p:nvSpPr>
        <p:spPr>
          <a:xfrm>
            <a:off x="11811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a:noFill/>
          <a:ln w="9525" cap="rnd">
            <a:solidFill>
              <a:srgbClr val="000000"/>
            </a:solidFill>
            <a:prstDash val="solid"/>
            <a:miter/>
            <a:headEnd type="none" w="sm" len="sm"/>
            <a:tailEnd type="none" w="sm" len="sm"/>
          </a:ln>
        </p:spPr>
      </p:sp>
      <p:sp>
        <p:nvSpPr>
          <p:cNvPr id="1952" name="Shape 1952"/>
          <p:cNvSpPr txBox="1">
            <a:spLocks noGrp="1"/>
          </p:cNvSpPr>
          <p:nvPr>
            <p:ph type="body" idx="1"/>
          </p:nvPr>
        </p:nvSpPr>
        <p:spPr>
          <a:xfrm>
            <a:off x="701346" y="4416097"/>
            <a:ext cx="5607711" cy="278446"/>
          </a:xfrm>
          <a:prstGeom prst="rect">
            <a:avLst/>
          </a:prstGeom>
          <a:noFill/>
          <a:ln>
            <a:noFill/>
          </a:ln>
        </p:spPr>
        <p:txBody>
          <a:bodyPr lIns="91084" tIns="45542" rIns="91084" bIns="45542" anchor="t" anchorCtr="0">
            <a:spAutoFit/>
          </a:bodyPr>
          <a:lstStyle/>
          <a:p>
            <a:endParaRPr/>
          </a:p>
        </p:txBody>
      </p:sp>
      <p:sp>
        <p:nvSpPr>
          <p:cNvPr id="1953" name="Shape 1953"/>
          <p:cNvSpPr/>
          <p:nvPr/>
        </p:nvSpPr>
        <p:spPr>
          <a:xfrm>
            <a:off x="3970734" y="9016417"/>
            <a:ext cx="3038143" cy="278446"/>
          </a:xfrm>
          <a:prstGeom prst="rect">
            <a:avLst/>
          </a:prstGeom>
          <a:noFill/>
          <a:ln>
            <a:noFill/>
          </a:ln>
        </p:spPr>
        <p:txBody>
          <a:bodyPr lIns="91084" tIns="45542" rIns="91084" bIns="45542" anchor="b" anchorCtr="0">
            <a:spAutoFit/>
          </a:bodyPr>
          <a:lstStyle/>
          <a:p>
            <a:pPr algn="r">
              <a:buSzPct val="25000"/>
            </a:pPr>
            <a:r>
              <a:rPr lang="x-none" sz="1200"/>
              <a:t>*</a:t>
            </a:r>
          </a:p>
        </p:txBody>
      </p:sp>
    </p:spTree>
    <p:extLst>
      <p:ext uri="{BB962C8B-B14F-4D97-AF65-F5344CB8AC3E}">
        <p14:creationId xmlns:p14="http://schemas.microsoft.com/office/powerpoint/2010/main" val="32626961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4000" cy="6858000"/>
            <a:chOff x="0" y="0"/>
            <a:chExt cx="5760" cy="4320"/>
          </a:xfrm>
        </p:grpSpPr>
        <p:sp>
          <p:nvSpPr>
            <p:cNvPr id="5" name="Rectangle 3"/>
            <p:cNvSpPr>
              <a:spLocks noChangeArrowheads="1"/>
            </p:cNvSpPr>
            <p:nvPr/>
          </p:nvSpPr>
          <p:spPr bwMode="hidden">
            <a:xfrm>
              <a:off x="0" y="0"/>
              <a:ext cx="2208" cy="4320"/>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lang="en-US" sz="2400">
                <a:latin typeface="Times New Roman" pitchFamily="18" charset="0"/>
              </a:endParaRPr>
            </a:p>
          </p:txBody>
        </p:sp>
        <p:sp>
          <p:nvSpPr>
            <p:cNvPr id="6" name="Rectangle 4"/>
            <p:cNvSpPr>
              <a:spLocks noChangeArrowheads="1"/>
            </p:cNvSpPr>
            <p:nvPr/>
          </p:nvSpPr>
          <p:spPr bwMode="hidden">
            <a:xfrm>
              <a:off x="1081" y="1065"/>
              <a:ext cx="4679" cy="1596"/>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z="2400">
                <a:latin typeface="Times New Roman" pitchFamily="18" charset="0"/>
              </a:endParaRPr>
            </a:p>
          </p:txBody>
        </p:sp>
        <p:grpSp>
          <p:nvGrpSpPr>
            <p:cNvPr id="7" name="Group 5"/>
            <p:cNvGrpSpPr>
              <a:grpSpLocks/>
            </p:cNvGrpSpPr>
            <p:nvPr/>
          </p:nvGrpSpPr>
          <p:grpSpPr bwMode="auto">
            <a:xfrm>
              <a:off x="0" y="672"/>
              <a:ext cx="1806" cy="1989"/>
              <a:chOff x="0" y="672"/>
              <a:chExt cx="1806" cy="1989"/>
            </a:xfrm>
          </p:grpSpPr>
          <p:sp>
            <p:nvSpPr>
              <p:cNvPr id="8" name="Rectangle 6"/>
              <p:cNvSpPr>
                <a:spLocks noChangeArrowheads="1"/>
              </p:cNvSpPr>
              <p:nvPr userDrawn="1"/>
            </p:nvSpPr>
            <p:spPr bwMode="auto">
              <a:xfrm>
                <a:off x="361" y="2257"/>
                <a:ext cx="363" cy="404"/>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z="2400">
                  <a:latin typeface="Times New Roman" pitchFamily="18" charset="0"/>
                </a:endParaRPr>
              </a:p>
            </p:txBody>
          </p:sp>
          <p:sp>
            <p:nvSpPr>
              <p:cNvPr id="9" name="Rectangle 7"/>
              <p:cNvSpPr>
                <a:spLocks noChangeArrowheads="1"/>
              </p:cNvSpPr>
              <p:nvPr userDrawn="1"/>
            </p:nvSpPr>
            <p:spPr bwMode="auto">
              <a:xfrm>
                <a:off x="1081" y="1065"/>
                <a:ext cx="362" cy="405"/>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z="2400">
                  <a:latin typeface="Times New Roman" pitchFamily="18" charset="0"/>
                </a:endParaRPr>
              </a:p>
            </p:txBody>
          </p:sp>
          <p:sp>
            <p:nvSpPr>
              <p:cNvPr id="10" name="Rectangle 8"/>
              <p:cNvSpPr>
                <a:spLocks noChangeArrowheads="1"/>
              </p:cNvSpPr>
              <p:nvPr userDrawn="1"/>
            </p:nvSpPr>
            <p:spPr bwMode="auto">
              <a:xfrm>
                <a:off x="1437" y="672"/>
                <a:ext cx="369" cy="400"/>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z="2400">
                  <a:latin typeface="Times New Roman" pitchFamily="18" charset="0"/>
                </a:endParaRPr>
              </a:p>
            </p:txBody>
          </p:sp>
          <p:sp>
            <p:nvSpPr>
              <p:cNvPr id="11" name="Rectangle 9"/>
              <p:cNvSpPr>
                <a:spLocks noChangeArrowheads="1"/>
              </p:cNvSpPr>
              <p:nvPr userDrawn="1"/>
            </p:nvSpPr>
            <p:spPr bwMode="auto">
              <a:xfrm>
                <a:off x="719" y="2257"/>
                <a:ext cx="368" cy="404"/>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z="2400">
                  <a:latin typeface="Times New Roman" pitchFamily="18" charset="0"/>
                </a:endParaRPr>
              </a:p>
            </p:txBody>
          </p:sp>
          <p:sp>
            <p:nvSpPr>
              <p:cNvPr id="12" name="Rectangle 10"/>
              <p:cNvSpPr>
                <a:spLocks noChangeArrowheads="1"/>
              </p:cNvSpPr>
              <p:nvPr userDrawn="1"/>
            </p:nvSpPr>
            <p:spPr bwMode="auto">
              <a:xfrm>
                <a:off x="1437" y="1065"/>
                <a:ext cx="369" cy="405"/>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z="2400">
                  <a:latin typeface="Times New Roman" pitchFamily="18" charset="0"/>
                </a:endParaRPr>
              </a:p>
            </p:txBody>
          </p:sp>
          <p:sp>
            <p:nvSpPr>
              <p:cNvPr id="13" name="Rectangle 11"/>
              <p:cNvSpPr>
                <a:spLocks noChangeArrowheads="1"/>
              </p:cNvSpPr>
              <p:nvPr userDrawn="1"/>
            </p:nvSpPr>
            <p:spPr bwMode="auto">
              <a:xfrm>
                <a:off x="719" y="1464"/>
                <a:ext cx="368" cy="399"/>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z="2400">
                  <a:latin typeface="Times New Roman" pitchFamily="18" charset="0"/>
                </a:endParaRPr>
              </a:p>
            </p:txBody>
          </p:sp>
          <p:sp>
            <p:nvSpPr>
              <p:cNvPr id="14" name="Rectangle 12"/>
              <p:cNvSpPr>
                <a:spLocks noChangeArrowheads="1"/>
              </p:cNvSpPr>
              <p:nvPr userDrawn="1"/>
            </p:nvSpPr>
            <p:spPr bwMode="auto">
              <a:xfrm>
                <a:off x="0" y="1464"/>
                <a:ext cx="367" cy="399"/>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z="2400">
                  <a:latin typeface="Times New Roman" pitchFamily="18" charset="0"/>
                </a:endParaRPr>
              </a:p>
            </p:txBody>
          </p:sp>
          <p:sp>
            <p:nvSpPr>
              <p:cNvPr id="15" name="Rectangle 13"/>
              <p:cNvSpPr>
                <a:spLocks noChangeArrowheads="1"/>
              </p:cNvSpPr>
              <p:nvPr userDrawn="1"/>
            </p:nvSpPr>
            <p:spPr bwMode="auto">
              <a:xfrm>
                <a:off x="1081" y="1464"/>
                <a:ext cx="362" cy="399"/>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z="2400">
                  <a:latin typeface="Times New Roman" pitchFamily="18" charset="0"/>
                </a:endParaRPr>
              </a:p>
            </p:txBody>
          </p:sp>
          <p:sp>
            <p:nvSpPr>
              <p:cNvPr id="16" name="Rectangle 14"/>
              <p:cNvSpPr>
                <a:spLocks noChangeArrowheads="1"/>
              </p:cNvSpPr>
              <p:nvPr userDrawn="1"/>
            </p:nvSpPr>
            <p:spPr bwMode="auto">
              <a:xfrm>
                <a:off x="361" y="1857"/>
                <a:ext cx="363" cy="406"/>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z="2400">
                  <a:latin typeface="Times New Roman" pitchFamily="18" charset="0"/>
                </a:endParaRPr>
              </a:p>
            </p:txBody>
          </p:sp>
          <p:sp>
            <p:nvSpPr>
              <p:cNvPr id="17" name="Rectangle 15"/>
              <p:cNvSpPr>
                <a:spLocks noChangeArrowheads="1"/>
              </p:cNvSpPr>
              <p:nvPr userDrawn="1"/>
            </p:nvSpPr>
            <p:spPr bwMode="auto">
              <a:xfrm>
                <a:off x="719" y="1857"/>
                <a:ext cx="368" cy="406"/>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z="2400">
                  <a:latin typeface="Times New Roman" pitchFamily="18" charset="0"/>
                </a:endParaRPr>
              </a:p>
            </p:txBody>
          </p:sp>
        </p:grpSp>
      </p:grpSp>
      <p:sp>
        <p:nvSpPr>
          <p:cNvPr id="5139" name="Rectangle 19"/>
          <p:cNvSpPr>
            <a:spLocks noGrp="1" noChangeArrowheads="1"/>
          </p:cNvSpPr>
          <p:nvPr>
            <p:ph type="ctrTitle"/>
          </p:nvPr>
        </p:nvSpPr>
        <p:spPr>
          <a:xfrm>
            <a:off x="2971800" y="1828800"/>
            <a:ext cx="6019800" cy="2209800"/>
          </a:xfrm>
        </p:spPr>
        <p:txBody>
          <a:bodyPr/>
          <a:lstStyle>
            <a:lvl1pPr>
              <a:defRPr sz="2100">
                <a:solidFill>
                  <a:srgbClr val="FFFFFF"/>
                </a:solidFill>
              </a:defRPr>
            </a:lvl1pPr>
          </a:lstStyle>
          <a:p>
            <a:pPr lvl="0"/>
            <a:r>
              <a:rPr lang="en-US" noProof="0" smtClean="0"/>
              <a:t>Click to edit Master title style</a:t>
            </a:r>
          </a:p>
        </p:txBody>
      </p:sp>
      <p:sp>
        <p:nvSpPr>
          <p:cNvPr id="5140" name="Rectangle 20"/>
          <p:cNvSpPr>
            <a:spLocks noGrp="1" noChangeArrowheads="1"/>
          </p:cNvSpPr>
          <p:nvPr>
            <p:ph type="subTitle" idx="1"/>
          </p:nvPr>
        </p:nvSpPr>
        <p:spPr>
          <a:xfrm>
            <a:off x="2971800" y="4267200"/>
            <a:ext cx="6019800" cy="1752600"/>
          </a:xfrm>
        </p:spPr>
        <p:txBody>
          <a:bodyPr/>
          <a:lstStyle>
            <a:lvl1pPr marL="0" indent="0">
              <a:buFont typeface="Wingdings" pitchFamily="2" charset="2"/>
              <a:buNone/>
              <a:defRPr sz="3400"/>
            </a:lvl1pPr>
          </a:lstStyle>
          <a:p>
            <a:pPr lvl="0"/>
            <a:r>
              <a:rPr lang="en-US" noProof="0" smtClean="0"/>
              <a:t>Click to edit Master subtitle style</a:t>
            </a:r>
          </a:p>
        </p:txBody>
      </p:sp>
      <p:sp>
        <p:nvSpPr>
          <p:cNvPr id="18" name="Rectangle 16"/>
          <p:cNvSpPr>
            <a:spLocks noGrp="1" noChangeArrowheads="1"/>
          </p:cNvSpPr>
          <p:nvPr>
            <p:ph type="dt" sz="half" idx="10"/>
          </p:nvPr>
        </p:nvSpPr>
        <p:spPr>
          <a:xfrm>
            <a:off x="457200" y="6248400"/>
            <a:ext cx="2133600" cy="457200"/>
          </a:xfrm>
        </p:spPr>
        <p:txBody>
          <a:bodyPr/>
          <a:lstStyle>
            <a:lvl1pPr>
              <a:defRPr/>
            </a:lvl1pPr>
          </a:lstStyle>
          <a:p>
            <a:pPr>
              <a:defRPr/>
            </a:pPr>
            <a:endParaRPr lang="en-US"/>
          </a:p>
        </p:txBody>
      </p:sp>
      <p:sp>
        <p:nvSpPr>
          <p:cNvPr id="19" name="Rectangle 17"/>
          <p:cNvSpPr>
            <a:spLocks noGrp="1" noChangeArrowheads="1"/>
          </p:cNvSpPr>
          <p:nvPr>
            <p:ph type="ftr" sz="quarter" idx="11"/>
          </p:nvPr>
        </p:nvSpPr>
        <p:spPr/>
        <p:txBody>
          <a:bodyPr/>
          <a:lstStyle>
            <a:lvl1pPr>
              <a:defRPr/>
            </a:lvl1pPr>
          </a:lstStyle>
          <a:p>
            <a:pPr>
              <a:defRPr/>
            </a:pPr>
            <a:endParaRPr lang="en-US"/>
          </a:p>
        </p:txBody>
      </p:sp>
      <p:sp>
        <p:nvSpPr>
          <p:cNvPr id="20" name="Rectangle 18"/>
          <p:cNvSpPr>
            <a:spLocks noGrp="1" noChangeArrowheads="1"/>
          </p:cNvSpPr>
          <p:nvPr>
            <p:ph type="sldNum" sz="quarter" idx="12"/>
          </p:nvPr>
        </p:nvSpPr>
        <p:spPr/>
        <p:txBody>
          <a:bodyPr/>
          <a:lstStyle>
            <a:lvl1pPr>
              <a:defRPr/>
            </a:lvl1pPr>
          </a:lstStyle>
          <a:p>
            <a:pPr>
              <a:defRPr/>
            </a:pPr>
            <a:fld id="{7ED1B1ED-4DFA-4D91-8B02-F31E49F3B19B}" type="slidenum">
              <a:rPr lang="en-US"/>
              <a:pPr>
                <a:defRPr/>
              </a:pPr>
              <a:t>‹#›</a:t>
            </a:fld>
            <a:endParaRPr lang="en-US"/>
          </a:p>
        </p:txBody>
      </p:sp>
    </p:spTree>
    <p:extLst>
      <p:ext uri="{BB962C8B-B14F-4D97-AF65-F5344CB8AC3E}">
        <p14:creationId xmlns:p14="http://schemas.microsoft.com/office/powerpoint/2010/main" val="1403952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
          <p:cNvSpPr>
            <a:spLocks noGrp="1" noChangeArrowheads="1"/>
          </p:cNvSpPr>
          <p:nvPr>
            <p:ph type="ftr" sz="quarter" idx="10"/>
          </p:nvPr>
        </p:nvSpPr>
        <p:spPr>
          <a:ln/>
        </p:spPr>
        <p:txBody>
          <a:bodyPr/>
          <a:lstStyle>
            <a:lvl1pPr>
              <a:defRPr/>
            </a:lvl1pPr>
          </a:lstStyle>
          <a:p>
            <a:pPr>
              <a:defRPr/>
            </a:pPr>
            <a:endParaRPr lang="en-US"/>
          </a:p>
        </p:txBody>
      </p:sp>
      <p:sp>
        <p:nvSpPr>
          <p:cNvPr id="5" name="Rectangle 3"/>
          <p:cNvSpPr>
            <a:spLocks noGrp="1" noChangeArrowheads="1"/>
          </p:cNvSpPr>
          <p:nvPr>
            <p:ph type="sldNum" sz="quarter" idx="11"/>
          </p:nvPr>
        </p:nvSpPr>
        <p:spPr>
          <a:ln/>
        </p:spPr>
        <p:txBody>
          <a:bodyPr/>
          <a:lstStyle>
            <a:lvl1pPr>
              <a:defRPr/>
            </a:lvl1pPr>
          </a:lstStyle>
          <a:p>
            <a:pPr>
              <a:defRPr/>
            </a:pPr>
            <a:fld id="{CEB66FC2-F467-4F46-A75F-EDBA7072C7C5}" type="slidenum">
              <a:rPr lang="en-US"/>
              <a:pPr>
                <a:defRPr/>
              </a:pPr>
              <a:t>‹#›</a:t>
            </a:fld>
            <a:endParaRPr lang="en-US"/>
          </a:p>
        </p:txBody>
      </p:sp>
      <p:sp>
        <p:nvSpPr>
          <p:cNvPr id="6" name="Rectangle 16"/>
          <p:cNvSpPr>
            <a:spLocks noGrp="1" noChangeArrowheads="1"/>
          </p:cNvSpPr>
          <p:nvPr>
            <p:ph type="dt" sz="half"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34295158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457200"/>
            <a:ext cx="20574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457200"/>
            <a:ext cx="60198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
          <p:cNvSpPr>
            <a:spLocks noGrp="1" noChangeArrowheads="1"/>
          </p:cNvSpPr>
          <p:nvPr>
            <p:ph type="ftr" sz="quarter" idx="10"/>
          </p:nvPr>
        </p:nvSpPr>
        <p:spPr>
          <a:ln/>
        </p:spPr>
        <p:txBody>
          <a:bodyPr/>
          <a:lstStyle>
            <a:lvl1pPr>
              <a:defRPr/>
            </a:lvl1pPr>
          </a:lstStyle>
          <a:p>
            <a:pPr>
              <a:defRPr/>
            </a:pPr>
            <a:endParaRPr lang="en-US"/>
          </a:p>
        </p:txBody>
      </p:sp>
      <p:sp>
        <p:nvSpPr>
          <p:cNvPr id="5" name="Rectangle 3"/>
          <p:cNvSpPr>
            <a:spLocks noGrp="1" noChangeArrowheads="1"/>
          </p:cNvSpPr>
          <p:nvPr>
            <p:ph type="sldNum" sz="quarter" idx="11"/>
          </p:nvPr>
        </p:nvSpPr>
        <p:spPr>
          <a:ln/>
        </p:spPr>
        <p:txBody>
          <a:bodyPr/>
          <a:lstStyle>
            <a:lvl1pPr>
              <a:defRPr/>
            </a:lvl1pPr>
          </a:lstStyle>
          <a:p>
            <a:pPr>
              <a:defRPr/>
            </a:pPr>
            <a:fld id="{814AE169-7077-4A62-B75D-1BC986DE67C3}" type="slidenum">
              <a:rPr lang="en-US"/>
              <a:pPr>
                <a:defRPr/>
              </a:pPr>
              <a:t>‹#›</a:t>
            </a:fld>
            <a:endParaRPr lang="en-US"/>
          </a:p>
        </p:txBody>
      </p:sp>
      <p:sp>
        <p:nvSpPr>
          <p:cNvPr id="6" name="Rectangle 16"/>
          <p:cNvSpPr>
            <a:spLocks noGrp="1" noChangeArrowheads="1"/>
          </p:cNvSpPr>
          <p:nvPr>
            <p:ph type="dt" sz="half"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40872529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and Content">
  <p:cSld name="1_Title and Content">
    <p:spTree>
      <p:nvGrpSpPr>
        <p:cNvPr id="1" name="Shape 22"/>
        <p:cNvGrpSpPr/>
        <p:nvPr/>
      </p:nvGrpSpPr>
      <p:grpSpPr>
        <a:xfrm>
          <a:off x="0" y="0"/>
          <a:ext cx="0" cy="0"/>
          <a:chOff x="0" y="0"/>
          <a:chExt cx="0" cy="0"/>
        </a:xfrm>
      </p:grpSpPr>
      <p:sp>
        <p:nvSpPr>
          <p:cNvPr id="23" name="Shape 23"/>
          <p:cNvSpPr txBox="1">
            <a:spLocks noGrp="1"/>
          </p:cNvSpPr>
          <p:nvPr>
            <p:ph type="body" idx="1"/>
          </p:nvPr>
        </p:nvSpPr>
        <p:spPr>
          <a:xfrm>
            <a:off x="152400" y="1371600"/>
            <a:ext cx="8839199" cy="5333999"/>
          </a:xfrm>
          <a:prstGeom prst="rect">
            <a:avLst/>
          </a:prstGeom>
          <a:noFill/>
          <a:ln>
            <a:noFill/>
          </a:ln>
        </p:spPr>
        <p:txBody>
          <a:bodyPr lIns="91425" tIns="91425" rIns="91425" bIns="91425" anchor="t" anchorCtr="0"/>
          <a:lstStyle>
            <a:lvl1pPr marL="230188" indent="-230188" rtl="0">
              <a:spcBef>
                <a:spcPts val="200"/>
              </a:spcBef>
              <a:defRPr/>
            </a:lvl1pPr>
            <a:lvl2pPr marL="461963" indent="-233362" rtl="0">
              <a:spcBef>
                <a:spcPts val="200"/>
              </a:spcBef>
              <a:defRPr/>
            </a:lvl2pPr>
            <a:lvl3pPr marL="684213" indent="-227012" rtl="0">
              <a:spcBef>
                <a:spcPts val="200"/>
              </a:spcBef>
              <a:defRPr/>
            </a:lvl3pPr>
            <a:lvl4pPr marL="914400" indent="-241300" rtl="0">
              <a:spcBef>
                <a:spcPts val="200"/>
              </a:spcBef>
              <a:defRPr/>
            </a:lvl4pPr>
            <a:lvl5pPr marL="1144588" indent="-230187" rtl="0">
              <a:spcBef>
                <a:spcPts val="200"/>
              </a:spcBef>
              <a:defRPr/>
            </a:lvl5pPr>
            <a:lvl6pPr>
              <a:defRPr/>
            </a:lvl6pPr>
            <a:lvl7pPr>
              <a:defRPr/>
            </a:lvl7pPr>
            <a:lvl8pPr>
              <a:defRPr/>
            </a:lvl8pPr>
            <a:lvl9pPr>
              <a:defRPr/>
            </a:lvl9pPr>
          </a:lstStyle>
          <a:p>
            <a:endParaRPr/>
          </a:p>
        </p:txBody>
      </p:sp>
      <p:sp>
        <p:nvSpPr>
          <p:cNvPr id="24" name="Shape 24"/>
          <p:cNvSpPr txBox="1">
            <a:spLocks noGrp="1"/>
          </p:cNvSpPr>
          <p:nvPr>
            <p:ph type="title"/>
          </p:nvPr>
        </p:nvSpPr>
        <p:spPr>
          <a:xfrm>
            <a:off x="152400" y="457200"/>
            <a:ext cx="8839199" cy="914400"/>
          </a:xfrm>
          <a:prstGeom prst="rect">
            <a:avLst/>
          </a:prstGeom>
          <a:noFill/>
          <a:ln>
            <a:noFill/>
          </a:ln>
        </p:spPr>
        <p:txBody>
          <a:bodyPr lIns="91425" tIns="91425" rIns="91425" bIns="91425" anchor="t" anchorCtr="0"/>
          <a:lstStyle>
            <a:lvl1pPr algn="l" rtl="0">
              <a:spcBef>
                <a:spcPts val="0"/>
              </a:spcBef>
              <a:spcAft>
                <a:spcPts val="0"/>
              </a:spcAft>
              <a:defRPr sz="3600">
                <a:solidFill>
                  <a:schemeClr val="lt2"/>
                </a:solidFill>
                <a:latin typeface="Trebuchet MS"/>
                <a:ea typeface="Trebuchet MS"/>
                <a:cs typeface="Trebuchet MS"/>
                <a:sym typeface="Trebuchet MS"/>
              </a:defRPr>
            </a:lvl1pPr>
            <a:lvl2pPr algn="l" rtl="0">
              <a:spcBef>
                <a:spcPts val="0"/>
              </a:spcBef>
              <a:spcAft>
                <a:spcPts val="0"/>
              </a:spcAft>
              <a:defRPr sz="3600">
                <a:solidFill>
                  <a:schemeClr val="lt2"/>
                </a:solidFill>
                <a:latin typeface="Trebuchet MS"/>
                <a:ea typeface="Trebuchet MS"/>
                <a:cs typeface="Trebuchet MS"/>
                <a:sym typeface="Trebuchet MS"/>
              </a:defRPr>
            </a:lvl2pPr>
            <a:lvl3pPr algn="l" rtl="0">
              <a:spcBef>
                <a:spcPts val="0"/>
              </a:spcBef>
              <a:spcAft>
                <a:spcPts val="0"/>
              </a:spcAft>
              <a:defRPr sz="3600">
                <a:solidFill>
                  <a:schemeClr val="lt2"/>
                </a:solidFill>
                <a:latin typeface="Trebuchet MS"/>
                <a:ea typeface="Trebuchet MS"/>
                <a:cs typeface="Trebuchet MS"/>
                <a:sym typeface="Trebuchet MS"/>
              </a:defRPr>
            </a:lvl3pPr>
            <a:lvl4pPr algn="l" rtl="0">
              <a:spcBef>
                <a:spcPts val="0"/>
              </a:spcBef>
              <a:spcAft>
                <a:spcPts val="0"/>
              </a:spcAft>
              <a:defRPr sz="3600">
                <a:solidFill>
                  <a:schemeClr val="lt2"/>
                </a:solidFill>
                <a:latin typeface="Trebuchet MS"/>
                <a:ea typeface="Trebuchet MS"/>
                <a:cs typeface="Trebuchet MS"/>
                <a:sym typeface="Trebuchet MS"/>
              </a:defRPr>
            </a:lvl4pPr>
            <a:lvl5pPr algn="l" rtl="0">
              <a:spcBef>
                <a:spcPts val="0"/>
              </a:spcBef>
              <a:spcAft>
                <a:spcPts val="0"/>
              </a:spcAft>
              <a:defRPr sz="3600">
                <a:solidFill>
                  <a:schemeClr val="lt2"/>
                </a:solidFill>
                <a:latin typeface="Trebuchet MS"/>
                <a:ea typeface="Trebuchet MS"/>
                <a:cs typeface="Trebuchet MS"/>
                <a:sym typeface="Trebuchet MS"/>
              </a:defRPr>
            </a:lvl5pPr>
            <a:lvl6pPr marL="457200" algn="l" rtl="0">
              <a:spcBef>
                <a:spcPts val="0"/>
              </a:spcBef>
              <a:spcAft>
                <a:spcPts val="0"/>
              </a:spcAft>
              <a:defRPr>
                <a:solidFill>
                  <a:schemeClr val="lt1"/>
                </a:solidFill>
                <a:latin typeface="Arial"/>
                <a:ea typeface="Arial"/>
                <a:cs typeface="Arial"/>
                <a:sym typeface="Arial"/>
              </a:defRPr>
            </a:lvl6pPr>
            <a:lvl7pPr marL="914400" algn="l" rtl="0">
              <a:spcBef>
                <a:spcPts val="0"/>
              </a:spcBef>
              <a:spcAft>
                <a:spcPts val="0"/>
              </a:spcAft>
              <a:defRPr>
                <a:solidFill>
                  <a:schemeClr val="lt1"/>
                </a:solidFill>
                <a:latin typeface="Arial"/>
                <a:ea typeface="Arial"/>
                <a:cs typeface="Arial"/>
                <a:sym typeface="Arial"/>
              </a:defRPr>
            </a:lvl7pPr>
            <a:lvl8pPr marL="1371600" algn="l" rtl="0">
              <a:spcBef>
                <a:spcPts val="0"/>
              </a:spcBef>
              <a:spcAft>
                <a:spcPts val="0"/>
              </a:spcAft>
              <a:defRPr>
                <a:solidFill>
                  <a:schemeClr val="lt1"/>
                </a:solidFill>
                <a:latin typeface="Arial"/>
                <a:ea typeface="Arial"/>
                <a:cs typeface="Arial"/>
                <a:sym typeface="Arial"/>
              </a:defRPr>
            </a:lvl8pPr>
            <a:lvl9pPr marL="1828800" algn="l" rtl="0">
              <a:spcBef>
                <a:spcPts val="0"/>
              </a:spcBef>
              <a:spcAft>
                <a:spcPts val="0"/>
              </a:spcAft>
              <a:defRPr>
                <a:solidFill>
                  <a:schemeClr val="lt1"/>
                </a:solidFill>
                <a:latin typeface="Arial"/>
                <a:ea typeface="Arial"/>
                <a:cs typeface="Arial"/>
                <a:sym typeface="Arial"/>
              </a:defRPr>
            </a:lvl9pPr>
          </a:lstStyle>
          <a:p>
            <a:endParaRPr/>
          </a:p>
        </p:txBody>
      </p:sp>
    </p:spTree>
    <p:extLst>
      <p:ext uri="{BB962C8B-B14F-4D97-AF65-F5344CB8AC3E}">
        <p14:creationId xmlns:p14="http://schemas.microsoft.com/office/powerpoint/2010/main" val="1829341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Title 10"/>
          <p:cNvSpPr>
            <a:spLocks noGrp="1"/>
          </p:cNvSpPr>
          <p:nvPr>
            <p:ph type="title"/>
          </p:nvPr>
        </p:nvSpPr>
        <p:spPr/>
        <p:txBody>
          <a:bodyPr/>
          <a:lstStyle/>
          <a:p>
            <a:r>
              <a:rPr lang="en-US" smtClean="0"/>
              <a:t>Click to edit Master title style</a:t>
            </a:r>
            <a:endParaRPr lang="en-US"/>
          </a:p>
        </p:txBody>
      </p:sp>
      <p:sp>
        <p:nvSpPr>
          <p:cNvPr id="4" name="Rectangle 2"/>
          <p:cNvSpPr>
            <a:spLocks noGrp="1" noChangeArrowheads="1"/>
          </p:cNvSpPr>
          <p:nvPr>
            <p:ph type="ftr" sz="quarter" idx="10"/>
          </p:nvPr>
        </p:nvSpPr>
        <p:spPr>
          <a:ln/>
        </p:spPr>
        <p:txBody>
          <a:bodyPr/>
          <a:lstStyle>
            <a:lvl1pPr>
              <a:defRPr/>
            </a:lvl1pPr>
          </a:lstStyle>
          <a:p>
            <a:pPr>
              <a:defRPr/>
            </a:pPr>
            <a:endParaRPr lang="en-US"/>
          </a:p>
        </p:txBody>
      </p:sp>
      <p:sp>
        <p:nvSpPr>
          <p:cNvPr id="5" name="Rectangle 3"/>
          <p:cNvSpPr>
            <a:spLocks noGrp="1" noChangeArrowheads="1"/>
          </p:cNvSpPr>
          <p:nvPr>
            <p:ph type="sldNum" sz="quarter" idx="11"/>
          </p:nvPr>
        </p:nvSpPr>
        <p:spPr>
          <a:ln/>
        </p:spPr>
        <p:txBody>
          <a:bodyPr/>
          <a:lstStyle>
            <a:lvl1pPr>
              <a:defRPr/>
            </a:lvl1pPr>
          </a:lstStyle>
          <a:p>
            <a:pPr>
              <a:defRPr/>
            </a:pPr>
            <a:fld id="{401B6D8B-9EB9-40FB-B0D8-EA016213B564}" type="slidenum">
              <a:rPr lang="en-US"/>
              <a:pPr>
                <a:defRPr/>
              </a:pPr>
              <a:t>‹#›</a:t>
            </a:fld>
            <a:endParaRPr lang="en-US"/>
          </a:p>
        </p:txBody>
      </p:sp>
      <p:sp>
        <p:nvSpPr>
          <p:cNvPr id="6" name="Rectangle 16"/>
          <p:cNvSpPr>
            <a:spLocks noGrp="1" noChangeArrowheads="1"/>
          </p:cNvSpPr>
          <p:nvPr>
            <p:ph type="dt" sz="half"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32365897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2"/>
          <p:cNvSpPr>
            <a:spLocks noGrp="1" noChangeArrowheads="1"/>
          </p:cNvSpPr>
          <p:nvPr>
            <p:ph type="ftr" sz="quarter" idx="10"/>
          </p:nvPr>
        </p:nvSpPr>
        <p:spPr>
          <a:ln/>
        </p:spPr>
        <p:txBody>
          <a:bodyPr/>
          <a:lstStyle>
            <a:lvl1pPr>
              <a:defRPr/>
            </a:lvl1pPr>
          </a:lstStyle>
          <a:p>
            <a:pPr>
              <a:defRPr/>
            </a:pPr>
            <a:endParaRPr lang="en-US"/>
          </a:p>
        </p:txBody>
      </p:sp>
      <p:sp>
        <p:nvSpPr>
          <p:cNvPr id="5" name="Rectangle 3"/>
          <p:cNvSpPr>
            <a:spLocks noGrp="1" noChangeArrowheads="1"/>
          </p:cNvSpPr>
          <p:nvPr>
            <p:ph type="sldNum" sz="quarter" idx="11"/>
          </p:nvPr>
        </p:nvSpPr>
        <p:spPr>
          <a:ln/>
        </p:spPr>
        <p:txBody>
          <a:bodyPr/>
          <a:lstStyle>
            <a:lvl1pPr>
              <a:defRPr/>
            </a:lvl1pPr>
          </a:lstStyle>
          <a:p>
            <a:pPr>
              <a:defRPr/>
            </a:pPr>
            <a:fld id="{D243B93E-9ED5-45BC-96DC-D39D66BCBFEE}" type="slidenum">
              <a:rPr lang="en-US"/>
              <a:pPr>
                <a:defRPr/>
              </a:pPr>
              <a:t>‹#›</a:t>
            </a:fld>
            <a:endParaRPr lang="en-US"/>
          </a:p>
        </p:txBody>
      </p:sp>
      <p:sp>
        <p:nvSpPr>
          <p:cNvPr id="6" name="Rectangle 16"/>
          <p:cNvSpPr>
            <a:spLocks noGrp="1" noChangeArrowheads="1"/>
          </p:cNvSpPr>
          <p:nvPr>
            <p:ph type="dt" sz="half"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11164204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2"/>
          <p:cNvSpPr>
            <a:spLocks noGrp="1" noChangeArrowheads="1"/>
          </p:cNvSpPr>
          <p:nvPr>
            <p:ph type="ftr" sz="quarter" idx="10"/>
          </p:nvPr>
        </p:nvSpPr>
        <p:spPr>
          <a:ln/>
        </p:spPr>
        <p:txBody>
          <a:bodyPr/>
          <a:lstStyle>
            <a:lvl1pPr>
              <a:defRPr/>
            </a:lvl1pPr>
          </a:lstStyle>
          <a:p>
            <a:pPr>
              <a:defRPr/>
            </a:pPr>
            <a:endParaRPr lang="en-US"/>
          </a:p>
        </p:txBody>
      </p:sp>
      <p:sp>
        <p:nvSpPr>
          <p:cNvPr id="6" name="Rectangle 3"/>
          <p:cNvSpPr>
            <a:spLocks noGrp="1" noChangeArrowheads="1"/>
          </p:cNvSpPr>
          <p:nvPr>
            <p:ph type="sldNum" sz="quarter" idx="11"/>
          </p:nvPr>
        </p:nvSpPr>
        <p:spPr>
          <a:ln/>
        </p:spPr>
        <p:txBody>
          <a:bodyPr/>
          <a:lstStyle>
            <a:lvl1pPr>
              <a:defRPr/>
            </a:lvl1pPr>
          </a:lstStyle>
          <a:p>
            <a:pPr>
              <a:defRPr/>
            </a:pPr>
            <a:fld id="{1E720E54-7C21-422D-BB66-3F1E87E9D673}" type="slidenum">
              <a:rPr lang="en-US"/>
              <a:pPr>
                <a:defRPr/>
              </a:pPr>
              <a:t>‹#›</a:t>
            </a:fld>
            <a:endParaRPr lang="en-US"/>
          </a:p>
        </p:txBody>
      </p:sp>
      <p:sp>
        <p:nvSpPr>
          <p:cNvPr id="7" name="Rectangle 16"/>
          <p:cNvSpPr>
            <a:spLocks noGrp="1" noChangeArrowheads="1"/>
          </p:cNvSpPr>
          <p:nvPr>
            <p:ph type="dt" sz="half"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24940551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2"/>
          <p:cNvSpPr>
            <a:spLocks noGrp="1" noChangeArrowheads="1"/>
          </p:cNvSpPr>
          <p:nvPr>
            <p:ph type="ftr" sz="quarter" idx="10"/>
          </p:nvPr>
        </p:nvSpPr>
        <p:spPr>
          <a:ln/>
        </p:spPr>
        <p:txBody>
          <a:bodyPr/>
          <a:lstStyle>
            <a:lvl1pPr>
              <a:defRPr/>
            </a:lvl1pPr>
          </a:lstStyle>
          <a:p>
            <a:pPr>
              <a:defRPr/>
            </a:pPr>
            <a:endParaRPr lang="en-US"/>
          </a:p>
        </p:txBody>
      </p:sp>
      <p:sp>
        <p:nvSpPr>
          <p:cNvPr id="8" name="Rectangle 3"/>
          <p:cNvSpPr>
            <a:spLocks noGrp="1" noChangeArrowheads="1"/>
          </p:cNvSpPr>
          <p:nvPr>
            <p:ph type="sldNum" sz="quarter" idx="11"/>
          </p:nvPr>
        </p:nvSpPr>
        <p:spPr>
          <a:ln/>
        </p:spPr>
        <p:txBody>
          <a:bodyPr/>
          <a:lstStyle>
            <a:lvl1pPr>
              <a:defRPr/>
            </a:lvl1pPr>
          </a:lstStyle>
          <a:p>
            <a:pPr>
              <a:defRPr/>
            </a:pPr>
            <a:fld id="{7846910E-C566-4373-9D97-C1E87E8B9475}" type="slidenum">
              <a:rPr lang="en-US"/>
              <a:pPr>
                <a:defRPr/>
              </a:pPr>
              <a:t>‹#›</a:t>
            </a:fld>
            <a:endParaRPr lang="en-US"/>
          </a:p>
        </p:txBody>
      </p:sp>
      <p:sp>
        <p:nvSpPr>
          <p:cNvPr id="9" name="Rectangle 16"/>
          <p:cNvSpPr>
            <a:spLocks noGrp="1" noChangeArrowheads="1"/>
          </p:cNvSpPr>
          <p:nvPr>
            <p:ph type="dt" sz="half"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4752209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2"/>
          <p:cNvSpPr>
            <a:spLocks noGrp="1" noChangeArrowheads="1"/>
          </p:cNvSpPr>
          <p:nvPr>
            <p:ph type="ftr" sz="quarter" idx="10"/>
          </p:nvPr>
        </p:nvSpPr>
        <p:spPr>
          <a:ln/>
        </p:spPr>
        <p:txBody>
          <a:bodyPr/>
          <a:lstStyle>
            <a:lvl1pPr>
              <a:defRPr/>
            </a:lvl1pPr>
          </a:lstStyle>
          <a:p>
            <a:pPr>
              <a:defRPr/>
            </a:pPr>
            <a:endParaRPr lang="en-US"/>
          </a:p>
        </p:txBody>
      </p:sp>
      <p:sp>
        <p:nvSpPr>
          <p:cNvPr id="4" name="Rectangle 3"/>
          <p:cNvSpPr>
            <a:spLocks noGrp="1" noChangeArrowheads="1"/>
          </p:cNvSpPr>
          <p:nvPr>
            <p:ph type="sldNum" sz="quarter" idx="11"/>
          </p:nvPr>
        </p:nvSpPr>
        <p:spPr>
          <a:ln/>
        </p:spPr>
        <p:txBody>
          <a:bodyPr/>
          <a:lstStyle>
            <a:lvl1pPr>
              <a:defRPr/>
            </a:lvl1pPr>
          </a:lstStyle>
          <a:p>
            <a:pPr>
              <a:defRPr/>
            </a:pPr>
            <a:fld id="{3F319B05-56DD-4581-BD73-ABF024FD7484}" type="slidenum">
              <a:rPr lang="en-US"/>
              <a:pPr>
                <a:defRPr/>
              </a:pPr>
              <a:t>‹#›</a:t>
            </a:fld>
            <a:endParaRPr lang="en-US"/>
          </a:p>
        </p:txBody>
      </p:sp>
      <p:sp>
        <p:nvSpPr>
          <p:cNvPr id="5" name="Rectangle 16"/>
          <p:cNvSpPr>
            <a:spLocks noGrp="1" noChangeArrowheads="1"/>
          </p:cNvSpPr>
          <p:nvPr>
            <p:ph type="dt" sz="half"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37525660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
          <p:cNvSpPr>
            <a:spLocks noGrp="1" noChangeArrowheads="1"/>
          </p:cNvSpPr>
          <p:nvPr>
            <p:ph type="ftr" sz="quarter" idx="10"/>
          </p:nvPr>
        </p:nvSpPr>
        <p:spPr>
          <a:ln/>
        </p:spPr>
        <p:txBody>
          <a:bodyPr/>
          <a:lstStyle>
            <a:lvl1pPr>
              <a:defRPr/>
            </a:lvl1pPr>
          </a:lstStyle>
          <a:p>
            <a:pPr>
              <a:defRPr/>
            </a:pPr>
            <a:endParaRPr lang="en-US"/>
          </a:p>
        </p:txBody>
      </p:sp>
      <p:sp>
        <p:nvSpPr>
          <p:cNvPr id="3" name="Rectangle 3"/>
          <p:cNvSpPr>
            <a:spLocks noGrp="1" noChangeArrowheads="1"/>
          </p:cNvSpPr>
          <p:nvPr>
            <p:ph type="sldNum" sz="quarter" idx="11"/>
          </p:nvPr>
        </p:nvSpPr>
        <p:spPr>
          <a:ln/>
        </p:spPr>
        <p:txBody>
          <a:bodyPr/>
          <a:lstStyle>
            <a:lvl1pPr>
              <a:defRPr/>
            </a:lvl1pPr>
          </a:lstStyle>
          <a:p>
            <a:pPr>
              <a:defRPr/>
            </a:pPr>
            <a:fld id="{A1482C16-42D7-4EE3-9BBA-4AA1A7BB405D}" type="slidenum">
              <a:rPr lang="en-US"/>
              <a:pPr>
                <a:defRPr/>
              </a:pPr>
              <a:t>‹#›</a:t>
            </a:fld>
            <a:endParaRPr lang="en-US"/>
          </a:p>
        </p:txBody>
      </p:sp>
      <p:sp>
        <p:nvSpPr>
          <p:cNvPr id="4" name="Rectangle 16"/>
          <p:cNvSpPr>
            <a:spLocks noGrp="1" noChangeArrowheads="1"/>
          </p:cNvSpPr>
          <p:nvPr>
            <p:ph type="dt" sz="half"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1200699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
          <p:cNvSpPr>
            <a:spLocks noGrp="1" noChangeArrowheads="1"/>
          </p:cNvSpPr>
          <p:nvPr>
            <p:ph type="ftr" sz="quarter" idx="10"/>
          </p:nvPr>
        </p:nvSpPr>
        <p:spPr>
          <a:ln/>
        </p:spPr>
        <p:txBody>
          <a:bodyPr/>
          <a:lstStyle>
            <a:lvl1pPr>
              <a:defRPr/>
            </a:lvl1pPr>
          </a:lstStyle>
          <a:p>
            <a:pPr>
              <a:defRPr/>
            </a:pPr>
            <a:endParaRPr lang="en-US"/>
          </a:p>
        </p:txBody>
      </p:sp>
      <p:sp>
        <p:nvSpPr>
          <p:cNvPr id="6" name="Rectangle 3"/>
          <p:cNvSpPr>
            <a:spLocks noGrp="1" noChangeArrowheads="1"/>
          </p:cNvSpPr>
          <p:nvPr>
            <p:ph type="sldNum" sz="quarter" idx="11"/>
          </p:nvPr>
        </p:nvSpPr>
        <p:spPr>
          <a:ln/>
        </p:spPr>
        <p:txBody>
          <a:bodyPr/>
          <a:lstStyle>
            <a:lvl1pPr>
              <a:defRPr/>
            </a:lvl1pPr>
          </a:lstStyle>
          <a:p>
            <a:pPr>
              <a:defRPr/>
            </a:pPr>
            <a:fld id="{FA808A21-ADCE-412A-828C-8A426CBF8CB0}" type="slidenum">
              <a:rPr lang="en-US"/>
              <a:pPr>
                <a:defRPr/>
              </a:pPr>
              <a:t>‹#›</a:t>
            </a:fld>
            <a:endParaRPr lang="en-US"/>
          </a:p>
        </p:txBody>
      </p:sp>
      <p:sp>
        <p:nvSpPr>
          <p:cNvPr id="7" name="Rectangle 16"/>
          <p:cNvSpPr>
            <a:spLocks noGrp="1" noChangeArrowheads="1"/>
          </p:cNvSpPr>
          <p:nvPr>
            <p:ph type="dt" sz="half"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7781430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
          <p:cNvSpPr>
            <a:spLocks noGrp="1" noChangeArrowheads="1"/>
          </p:cNvSpPr>
          <p:nvPr>
            <p:ph type="ftr" sz="quarter" idx="10"/>
          </p:nvPr>
        </p:nvSpPr>
        <p:spPr>
          <a:ln/>
        </p:spPr>
        <p:txBody>
          <a:bodyPr/>
          <a:lstStyle>
            <a:lvl1pPr>
              <a:defRPr/>
            </a:lvl1pPr>
          </a:lstStyle>
          <a:p>
            <a:pPr>
              <a:defRPr/>
            </a:pPr>
            <a:endParaRPr lang="en-US"/>
          </a:p>
        </p:txBody>
      </p:sp>
      <p:sp>
        <p:nvSpPr>
          <p:cNvPr id="6" name="Rectangle 3"/>
          <p:cNvSpPr>
            <a:spLocks noGrp="1" noChangeArrowheads="1"/>
          </p:cNvSpPr>
          <p:nvPr>
            <p:ph type="sldNum" sz="quarter" idx="11"/>
          </p:nvPr>
        </p:nvSpPr>
        <p:spPr>
          <a:ln/>
        </p:spPr>
        <p:txBody>
          <a:bodyPr/>
          <a:lstStyle>
            <a:lvl1pPr>
              <a:defRPr/>
            </a:lvl1pPr>
          </a:lstStyle>
          <a:p>
            <a:pPr>
              <a:defRPr/>
            </a:pPr>
            <a:fld id="{419F61EE-8B90-426B-9EA8-F375253B4DA1}" type="slidenum">
              <a:rPr lang="en-US"/>
              <a:pPr>
                <a:defRPr/>
              </a:pPr>
              <a:t>‹#›</a:t>
            </a:fld>
            <a:endParaRPr lang="en-US"/>
          </a:p>
        </p:txBody>
      </p:sp>
      <p:sp>
        <p:nvSpPr>
          <p:cNvPr id="7" name="Rectangle 16"/>
          <p:cNvSpPr>
            <a:spLocks noGrp="1" noChangeArrowheads="1"/>
          </p:cNvSpPr>
          <p:nvPr>
            <p:ph type="dt" sz="half"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6790126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098" name="Rectangle 2"/>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200"/>
            </a:lvl1pPr>
          </a:lstStyle>
          <a:p>
            <a:pPr>
              <a:defRPr/>
            </a:pPr>
            <a:endParaRPr lang="en-US"/>
          </a:p>
        </p:txBody>
      </p:sp>
      <p:sp>
        <p:nvSpPr>
          <p:cNvPr id="4099" name="Rectangle 3"/>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atin typeface="Arial Black" pitchFamily="34" charset="0"/>
              </a:defRPr>
            </a:lvl1pPr>
          </a:lstStyle>
          <a:p>
            <a:pPr>
              <a:defRPr/>
            </a:pPr>
            <a:fld id="{5E9228DF-A8AF-4890-BF71-B726E99996F0}" type="slidenum">
              <a:rPr lang="en-US"/>
              <a:pPr>
                <a:defRPr/>
              </a:pPr>
              <a:t>‹#›</a:t>
            </a:fld>
            <a:endParaRPr lang="en-US"/>
          </a:p>
        </p:txBody>
      </p:sp>
      <p:grpSp>
        <p:nvGrpSpPr>
          <p:cNvPr id="1028" name="Group 4"/>
          <p:cNvGrpSpPr>
            <a:grpSpLocks/>
          </p:cNvGrpSpPr>
          <p:nvPr/>
        </p:nvGrpSpPr>
        <p:grpSpPr bwMode="auto">
          <a:xfrm>
            <a:off x="0" y="0"/>
            <a:ext cx="9144000" cy="546100"/>
            <a:chOff x="0" y="0"/>
            <a:chExt cx="5760" cy="344"/>
          </a:xfrm>
        </p:grpSpPr>
        <p:sp>
          <p:nvSpPr>
            <p:cNvPr id="1033" name="Rectangle 5"/>
            <p:cNvSpPr>
              <a:spLocks noChangeArrowheads="1"/>
            </p:cNvSpPr>
            <p:nvPr/>
          </p:nvSpPr>
          <p:spPr bwMode="auto">
            <a:xfrm>
              <a:off x="0" y="0"/>
              <a:ext cx="180" cy="336"/>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lang="en-US" sz="2400">
                <a:latin typeface="Times New Roman" pitchFamily="18" charset="0"/>
              </a:endParaRPr>
            </a:p>
          </p:txBody>
        </p:sp>
        <p:sp>
          <p:nvSpPr>
            <p:cNvPr id="1034" name="Rectangle 6"/>
            <p:cNvSpPr>
              <a:spLocks noChangeArrowheads="1"/>
            </p:cNvSpPr>
            <p:nvPr/>
          </p:nvSpPr>
          <p:spPr bwMode="auto">
            <a:xfrm>
              <a:off x="260" y="85"/>
              <a:ext cx="5500" cy="173"/>
            </a:xfrm>
            <a:prstGeom prst="rect">
              <a:avLst/>
            </a:pr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z="2400">
                <a:latin typeface="Times New Roman" pitchFamily="18" charset="0"/>
              </a:endParaRPr>
            </a:p>
          </p:txBody>
        </p:sp>
        <p:sp>
          <p:nvSpPr>
            <p:cNvPr id="1035" name="Rectangle 7"/>
            <p:cNvSpPr>
              <a:spLocks noChangeArrowheads="1"/>
            </p:cNvSpPr>
            <p:nvPr/>
          </p:nvSpPr>
          <p:spPr bwMode="auto">
            <a:xfrm>
              <a:off x="258" y="85"/>
              <a:ext cx="87" cy="89"/>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solidFill>
                  <a:schemeClr val="hlink"/>
                </a:solidFill>
              </a:endParaRPr>
            </a:p>
          </p:txBody>
        </p:sp>
        <p:sp>
          <p:nvSpPr>
            <p:cNvPr id="1036" name="Rectangle 8"/>
            <p:cNvSpPr>
              <a:spLocks noChangeArrowheads="1"/>
            </p:cNvSpPr>
            <p:nvPr/>
          </p:nvSpPr>
          <p:spPr bwMode="auto">
            <a:xfrm>
              <a:off x="345" y="0"/>
              <a:ext cx="88" cy="87"/>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solidFill>
                  <a:schemeClr val="hlink"/>
                </a:solidFill>
              </a:endParaRPr>
            </a:p>
          </p:txBody>
        </p:sp>
        <p:sp>
          <p:nvSpPr>
            <p:cNvPr id="1037" name="Rectangle 9"/>
            <p:cNvSpPr>
              <a:spLocks noChangeArrowheads="1"/>
            </p:cNvSpPr>
            <p:nvPr/>
          </p:nvSpPr>
          <p:spPr bwMode="auto">
            <a:xfrm>
              <a:off x="345" y="85"/>
              <a:ext cx="88" cy="89"/>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solidFill>
                  <a:schemeClr val="accent2"/>
                </a:solidFill>
              </a:endParaRPr>
            </a:p>
          </p:txBody>
        </p:sp>
        <p:sp>
          <p:nvSpPr>
            <p:cNvPr id="1038" name="Rectangle 10"/>
            <p:cNvSpPr>
              <a:spLocks noChangeArrowheads="1"/>
            </p:cNvSpPr>
            <p:nvPr/>
          </p:nvSpPr>
          <p:spPr bwMode="auto">
            <a:xfrm>
              <a:off x="173" y="173"/>
              <a:ext cx="86" cy="87"/>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solidFill>
                  <a:schemeClr val="hlink"/>
                </a:solidFill>
              </a:endParaRPr>
            </a:p>
          </p:txBody>
        </p:sp>
        <p:sp>
          <p:nvSpPr>
            <p:cNvPr id="1039" name="Rectangle 11"/>
            <p:cNvSpPr>
              <a:spLocks noChangeArrowheads="1"/>
            </p:cNvSpPr>
            <p:nvPr/>
          </p:nvSpPr>
          <p:spPr bwMode="auto">
            <a:xfrm>
              <a:off x="83" y="86"/>
              <a:ext cx="89" cy="87"/>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z="2400">
                <a:latin typeface="Times New Roman" pitchFamily="18" charset="0"/>
              </a:endParaRPr>
            </a:p>
          </p:txBody>
        </p:sp>
        <p:sp>
          <p:nvSpPr>
            <p:cNvPr id="1040" name="Rectangle 12"/>
            <p:cNvSpPr>
              <a:spLocks noChangeArrowheads="1"/>
            </p:cNvSpPr>
            <p:nvPr/>
          </p:nvSpPr>
          <p:spPr bwMode="auto">
            <a:xfrm>
              <a:off x="258" y="171"/>
              <a:ext cx="87" cy="87"/>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solidFill>
                  <a:schemeClr val="accent2"/>
                </a:solidFill>
              </a:endParaRPr>
            </a:p>
          </p:txBody>
        </p:sp>
        <p:sp>
          <p:nvSpPr>
            <p:cNvPr id="1041" name="Rectangle 13"/>
            <p:cNvSpPr>
              <a:spLocks noChangeArrowheads="1"/>
            </p:cNvSpPr>
            <p:nvPr/>
          </p:nvSpPr>
          <p:spPr bwMode="auto">
            <a:xfrm>
              <a:off x="173" y="258"/>
              <a:ext cx="86" cy="86"/>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solidFill>
                  <a:schemeClr val="accent2"/>
                </a:solidFill>
              </a:endParaRPr>
            </a:p>
          </p:txBody>
        </p:sp>
      </p:grpSp>
      <p:sp>
        <p:nvSpPr>
          <p:cNvPr id="1029" name="Rectangle 14"/>
          <p:cNvSpPr>
            <a:spLocks noGrp="1" noChangeArrowheads="1"/>
          </p:cNvSpPr>
          <p:nvPr>
            <p:ph type="title"/>
          </p:nvPr>
        </p:nvSpPr>
        <p:spPr bwMode="auto">
          <a:xfrm>
            <a:off x="457200" y="457200"/>
            <a:ext cx="8229600" cy="137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30" name="Rectangle 15"/>
          <p:cNvSpPr>
            <a:spLocks noGrp="1" noChangeArrowheads="1"/>
          </p:cNvSpPr>
          <p:nvPr>
            <p:ph type="body" idx="1"/>
          </p:nvPr>
        </p:nvSpPr>
        <p:spPr bwMode="auto">
          <a:xfrm>
            <a:off x="457200" y="1981200"/>
            <a:ext cx="8229600" cy="3886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112" name="Rectangle 16"/>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en-US"/>
          </a:p>
        </p:txBody>
      </p:sp>
      <p:sp>
        <p:nvSpPr>
          <p:cNvPr id="1032" name="Rectangle 17"/>
          <p:cNvSpPr>
            <a:spLocks noChangeArrowheads="1"/>
          </p:cNvSpPr>
          <p:nvPr userDrawn="1"/>
        </p:nvSpPr>
        <p:spPr bwMode="auto">
          <a:xfrm>
            <a:off x="381000" y="152400"/>
            <a:ext cx="57912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eaLnBrk="1" hangingPunct="1"/>
            <a:endParaRPr lang="en-US">
              <a:solidFill>
                <a:schemeClr val="bg1"/>
              </a:solidFill>
            </a:endParaRPr>
          </a:p>
        </p:txBody>
      </p:sp>
    </p:spTree>
  </p:cSld>
  <p:clrMap bg1="lt1" tx1="dk1" bg2="lt2" tx2="dk2" accent1="accent1" accent2="accent2" accent3="accent3" accent4="accent4" accent5="accent5" accent6="accent6" hlink="hlink" folHlink="folHlink"/>
  <p:sldLayoutIdLst>
    <p:sldLayoutId id="2147483756"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 id="2147483757" r:id="rId12"/>
  </p:sldLayoutIdLst>
  <p:timing>
    <p:tnLst>
      <p:par>
        <p:cTn id="1" dur="indefinite" restart="never" nodeType="tmRoot"/>
      </p:par>
    </p:tnLst>
  </p:timing>
  <p:hf hdr="0" ftr="0" dt="0"/>
  <p:txStyles>
    <p:titleStyle>
      <a:lvl1pPr algn="l" rtl="0" eaLnBrk="0" fontAlgn="base" hangingPunct="0">
        <a:spcBef>
          <a:spcPct val="0"/>
        </a:spcBef>
        <a:spcAft>
          <a:spcPct val="0"/>
        </a:spcAft>
        <a:defRPr>
          <a:solidFill>
            <a:schemeClr val="bg1"/>
          </a:solidFill>
          <a:latin typeface="+mj-lt"/>
          <a:ea typeface="+mj-ea"/>
          <a:cs typeface="+mj-cs"/>
        </a:defRPr>
      </a:lvl1pPr>
      <a:lvl2pPr algn="l" rtl="0" eaLnBrk="0" fontAlgn="base" hangingPunct="0">
        <a:spcBef>
          <a:spcPct val="0"/>
        </a:spcBef>
        <a:spcAft>
          <a:spcPct val="0"/>
        </a:spcAft>
        <a:defRPr>
          <a:solidFill>
            <a:schemeClr val="bg1"/>
          </a:solidFill>
          <a:latin typeface="Arial" charset="0"/>
        </a:defRPr>
      </a:lvl2pPr>
      <a:lvl3pPr algn="l" rtl="0" eaLnBrk="0" fontAlgn="base" hangingPunct="0">
        <a:spcBef>
          <a:spcPct val="0"/>
        </a:spcBef>
        <a:spcAft>
          <a:spcPct val="0"/>
        </a:spcAft>
        <a:defRPr>
          <a:solidFill>
            <a:schemeClr val="bg1"/>
          </a:solidFill>
          <a:latin typeface="Arial" charset="0"/>
        </a:defRPr>
      </a:lvl3pPr>
      <a:lvl4pPr algn="l" rtl="0" eaLnBrk="0" fontAlgn="base" hangingPunct="0">
        <a:spcBef>
          <a:spcPct val="0"/>
        </a:spcBef>
        <a:spcAft>
          <a:spcPct val="0"/>
        </a:spcAft>
        <a:defRPr>
          <a:solidFill>
            <a:schemeClr val="bg1"/>
          </a:solidFill>
          <a:latin typeface="Arial" charset="0"/>
        </a:defRPr>
      </a:lvl4pPr>
      <a:lvl5pPr algn="l" rtl="0" eaLnBrk="0" fontAlgn="base" hangingPunct="0">
        <a:spcBef>
          <a:spcPct val="0"/>
        </a:spcBef>
        <a:spcAft>
          <a:spcPct val="0"/>
        </a:spcAft>
        <a:defRPr>
          <a:solidFill>
            <a:schemeClr val="bg1"/>
          </a:solidFill>
          <a:latin typeface="Arial" charset="0"/>
        </a:defRPr>
      </a:lvl5pPr>
      <a:lvl6pPr marL="457200" algn="l" rtl="0" fontAlgn="base">
        <a:spcBef>
          <a:spcPct val="0"/>
        </a:spcBef>
        <a:spcAft>
          <a:spcPct val="0"/>
        </a:spcAft>
        <a:defRPr>
          <a:solidFill>
            <a:schemeClr val="bg1"/>
          </a:solidFill>
          <a:latin typeface="Arial" charset="0"/>
        </a:defRPr>
      </a:lvl6pPr>
      <a:lvl7pPr marL="914400" algn="l" rtl="0" fontAlgn="base">
        <a:spcBef>
          <a:spcPct val="0"/>
        </a:spcBef>
        <a:spcAft>
          <a:spcPct val="0"/>
        </a:spcAft>
        <a:defRPr>
          <a:solidFill>
            <a:schemeClr val="bg1"/>
          </a:solidFill>
          <a:latin typeface="Arial" charset="0"/>
        </a:defRPr>
      </a:lvl7pPr>
      <a:lvl8pPr marL="1371600" algn="l" rtl="0" fontAlgn="base">
        <a:spcBef>
          <a:spcPct val="0"/>
        </a:spcBef>
        <a:spcAft>
          <a:spcPct val="0"/>
        </a:spcAft>
        <a:defRPr>
          <a:solidFill>
            <a:schemeClr val="bg1"/>
          </a:solidFill>
          <a:latin typeface="Arial" charset="0"/>
        </a:defRPr>
      </a:lvl8pPr>
      <a:lvl9pPr marL="1828800" algn="l" rtl="0" fontAlgn="base">
        <a:spcBef>
          <a:spcPct val="0"/>
        </a:spcBef>
        <a:spcAft>
          <a:spcPct val="0"/>
        </a:spcAft>
        <a:defRPr>
          <a:solidFill>
            <a:schemeClr val="bg1"/>
          </a:solidFill>
          <a:latin typeface="Arial" charset="0"/>
        </a:defRPr>
      </a:lvl9pPr>
    </p:titleStyle>
    <p:bodyStyle>
      <a:lvl1pPr marL="342900" indent="-342900" algn="l" rtl="0" eaLnBrk="0" fontAlgn="base" hangingPunct="0">
        <a:spcBef>
          <a:spcPct val="20000"/>
        </a:spcBef>
        <a:spcAft>
          <a:spcPct val="0"/>
        </a:spcAft>
        <a:buClr>
          <a:schemeClr val="bg2"/>
        </a:buClr>
        <a:buSzPct val="75000"/>
        <a:buFont typeface="Wingdings"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80000"/>
        <a:buFont typeface="Wingdings" pitchFamily="2" charset="2"/>
        <a:buChar char="¨"/>
        <a:defRPr sz="2800">
          <a:solidFill>
            <a:schemeClr val="tx1"/>
          </a:solidFill>
          <a:latin typeface="+mn-lt"/>
        </a:defRPr>
      </a:lvl2pPr>
      <a:lvl3pPr marL="1143000" indent="-228600" algn="l" rtl="0" eaLnBrk="0" fontAlgn="base" hangingPunct="0">
        <a:spcBef>
          <a:spcPct val="20000"/>
        </a:spcBef>
        <a:spcAft>
          <a:spcPct val="0"/>
        </a:spcAft>
        <a:buClr>
          <a:schemeClr val="bg2"/>
        </a:buClr>
        <a:buSzPct val="65000"/>
        <a:buFont typeface="Wingdings"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chemeClr val="accent2"/>
        </a:buClr>
        <a:buSzPct val="70000"/>
        <a:buFont typeface="Wingdings" pitchFamily="2" charset="2"/>
        <a:buChar char="¨"/>
        <a:defRPr sz="2000">
          <a:solidFill>
            <a:schemeClr val="tx1"/>
          </a:solidFill>
          <a:latin typeface="+mn-lt"/>
        </a:defRPr>
      </a:lvl4pPr>
      <a:lvl5pPr marL="2057400" indent="-228600" algn="l" rtl="0" eaLnBrk="0" fontAlgn="base" hangingPunct="0">
        <a:spcBef>
          <a:spcPct val="20000"/>
        </a:spcBef>
        <a:spcAft>
          <a:spcPct val="0"/>
        </a:spcAft>
        <a:buClr>
          <a:schemeClr val="bg2"/>
        </a:buClr>
        <a:buFont typeface="Wingdings" pitchFamily="2" charset="2"/>
        <a:buChar char="§"/>
        <a:defRPr sz="2000">
          <a:solidFill>
            <a:schemeClr val="tx1"/>
          </a:solidFill>
          <a:latin typeface="+mn-lt"/>
        </a:defRPr>
      </a:lvl5pPr>
      <a:lvl6pPr marL="25146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wmf"/><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hyperlink" Target="http://copyright.cornell.edu/resources/publicdomain.cfm"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3" Type="http://schemas.openxmlformats.org/officeDocument/2006/relationships/hyperlink" Target="http://tinyurl.com/gv7jvlw" TargetMode="External"/><Relationship Id="rId2" Type="http://schemas.openxmlformats.org/officeDocument/2006/relationships/hyperlink" Target="http://www.tinyurl.com/ucladigital"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1.xml.rels><?xml version="1.0" encoding="UTF-8" standalone="yes"?>
<Relationships xmlns="http://schemas.openxmlformats.org/package/2006/relationships"><Relationship Id="rId2" Type="http://schemas.openxmlformats.org/officeDocument/2006/relationships/hyperlink" Target="mailto:education@archivists.org" TargetMode="External"/><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2" Type="http://schemas.openxmlformats.org/officeDocument/2006/relationships/hyperlink" Target="mailto:education@archivists.org"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2286000" y="1828800"/>
            <a:ext cx="6705600" cy="2209800"/>
          </a:xfrm>
        </p:spPr>
        <p:txBody>
          <a:bodyPr/>
          <a:lstStyle/>
          <a:p>
            <a:pPr algn="ctr" eaLnBrk="1" hangingPunct="1"/>
            <a:r>
              <a:rPr lang="en-US" sz="1200" dirty="0" smtClean="0"/>
              <a:t/>
            </a:r>
            <a:br>
              <a:rPr lang="en-US" sz="1200" dirty="0" smtClean="0"/>
            </a:br>
            <a:r>
              <a:rPr lang="en-US" sz="1200" dirty="0" smtClean="0"/>
              <a:t>        </a:t>
            </a:r>
            <a:r>
              <a:rPr lang="en-US" sz="3200" b="1" dirty="0" smtClean="0"/>
              <a:t>Rights and Confidentiality</a:t>
            </a:r>
            <a:r>
              <a:rPr lang="en-US" sz="3200" dirty="0" smtClean="0"/>
              <a:t/>
            </a:r>
            <a:br>
              <a:rPr lang="en-US" sz="3200" dirty="0" smtClean="0"/>
            </a:br>
            <a:r>
              <a:rPr lang="en-US" sz="2000" b="1" dirty="0" smtClean="0"/>
              <a:t/>
            </a:r>
            <a:br>
              <a:rPr lang="en-US" sz="2000" b="1" dirty="0" smtClean="0"/>
            </a:br>
            <a:endParaRPr lang="en-US" sz="2000" b="1" dirty="0" smtClean="0"/>
          </a:p>
        </p:txBody>
      </p:sp>
      <p:sp>
        <p:nvSpPr>
          <p:cNvPr id="3075" name="Rectangle 3"/>
          <p:cNvSpPr>
            <a:spLocks noGrp="1" noChangeArrowheads="1"/>
          </p:cNvSpPr>
          <p:nvPr>
            <p:ph type="subTitle" idx="1"/>
          </p:nvPr>
        </p:nvSpPr>
        <p:spPr>
          <a:xfrm>
            <a:off x="228600" y="4349750"/>
            <a:ext cx="5486400" cy="2298700"/>
          </a:xfrm>
          <a:noFill/>
        </p:spPr>
        <p:txBody>
          <a:bodyPr/>
          <a:lstStyle/>
          <a:p>
            <a:pPr eaLnBrk="1" hangingPunct="1">
              <a:lnSpc>
                <a:spcPct val="80000"/>
              </a:lnSpc>
            </a:pPr>
            <a:r>
              <a:rPr lang="en-US" sz="2800" b="1" dirty="0" smtClean="0"/>
              <a:t> </a:t>
            </a:r>
          </a:p>
          <a:p>
            <a:pPr eaLnBrk="1" hangingPunct="1">
              <a:lnSpc>
                <a:spcPct val="80000"/>
              </a:lnSpc>
            </a:pPr>
            <a:r>
              <a:rPr lang="en-US" sz="2800" b="1" dirty="0" smtClean="0"/>
              <a:t>Heather Briston, JD, MSI</a:t>
            </a:r>
          </a:p>
          <a:p>
            <a:pPr eaLnBrk="1" hangingPunct="1">
              <a:lnSpc>
                <a:spcPct val="80000"/>
              </a:lnSpc>
            </a:pPr>
            <a:r>
              <a:rPr lang="en-US" sz="2000" dirty="0" smtClean="0"/>
              <a:t>UCLA Library Special Collections</a:t>
            </a:r>
            <a:endParaRPr lang="en-US" sz="2000" dirty="0"/>
          </a:p>
          <a:p>
            <a:pPr eaLnBrk="1" hangingPunct="1">
              <a:lnSpc>
                <a:spcPct val="80000"/>
              </a:lnSpc>
            </a:pPr>
            <a:endParaRPr lang="en-US" sz="2000" dirty="0" smtClean="0"/>
          </a:p>
          <a:p>
            <a:pPr eaLnBrk="1" hangingPunct="1">
              <a:lnSpc>
                <a:spcPct val="80000"/>
              </a:lnSpc>
            </a:pPr>
            <a:endParaRPr lang="en-US" sz="2000" dirty="0" smtClean="0"/>
          </a:p>
          <a:p>
            <a:pPr eaLnBrk="1" hangingPunct="1">
              <a:lnSpc>
                <a:spcPct val="80000"/>
              </a:lnSpc>
            </a:pPr>
            <a:r>
              <a:rPr lang="en-US" sz="2000" dirty="0" smtClean="0"/>
              <a:t>May 17, 2016</a:t>
            </a:r>
          </a:p>
          <a:p>
            <a:pPr eaLnBrk="1" hangingPunct="1">
              <a:lnSpc>
                <a:spcPct val="80000"/>
              </a:lnSpc>
            </a:pPr>
            <a:r>
              <a:rPr lang="en-US" sz="1600" dirty="0" smtClean="0"/>
              <a:t>©2016 Society of American Archivists</a:t>
            </a:r>
          </a:p>
        </p:txBody>
      </p:sp>
      <p:pic>
        <p:nvPicPr>
          <p:cNvPr id="3076" name="Picture 4"/>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684838" y="152400"/>
            <a:ext cx="2505075" cy="144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7" name="Picture 1"/>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685185" y="339724"/>
            <a:ext cx="2753965" cy="1184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8" name="Picture 4" descr="A&amp;D"/>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751576" y="5181600"/>
            <a:ext cx="2762250" cy="1409700"/>
          </a:xfrm>
          <a:prstGeom prst="rect">
            <a:avLst/>
          </a:prstGeom>
          <a:noFill/>
          <a:extLst>
            <a:ext uri="{909E8E84-426E-40DD-AFC4-6F175D3DCCD1}">
              <a14:hiddenFill xmlns:a14="http://schemas.microsoft.com/office/drawing/2010/main">
                <a:solidFill>
                  <a:srgbClr val="FFFFFF"/>
                </a:solidFill>
              </a14:hiddenFill>
            </a:ext>
          </a:extLst>
        </p:spPr>
      </p:pic>
      <p:sp>
        <p:nvSpPr>
          <p:cNvPr id="2" name="Slide Number Placeholder 1"/>
          <p:cNvSpPr>
            <a:spLocks noGrp="1"/>
          </p:cNvSpPr>
          <p:nvPr>
            <p:ph type="sldNum" sz="quarter" idx="12"/>
          </p:nvPr>
        </p:nvSpPr>
        <p:spPr/>
        <p:txBody>
          <a:bodyPr/>
          <a:lstStyle/>
          <a:p>
            <a:pPr>
              <a:defRPr/>
            </a:pP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3"/>
          <p:cNvSpPr>
            <a:spLocks noGrp="1" noChangeArrowheads="1"/>
          </p:cNvSpPr>
          <p:nvPr>
            <p:ph idx="1"/>
          </p:nvPr>
        </p:nvSpPr>
        <p:spPr/>
        <p:txBody>
          <a:bodyPr/>
          <a:lstStyle/>
          <a:p>
            <a:pPr eaLnBrk="1" hangingPunct="1">
              <a:buFont typeface="Wingdings" pitchFamily="2" charset="2"/>
              <a:buChar char="§"/>
            </a:pPr>
            <a:r>
              <a:rPr lang="en-US" sz="2400" b="1" dirty="0" smtClean="0"/>
              <a:t>Family Educational Rights and Privacy Act (1974)</a:t>
            </a:r>
          </a:p>
          <a:p>
            <a:pPr>
              <a:buFont typeface="Wingdings" panose="05000000000000000000" pitchFamily="2" charset="2"/>
              <a:buChar char="§"/>
            </a:pPr>
            <a:r>
              <a:rPr lang="en-US" sz="2400" dirty="0"/>
              <a:t>Applies to institutions funded by US </a:t>
            </a:r>
            <a:r>
              <a:rPr lang="en-US" sz="2400" dirty="0" smtClean="0"/>
              <a:t>Dept. </a:t>
            </a:r>
            <a:r>
              <a:rPr lang="en-US" sz="2400" dirty="0"/>
              <a:t>of Education</a:t>
            </a:r>
          </a:p>
          <a:p>
            <a:pPr>
              <a:buFont typeface="Wingdings" panose="05000000000000000000" pitchFamily="2" charset="2"/>
              <a:buChar char="§"/>
            </a:pPr>
            <a:r>
              <a:rPr lang="en-US" sz="2400" dirty="0">
                <a:solidFill>
                  <a:srgbClr val="FF0000"/>
                </a:solidFill>
              </a:rPr>
              <a:t>Applies only to “education records” </a:t>
            </a:r>
          </a:p>
          <a:p>
            <a:pPr lvl="1">
              <a:buFont typeface="Wingdings" panose="05000000000000000000" pitchFamily="2" charset="2"/>
              <a:buChar char="§"/>
            </a:pPr>
            <a:r>
              <a:rPr lang="en-US" sz="2400" dirty="0"/>
              <a:t>Any record that identifies a student and </a:t>
            </a:r>
          </a:p>
          <a:p>
            <a:pPr lvl="1">
              <a:buFont typeface="Wingdings" panose="05000000000000000000" pitchFamily="2" charset="2"/>
              <a:buChar char="§"/>
            </a:pPr>
            <a:r>
              <a:rPr lang="en-US" sz="2400" dirty="0"/>
              <a:t>Is maintained by an institution or educational agency or party acting for the institution or agency</a:t>
            </a:r>
          </a:p>
          <a:p>
            <a:pPr eaLnBrk="1" hangingPunct="1">
              <a:buFont typeface="Wingdings" pitchFamily="2" charset="2"/>
              <a:buChar char="§"/>
            </a:pPr>
            <a:endParaRPr lang="en-US" sz="2400" dirty="0" smtClean="0"/>
          </a:p>
        </p:txBody>
      </p:sp>
      <p:sp>
        <p:nvSpPr>
          <p:cNvPr id="7171" name="Rectangle 2"/>
          <p:cNvSpPr>
            <a:spLocks noGrp="1" noChangeArrowheads="1"/>
          </p:cNvSpPr>
          <p:nvPr>
            <p:ph type="title"/>
          </p:nvPr>
        </p:nvSpPr>
        <p:spPr/>
        <p:txBody>
          <a:bodyPr/>
          <a:lstStyle/>
          <a:p>
            <a:pPr eaLnBrk="1" hangingPunct="1"/>
            <a:r>
              <a:rPr lang="en-US" sz="4000" b="1" dirty="0" smtClean="0">
                <a:solidFill>
                  <a:schemeClr val="bg2"/>
                </a:solidFill>
              </a:rPr>
              <a:t>FERPA</a:t>
            </a:r>
          </a:p>
        </p:txBody>
      </p:sp>
      <p:sp>
        <p:nvSpPr>
          <p:cNvPr id="2" name="Slide Number Placeholder 1"/>
          <p:cNvSpPr>
            <a:spLocks noGrp="1"/>
          </p:cNvSpPr>
          <p:nvPr>
            <p:ph type="sldNum" sz="quarter" idx="11"/>
          </p:nvPr>
        </p:nvSpPr>
        <p:spPr/>
        <p:txBody>
          <a:bodyPr/>
          <a:lstStyle/>
          <a:p>
            <a:pPr>
              <a:defRPr/>
            </a:pPr>
            <a:fld id="{401B6D8B-9EB9-40FB-B0D8-EA016213B564}" type="slidenum">
              <a:rPr lang="en-US" smtClean="0"/>
              <a:pPr>
                <a:defRPr/>
              </a:pPr>
              <a:t>10</a:t>
            </a:fld>
            <a:endParaRPr lang="en-US"/>
          </a:p>
        </p:txBody>
      </p:sp>
    </p:spTree>
    <p:extLst>
      <p:ext uri="{BB962C8B-B14F-4D97-AF65-F5344CB8AC3E}">
        <p14:creationId xmlns:p14="http://schemas.microsoft.com/office/powerpoint/2010/main" val="345806745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3"/>
          <p:cNvSpPr>
            <a:spLocks noGrp="1" noChangeArrowheads="1"/>
          </p:cNvSpPr>
          <p:nvPr>
            <p:ph idx="1"/>
          </p:nvPr>
        </p:nvSpPr>
        <p:spPr/>
        <p:txBody>
          <a:bodyPr/>
          <a:lstStyle/>
          <a:p>
            <a:pPr eaLnBrk="1" hangingPunct="1">
              <a:buFont typeface="Wingdings" pitchFamily="2" charset="2"/>
              <a:buChar char="§"/>
            </a:pPr>
            <a:r>
              <a:rPr lang="en-US" sz="2400" b="1" dirty="0" smtClean="0"/>
              <a:t>Family Educational Rights and Privacy Act (1974)</a:t>
            </a:r>
          </a:p>
          <a:p>
            <a:pPr>
              <a:buFont typeface="Wingdings" panose="05000000000000000000" pitchFamily="2" charset="2"/>
              <a:buChar char="§"/>
            </a:pPr>
            <a:r>
              <a:rPr lang="en-US" sz="2400" dirty="0"/>
              <a:t>Applies to institutions funded by US </a:t>
            </a:r>
            <a:r>
              <a:rPr lang="en-US" sz="2400" dirty="0" smtClean="0"/>
              <a:t>Dept. </a:t>
            </a:r>
            <a:r>
              <a:rPr lang="en-US" sz="2400" dirty="0"/>
              <a:t>of Education</a:t>
            </a:r>
          </a:p>
          <a:p>
            <a:pPr>
              <a:buFont typeface="Wingdings" panose="05000000000000000000" pitchFamily="2" charset="2"/>
              <a:buChar char="§"/>
            </a:pPr>
            <a:r>
              <a:rPr lang="en-US" sz="2400" dirty="0">
                <a:solidFill>
                  <a:srgbClr val="FF0000"/>
                </a:solidFill>
              </a:rPr>
              <a:t>Applies only to “education records” </a:t>
            </a:r>
          </a:p>
          <a:p>
            <a:pPr lvl="1">
              <a:buFont typeface="Wingdings" panose="05000000000000000000" pitchFamily="2" charset="2"/>
              <a:buChar char="§"/>
            </a:pPr>
            <a:r>
              <a:rPr lang="en-US" sz="2400" dirty="0"/>
              <a:t>Any record that identifies a student and </a:t>
            </a:r>
          </a:p>
          <a:p>
            <a:pPr lvl="1">
              <a:buFont typeface="Wingdings" panose="05000000000000000000" pitchFamily="2" charset="2"/>
              <a:buChar char="§"/>
            </a:pPr>
            <a:r>
              <a:rPr lang="en-US" sz="2400" dirty="0"/>
              <a:t>Is maintained by an institution or educational agency or party acting for the institution or agency</a:t>
            </a:r>
          </a:p>
          <a:p>
            <a:pPr>
              <a:buFont typeface="Wingdings" panose="05000000000000000000" pitchFamily="2" charset="2"/>
              <a:buChar char="§"/>
            </a:pPr>
            <a:r>
              <a:rPr lang="en-US" sz="2400" dirty="0" smtClean="0">
                <a:solidFill>
                  <a:srgbClr val="002060"/>
                </a:solidFill>
              </a:rPr>
              <a:t>No disclosure to 3rd parties without consent</a:t>
            </a:r>
          </a:p>
          <a:p>
            <a:pPr>
              <a:buFont typeface="Wingdings" panose="05000000000000000000" pitchFamily="2" charset="2"/>
              <a:buChar char="§"/>
            </a:pPr>
            <a:r>
              <a:rPr lang="en-US" sz="2400" dirty="0" smtClean="0">
                <a:solidFill>
                  <a:srgbClr val="002060"/>
                </a:solidFill>
              </a:rPr>
              <a:t>No private action; the only remedy is terminating federal funding</a:t>
            </a:r>
          </a:p>
          <a:p>
            <a:pPr eaLnBrk="1" hangingPunct="1">
              <a:buFont typeface="Wingdings" pitchFamily="2" charset="2"/>
              <a:buChar char="§"/>
            </a:pPr>
            <a:endParaRPr lang="en-US" sz="2400" dirty="0" smtClean="0"/>
          </a:p>
        </p:txBody>
      </p:sp>
      <p:sp>
        <p:nvSpPr>
          <p:cNvPr id="7171" name="Rectangle 2"/>
          <p:cNvSpPr>
            <a:spLocks noGrp="1" noChangeArrowheads="1"/>
          </p:cNvSpPr>
          <p:nvPr>
            <p:ph type="title"/>
          </p:nvPr>
        </p:nvSpPr>
        <p:spPr/>
        <p:txBody>
          <a:bodyPr/>
          <a:lstStyle/>
          <a:p>
            <a:pPr eaLnBrk="1" hangingPunct="1"/>
            <a:r>
              <a:rPr lang="en-US" sz="4000" b="1" dirty="0" smtClean="0">
                <a:solidFill>
                  <a:schemeClr val="bg2"/>
                </a:solidFill>
              </a:rPr>
              <a:t>FERPA</a:t>
            </a:r>
          </a:p>
        </p:txBody>
      </p:sp>
      <p:sp>
        <p:nvSpPr>
          <p:cNvPr id="2" name="Slide Number Placeholder 1"/>
          <p:cNvSpPr>
            <a:spLocks noGrp="1"/>
          </p:cNvSpPr>
          <p:nvPr>
            <p:ph type="sldNum" sz="quarter" idx="11"/>
          </p:nvPr>
        </p:nvSpPr>
        <p:spPr/>
        <p:txBody>
          <a:bodyPr/>
          <a:lstStyle/>
          <a:p>
            <a:pPr>
              <a:defRPr/>
            </a:pPr>
            <a:fld id="{401B6D8B-9EB9-40FB-B0D8-EA016213B564}" type="slidenum">
              <a:rPr lang="en-US" smtClean="0"/>
              <a:pPr>
                <a:defRPr/>
              </a:pPr>
              <a:t>11</a:t>
            </a:fld>
            <a:endParaRPr lang="en-US"/>
          </a:p>
        </p:txBody>
      </p:sp>
    </p:spTree>
    <p:extLst>
      <p:ext uri="{BB962C8B-B14F-4D97-AF65-F5344CB8AC3E}">
        <p14:creationId xmlns:p14="http://schemas.microsoft.com/office/powerpoint/2010/main" val="147552882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3"/>
          <p:cNvSpPr>
            <a:spLocks noGrp="1" noChangeArrowheads="1"/>
          </p:cNvSpPr>
          <p:nvPr>
            <p:ph idx="1"/>
          </p:nvPr>
        </p:nvSpPr>
        <p:spPr/>
        <p:txBody>
          <a:bodyPr/>
          <a:lstStyle/>
          <a:p>
            <a:pPr>
              <a:buSzPct val="110000"/>
              <a:buFont typeface="Wingdings" panose="05000000000000000000" pitchFamily="2" charset="2"/>
              <a:buChar char="§"/>
            </a:pPr>
            <a:r>
              <a:rPr lang="en-US" sz="2400" dirty="0"/>
              <a:t>Does </a:t>
            </a:r>
            <a:r>
              <a:rPr lang="en-US" sz="2400" u="sng" dirty="0" smtClean="0"/>
              <a:t>not</a:t>
            </a:r>
            <a:r>
              <a:rPr lang="en-US" sz="2400" dirty="0" smtClean="0"/>
              <a:t> </a:t>
            </a:r>
            <a:r>
              <a:rPr lang="en-US" sz="2400" dirty="0"/>
              <a:t>regulate:</a:t>
            </a:r>
          </a:p>
          <a:p>
            <a:pPr lvl="1">
              <a:buSzPct val="110000"/>
              <a:buFont typeface="Wingdings" panose="05000000000000000000" pitchFamily="2" charset="2"/>
              <a:buChar char="§"/>
            </a:pPr>
            <a:r>
              <a:rPr lang="en-US" sz="2400" dirty="0"/>
              <a:t>Directory / public information - unless the student has blocked that release </a:t>
            </a:r>
            <a:endParaRPr lang="en-US" sz="2400" dirty="0" smtClean="0"/>
          </a:p>
          <a:p>
            <a:pPr lvl="1">
              <a:buSzPct val="110000"/>
              <a:buFont typeface="Wingdings" panose="05000000000000000000" pitchFamily="2" charset="2"/>
              <a:buChar char="§"/>
            </a:pPr>
            <a:r>
              <a:rPr lang="en-US" sz="2400" dirty="0" smtClean="0"/>
              <a:t>Sole </a:t>
            </a:r>
            <a:r>
              <a:rPr lang="en-US" sz="2400" dirty="0"/>
              <a:t>possession records prepared by a single employee, health records, law enforcement records</a:t>
            </a:r>
          </a:p>
          <a:p>
            <a:pPr lvl="1">
              <a:buSzPct val="110000"/>
              <a:buFont typeface="Wingdings" panose="05000000000000000000" pitchFamily="2" charset="2"/>
              <a:buChar char="§"/>
            </a:pPr>
            <a:r>
              <a:rPr lang="en-US" sz="2400" dirty="0"/>
              <a:t>FERPA’s 10 exemptions allow release of records without consent, including to school officials and organizations conducting studies</a:t>
            </a:r>
          </a:p>
          <a:p>
            <a:pPr>
              <a:buSzPct val="110000"/>
              <a:buFont typeface="Wingdings" panose="05000000000000000000" pitchFamily="2" charset="2"/>
              <a:buChar char="§"/>
            </a:pPr>
            <a:r>
              <a:rPr lang="en-US" sz="2400" u="sng" dirty="0">
                <a:solidFill>
                  <a:srgbClr val="FF0000"/>
                </a:solidFill>
              </a:rPr>
              <a:t>Duration</a:t>
            </a:r>
            <a:r>
              <a:rPr lang="en-US" sz="2400" dirty="0">
                <a:solidFill>
                  <a:srgbClr val="FF0000"/>
                </a:solidFill>
              </a:rPr>
              <a:t> of FERPA’s restrictions is unclear</a:t>
            </a:r>
          </a:p>
          <a:p>
            <a:pPr eaLnBrk="1" hangingPunct="1">
              <a:buFont typeface="Wingdings" pitchFamily="2" charset="2"/>
              <a:buChar char="§"/>
            </a:pPr>
            <a:endParaRPr lang="en-US" dirty="0" smtClean="0"/>
          </a:p>
        </p:txBody>
      </p:sp>
      <p:sp>
        <p:nvSpPr>
          <p:cNvPr id="7171" name="Rectangle 2"/>
          <p:cNvSpPr>
            <a:spLocks noGrp="1" noChangeArrowheads="1"/>
          </p:cNvSpPr>
          <p:nvPr>
            <p:ph type="title"/>
          </p:nvPr>
        </p:nvSpPr>
        <p:spPr/>
        <p:txBody>
          <a:bodyPr/>
          <a:lstStyle/>
          <a:p>
            <a:pPr eaLnBrk="1" hangingPunct="1"/>
            <a:r>
              <a:rPr lang="en-US" sz="4000" b="1" dirty="0" smtClean="0">
                <a:solidFill>
                  <a:schemeClr val="bg2"/>
                </a:solidFill>
              </a:rPr>
              <a:t>FERPA (</a:t>
            </a:r>
            <a:r>
              <a:rPr lang="en-US" sz="4000" b="1" dirty="0" err="1" smtClean="0">
                <a:solidFill>
                  <a:schemeClr val="bg2"/>
                </a:solidFill>
              </a:rPr>
              <a:t>con’t</a:t>
            </a:r>
            <a:r>
              <a:rPr lang="en-US" sz="4000" b="1" dirty="0" smtClean="0">
                <a:solidFill>
                  <a:schemeClr val="bg2"/>
                </a:solidFill>
              </a:rPr>
              <a:t>)</a:t>
            </a:r>
          </a:p>
        </p:txBody>
      </p:sp>
      <p:sp>
        <p:nvSpPr>
          <p:cNvPr id="2" name="Slide Number Placeholder 1"/>
          <p:cNvSpPr>
            <a:spLocks noGrp="1"/>
          </p:cNvSpPr>
          <p:nvPr>
            <p:ph type="sldNum" sz="quarter" idx="11"/>
          </p:nvPr>
        </p:nvSpPr>
        <p:spPr/>
        <p:txBody>
          <a:bodyPr/>
          <a:lstStyle/>
          <a:p>
            <a:pPr>
              <a:defRPr/>
            </a:pPr>
            <a:fld id="{401B6D8B-9EB9-40FB-B0D8-EA016213B564}" type="slidenum">
              <a:rPr lang="en-US" smtClean="0"/>
              <a:pPr>
                <a:defRPr/>
              </a:pPr>
              <a:t>12</a:t>
            </a:fld>
            <a:endParaRPr lang="en-US"/>
          </a:p>
        </p:txBody>
      </p:sp>
    </p:spTree>
    <p:extLst>
      <p:ext uri="{BB962C8B-B14F-4D97-AF65-F5344CB8AC3E}">
        <p14:creationId xmlns:p14="http://schemas.microsoft.com/office/powerpoint/2010/main" val="34712046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3"/>
          <p:cNvSpPr>
            <a:spLocks noGrp="1" noChangeArrowheads="1"/>
          </p:cNvSpPr>
          <p:nvPr>
            <p:ph idx="1"/>
          </p:nvPr>
        </p:nvSpPr>
        <p:spPr/>
        <p:txBody>
          <a:bodyPr/>
          <a:lstStyle/>
          <a:p>
            <a:pPr>
              <a:buFont typeface="Wingdings" charset="2"/>
              <a:buChar char="§"/>
            </a:pPr>
            <a:r>
              <a:rPr lang="en-US" sz="2800" b="1" i="1" dirty="0"/>
              <a:t>Health Insurance Portability and Accountability Act of 1996</a:t>
            </a:r>
            <a:endParaRPr lang="en-US" sz="2800" dirty="0"/>
          </a:p>
          <a:p>
            <a:pPr>
              <a:buFont typeface="Wingdings" charset="2"/>
              <a:buChar char="§"/>
            </a:pPr>
            <a:r>
              <a:rPr lang="en-US" sz="2800" dirty="0"/>
              <a:t>First comprehensive federal law to protect the privacy of health information</a:t>
            </a:r>
          </a:p>
          <a:p>
            <a:pPr>
              <a:buFont typeface="Wingdings" charset="2"/>
              <a:buChar char="§"/>
            </a:pPr>
            <a:r>
              <a:rPr lang="en-US" sz="2800" dirty="0"/>
              <a:t>Can regulate historical records in archives</a:t>
            </a:r>
          </a:p>
          <a:p>
            <a:pPr>
              <a:buFont typeface="Wingdings" charset="2"/>
              <a:buChar char="§"/>
            </a:pPr>
            <a:r>
              <a:rPr lang="en-US" sz="2800" dirty="0"/>
              <a:t>Three rules</a:t>
            </a:r>
          </a:p>
          <a:p>
            <a:pPr lvl="1">
              <a:buFont typeface="Wingdings" charset="2"/>
              <a:buChar char="§"/>
            </a:pPr>
            <a:r>
              <a:rPr lang="en-US" dirty="0">
                <a:solidFill>
                  <a:srgbClr val="FF0000"/>
                </a:solidFill>
              </a:rPr>
              <a:t>  Privacy rule</a:t>
            </a:r>
          </a:p>
          <a:p>
            <a:pPr lvl="1">
              <a:buFont typeface="Wingdings" charset="2"/>
              <a:buChar char="§"/>
            </a:pPr>
            <a:r>
              <a:rPr lang="en-US" dirty="0"/>
              <a:t>  Transaction rule</a:t>
            </a:r>
          </a:p>
          <a:p>
            <a:pPr lvl="1">
              <a:buFont typeface="Wingdings" charset="2"/>
              <a:buChar char="§"/>
            </a:pPr>
            <a:r>
              <a:rPr lang="en-US" dirty="0">
                <a:solidFill>
                  <a:srgbClr val="FF0000"/>
                </a:solidFill>
              </a:rPr>
              <a:t>  Security rule</a:t>
            </a:r>
          </a:p>
          <a:p>
            <a:pPr eaLnBrk="1" hangingPunct="1">
              <a:buFont typeface="Wingdings" pitchFamily="2" charset="2"/>
              <a:buChar char="§"/>
            </a:pPr>
            <a:endParaRPr lang="en-US" dirty="0" smtClean="0"/>
          </a:p>
        </p:txBody>
      </p:sp>
      <p:sp>
        <p:nvSpPr>
          <p:cNvPr id="7171" name="Rectangle 2"/>
          <p:cNvSpPr>
            <a:spLocks noGrp="1" noChangeArrowheads="1"/>
          </p:cNvSpPr>
          <p:nvPr>
            <p:ph type="title"/>
          </p:nvPr>
        </p:nvSpPr>
        <p:spPr/>
        <p:txBody>
          <a:bodyPr/>
          <a:lstStyle/>
          <a:p>
            <a:pPr eaLnBrk="1" hangingPunct="1"/>
            <a:r>
              <a:rPr lang="en-US" sz="4000" b="1" dirty="0" smtClean="0">
                <a:solidFill>
                  <a:schemeClr val="bg2"/>
                </a:solidFill>
              </a:rPr>
              <a:t>HIPAA</a:t>
            </a:r>
          </a:p>
        </p:txBody>
      </p:sp>
      <p:sp>
        <p:nvSpPr>
          <p:cNvPr id="2" name="Slide Number Placeholder 1"/>
          <p:cNvSpPr>
            <a:spLocks noGrp="1"/>
          </p:cNvSpPr>
          <p:nvPr>
            <p:ph type="sldNum" sz="quarter" idx="11"/>
          </p:nvPr>
        </p:nvSpPr>
        <p:spPr/>
        <p:txBody>
          <a:bodyPr/>
          <a:lstStyle/>
          <a:p>
            <a:pPr>
              <a:defRPr/>
            </a:pPr>
            <a:fld id="{401B6D8B-9EB9-40FB-B0D8-EA016213B564}" type="slidenum">
              <a:rPr lang="en-US" smtClean="0"/>
              <a:pPr>
                <a:defRPr/>
              </a:pPr>
              <a:t>13</a:t>
            </a:fld>
            <a:endParaRPr lang="en-US"/>
          </a:p>
        </p:txBody>
      </p:sp>
    </p:spTree>
    <p:extLst>
      <p:ext uri="{BB962C8B-B14F-4D97-AF65-F5344CB8AC3E}">
        <p14:creationId xmlns:p14="http://schemas.microsoft.com/office/powerpoint/2010/main" val="253626630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3"/>
          <p:cNvSpPr>
            <a:spLocks noGrp="1" noChangeArrowheads="1"/>
          </p:cNvSpPr>
          <p:nvPr>
            <p:ph idx="1"/>
          </p:nvPr>
        </p:nvSpPr>
        <p:spPr>
          <a:xfrm>
            <a:off x="457200" y="1447800"/>
            <a:ext cx="8229600" cy="3886200"/>
          </a:xfrm>
        </p:spPr>
        <p:txBody>
          <a:bodyPr/>
          <a:lstStyle/>
          <a:p>
            <a:pPr>
              <a:buFont typeface="Wingdings" charset="2"/>
              <a:buChar char="§"/>
            </a:pPr>
            <a:r>
              <a:rPr lang="en-US" sz="2400" dirty="0"/>
              <a:t>All uses of “Protected Health Information” (PHI), </a:t>
            </a:r>
            <a:r>
              <a:rPr lang="en-US" sz="2400" i="1" dirty="0"/>
              <a:t>regardless of when or by whom the records were created, or whether the subject is alive or deceased</a:t>
            </a:r>
          </a:p>
          <a:p>
            <a:pPr eaLnBrk="1" hangingPunct="1">
              <a:buFont typeface="Wingdings" charset="2"/>
              <a:buChar char="§"/>
            </a:pPr>
            <a:endParaRPr lang="en-US" sz="2400" dirty="0" smtClean="0"/>
          </a:p>
        </p:txBody>
      </p:sp>
      <p:sp>
        <p:nvSpPr>
          <p:cNvPr id="7171" name="Rectangle 2"/>
          <p:cNvSpPr>
            <a:spLocks noGrp="1" noChangeArrowheads="1"/>
          </p:cNvSpPr>
          <p:nvPr>
            <p:ph type="title"/>
          </p:nvPr>
        </p:nvSpPr>
        <p:spPr>
          <a:xfrm>
            <a:off x="457200" y="457200"/>
            <a:ext cx="8229600" cy="914400"/>
          </a:xfrm>
        </p:spPr>
        <p:txBody>
          <a:bodyPr/>
          <a:lstStyle/>
          <a:p>
            <a:pPr eaLnBrk="1" hangingPunct="1"/>
            <a:r>
              <a:rPr lang="en-US" sz="3200" b="1" dirty="0" smtClean="0">
                <a:solidFill>
                  <a:schemeClr val="bg2"/>
                </a:solidFill>
              </a:rPr>
              <a:t>HIPAA Privacy Rule</a:t>
            </a:r>
          </a:p>
        </p:txBody>
      </p:sp>
      <p:sp>
        <p:nvSpPr>
          <p:cNvPr id="2" name="Slide Number Placeholder 1"/>
          <p:cNvSpPr>
            <a:spLocks noGrp="1"/>
          </p:cNvSpPr>
          <p:nvPr>
            <p:ph type="sldNum" sz="quarter" idx="11"/>
          </p:nvPr>
        </p:nvSpPr>
        <p:spPr/>
        <p:txBody>
          <a:bodyPr/>
          <a:lstStyle/>
          <a:p>
            <a:pPr>
              <a:defRPr/>
            </a:pPr>
            <a:fld id="{401B6D8B-9EB9-40FB-B0D8-EA016213B564}" type="slidenum">
              <a:rPr lang="en-US" smtClean="0"/>
              <a:pPr>
                <a:defRPr/>
              </a:pPr>
              <a:t>14</a:t>
            </a:fld>
            <a:endParaRPr lang="en-US"/>
          </a:p>
        </p:txBody>
      </p:sp>
    </p:spTree>
    <p:extLst>
      <p:ext uri="{BB962C8B-B14F-4D97-AF65-F5344CB8AC3E}">
        <p14:creationId xmlns:p14="http://schemas.microsoft.com/office/powerpoint/2010/main" val="65592204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3"/>
          <p:cNvSpPr>
            <a:spLocks noGrp="1" noChangeArrowheads="1"/>
          </p:cNvSpPr>
          <p:nvPr>
            <p:ph idx="1"/>
          </p:nvPr>
        </p:nvSpPr>
        <p:spPr>
          <a:xfrm>
            <a:off x="485192" y="1524000"/>
            <a:ext cx="8201608" cy="4038600"/>
          </a:xfrm>
        </p:spPr>
        <p:txBody>
          <a:bodyPr/>
          <a:lstStyle/>
          <a:p>
            <a:pPr>
              <a:buFont typeface="Wingdings" charset="2"/>
              <a:buChar char="§"/>
            </a:pPr>
            <a:r>
              <a:rPr lang="en-US" sz="2400" dirty="0"/>
              <a:t>All uses of “Protected Health Information” (PHI), </a:t>
            </a:r>
            <a:r>
              <a:rPr lang="en-US" sz="2400" i="1" dirty="0"/>
              <a:t>regardless of when or by whom the records were created, or whether the subject is alive or deceased</a:t>
            </a:r>
          </a:p>
          <a:p>
            <a:pPr lvl="1">
              <a:buFont typeface="Wingdings" charset="2"/>
              <a:buChar char="§"/>
            </a:pPr>
            <a:r>
              <a:rPr lang="en-US" sz="2400" dirty="0">
                <a:solidFill>
                  <a:srgbClr val="002060"/>
                </a:solidFill>
              </a:rPr>
              <a:t>Applies to all records held and yet to be </a:t>
            </a:r>
            <a:r>
              <a:rPr lang="en-US" sz="2400" dirty="0" smtClean="0">
                <a:solidFill>
                  <a:srgbClr val="002060"/>
                </a:solidFill>
              </a:rPr>
              <a:t>acquired</a:t>
            </a:r>
            <a:endParaRPr lang="en-US" sz="2400" dirty="0">
              <a:solidFill>
                <a:srgbClr val="002060"/>
              </a:solidFill>
            </a:endParaRPr>
          </a:p>
          <a:p>
            <a:pPr lvl="1">
              <a:buFont typeface="Wingdings" charset="2"/>
              <a:buChar char="§"/>
            </a:pPr>
            <a:r>
              <a:rPr lang="en-US" sz="2400" dirty="0">
                <a:solidFill>
                  <a:srgbClr val="002060"/>
                </a:solidFill>
              </a:rPr>
              <a:t>Contain individually identifiable health information and identify the individual</a:t>
            </a:r>
          </a:p>
          <a:p>
            <a:pPr lvl="1">
              <a:buFont typeface="Wingdings" charset="2"/>
              <a:buChar char="§"/>
            </a:pPr>
            <a:r>
              <a:rPr lang="en-US" sz="2400" dirty="0">
                <a:solidFill>
                  <a:srgbClr val="002060"/>
                </a:solidFill>
              </a:rPr>
              <a:t>Concern past, present, or future health </a:t>
            </a:r>
          </a:p>
          <a:p>
            <a:pPr lvl="1">
              <a:buFont typeface="Wingdings" charset="2"/>
              <a:buChar char="§"/>
            </a:pPr>
            <a:r>
              <a:rPr lang="en-US" sz="2400" dirty="0">
                <a:solidFill>
                  <a:srgbClr val="002060"/>
                </a:solidFill>
              </a:rPr>
              <a:t> Are maintained electronically or in any other form, including paper, speech, or memory</a:t>
            </a:r>
          </a:p>
          <a:p>
            <a:pPr lvl="1">
              <a:buFont typeface="Wingdings" charset="2"/>
              <a:buChar char="§"/>
            </a:pPr>
            <a:r>
              <a:rPr lang="en-US" sz="2400" dirty="0">
                <a:solidFill>
                  <a:srgbClr val="002060"/>
                </a:solidFill>
              </a:rPr>
              <a:t>Created, maintained or received by “covered entity”</a:t>
            </a:r>
          </a:p>
          <a:p>
            <a:pPr eaLnBrk="1" hangingPunct="1">
              <a:buFont typeface="Wingdings" charset="2"/>
              <a:buChar char="§"/>
            </a:pPr>
            <a:endParaRPr lang="en-US" sz="2400" dirty="0" smtClean="0"/>
          </a:p>
        </p:txBody>
      </p:sp>
      <p:sp>
        <p:nvSpPr>
          <p:cNvPr id="7171" name="Rectangle 2"/>
          <p:cNvSpPr>
            <a:spLocks noGrp="1" noChangeArrowheads="1"/>
          </p:cNvSpPr>
          <p:nvPr>
            <p:ph type="title"/>
          </p:nvPr>
        </p:nvSpPr>
        <p:spPr>
          <a:xfrm>
            <a:off x="457200" y="457200"/>
            <a:ext cx="8229600" cy="914400"/>
          </a:xfrm>
        </p:spPr>
        <p:txBody>
          <a:bodyPr/>
          <a:lstStyle/>
          <a:p>
            <a:pPr eaLnBrk="1" hangingPunct="1"/>
            <a:r>
              <a:rPr lang="en-US" sz="3200" b="1" dirty="0" smtClean="0">
                <a:solidFill>
                  <a:schemeClr val="bg2"/>
                </a:solidFill>
              </a:rPr>
              <a:t>HIPAA Privacy Rule</a:t>
            </a:r>
          </a:p>
        </p:txBody>
      </p:sp>
      <p:sp>
        <p:nvSpPr>
          <p:cNvPr id="2" name="Slide Number Placeholder 1"/>
          <p:cNvSpPr>
            <a:spLocks noGrp="1"/>
          </p:cNvSpPr>
          <p:nvPr>
            <p:ph type="sldNum" sz="quarter" idx="11"/>
          </p:nvPr>
        </p:nvSpPr>
        <p:spPr/>
        <p:txBody>
          <a:bodyPr/>
          <a:lstStyle/>
          <a:p>
            <a:pPr>
              <a:defRPr/>
            </a:pPr>
            <a:fld id="{401B6D8B-9EB9-40FB-B0D8-EA016213B564}" type="slidenum">
              <a:rPr lang="en-US" smtClean="0"/>
              <a:pPr>
                <a:defRPr/>
              </a:pPr>
              <a:t>15</a:t>
            </a:fld>
            <a:endParaRPr lang="en-US"/>
          </a:p>
        </p:txBody>
      </p:sp>
    </p:spTree>
    <p:extLst>
      <p:ext uri="{BB962C8B-B14F-4D97-AF65-F5344CB8AC3E}">
        <p14:creationId xmlns:p14="http://schemas.microsoft.com/office/powerpoint/2010/main" val="156129957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3"/>
          <p:cNvSpPr>
            <a:spLocks noGrp="1" noChangeArrowheads="1"/>
          </p:cNvSpPr>
          <p:nvPr>
            <p:ph idx="1"/>
          </p:nvPr>
        </p:nvSpPr>
        <p:spPr>
          <a:xfrm>
            <a:off x="457200" y="1447800"/>
            <a:ext cx="8229600" cy="3886200"/>
          </a:xfrm>
        </p:spPr>
        <p:txBody>
          <a:bodyPr/>
          <a:lstStyle/>
          <a:p>
            <a:pPr>
              <a:buFont typeface="Wingdings" charset="2"/>
              <a:buChar char="§"/>
            </a:pPr>
            <a:r>
              <a:rPr lang="en-US" sz="2400" dirty="0"/>
              <a:t>All uses of “Protected Health Information” (PHI), </a:t>
            </a:r>
            <a:r>
              <a:rPr lang="en-US" sz="2400" i="1" dirty="0"/>
              <a:t>regardless of when or by whom the records were created, or whether the subject is alive or deceased</a:t>
            </a:r>
          </a:p>
          <a:p>
            <a:pPr lvl="1">
              <a:buFont typeface="Wingdings" charset="2"/>
              <a:buChar char="§"/>
            </a:pPr>
            <a:r>
              <a:rPr lang="en-US" sz="2400" dirty="0"/>
              <a:t>Applies to all records held and yet to be </a:t>
            </a:r>
            <a:r>
              <a:rPr lang="en-US" sz="2400" dirty="0" smtClean="0"/>
              <a:t>acquired</a:t>
            </a:r>
            <a:endParaRPr lang="en-US" sz="2400" dirty="0"/>
          </a:p>
          <a:p>
            <a:pPr lvl="1">
              <a:buFont typeface="Wingdings" charset="2"/>
              <a:buChar char="§"/>
            </a:pPr>
            <a:r>
              <a:rPr lang="en-US" sz="2400" dirty="0"/>
              <a:t>Contain individually identifiable health information and identify the individual</a:t>
            </a:r>
          </a:p>
          <a:p>
            <a:pPr lvl="1">
              <a:buFont typeface="Wingdings" charset="2"/>
              <a:buChar char="§"/>
            </a:pPr>
            <a:r>
              <a:rPr lang="en-US" sz="2400" dirty="0"/>
              <a:t>Concern past, present, or future health </a:t>
            </a:r>
          </a:p>
          <a:p>
            <a:pPr lvl="1">
              <a:buFont typeface="Wingdings" charset="2"/>
              <a:buChar char="§"/>
            </a:pPr>
            <a:r>
              <a:rPr lang="en-US" sz="2400" dirty="0"/>
              <a:t> Are maintained electronically or in any other form, including paper, speech, or memory</a:t>
            </a:r>
          </a:p>
          <a:p>
            <a:pPr lvl="1">
              <a:buFont typeface="Wingdings" charset="2"/>
              <a:buChar char="§"/>
            </a:pPr>
            <a:r>
              <a:rPr lang="en-US" sz="2400" dirty="0"/>
              <a:t>Created, maintained or received by “covered entity”</a:t>
            </a:r>
          </a:p>
          <a:p>
            <a:pPr>
              <a:buFont typeface="Wingdings" charset="2"/>
              <a:buChar char="§"/>
            </a:pPr>
            <a:r>
              <a:rPr lang="en-US" sz="2400" dirty="0">
                <a:solidFill>
                  <a:srgbClr val="002060"/>
                </a:solidFill>
              </a:rPr>
              <a:t>Newest amendment limits the period of protection to 50 years after </a:t>
            </a:r>
            <a:r>
              <a:rPr lang="en-US" sz="2400" dirty="0" smtClean="0">
                <a:solidFill>
                  <a:srgbClr val="002060"/>
                </a:solidFill>
              </a:rPr>
              <a:t>death, </a:t>
            </a:r>
            <a:r>
              <a:rPr lang="en-US" sz="2400" dirty="0">
                <a:solidFill>
                  <a:srgbClr val="002060"/>
                </a:solidFill>
              </a:rPr>
              <a:t>after which it is not PHI</a:t>
            </a:r>
          </a:p>
          <a:p>
            <a:pPr eaLnBrk="1" hangingPunct="1">
              <a:buFont typeface="Wingdings" charset="2"/>
              <a:buChar char="§"/>
            </a:pPr>
            <a:endParaRPr lang="en-US" sz="2400" dirty="0" smtClean="0"/>
          </a:p>
        </p:txBody>
      </p:sp>
      <p:sp>
        <p:nvSpPr>
          <p:cNvPr id="7171" name="Rectangle 2"/>
          <p:cNvSpPr>
            <a:spLocks noGrp="1" noChangeArrowheads="1"/>
          </p:cNvSpPr>
          <p:nvPr>
            <p:ph type="title"/>
          </p:nvPr>
        </p:nvSpPr>
        <p:spPr>
          <a:xfrm>
            <a:off x="457200" y="457200"/>
            <a:ext cx="8229600" cy="914400"/>
          </a:xfrm>
        </p:spPr>
        <p:txBody>
          <a:bodyPr/>
          <a:lstStyle/>
          <a:p>
            <a:pPr eaLnBrk="1" hangingPunct="1"/>
            <a:r>
              <a:rPr lang="en-US" sz="3200" b="1" dirty="0" smtClean="0">
                <a:solidFill>
                  <a:schemeClr val="bg2"/>
                </a:solidFill>
              </a:rPr>
              <a:t>HIPAA Privacy Rule</a:t>
            </a:r>
          </a:p>
        </p:txBody>
      </p:sp>
      <p:sp>
        <p:nvSpPr>
          <p:cNvPr id="2" name="Slide Number Placeholder 1"/>
          <p:cNvSpPr>
            <a:spLocks noGrp="1"/>
          </p:cNvSpPr>
          <p:nvPr>
            <p:ph type="sldNum" sz="quarter" idx="11"/>
          </p:nvPr>
        </p:nvSpPr>
        <p:spPr/>
        <p:txBody>
          <a:bodyPr/>
          <a:lstStyle/>
          <a:p>
            <a:pPr>
              <a:defRPr/>
            </a:pPr>
            <a:fld id="{401B6D8B-9EB9-40FB-B0D8-EA016213B564}" type="slidenum">
              <a:rPr lang="en-US" smtClean="0"/>
              <a:pPr>
                <a:defRPr/>
              </a:pPr>
              <a:t>16</a:t>
            </a:fld>
            <a:endParaRPr lang="en-US"/>
          </a:p>
        </p:txBody>
      </p:sp>
    </p:spTree>
    <p:extLst>
      <p:ext uri="{BB962C8B-B14F-4D97-AF65-F5344CB8AC3E}">
        <p14:creationId xmlns:p14="http://schemas.microsoft.com/office/powerpoint/2010/main" val="118301413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3"/>
          <p:cNvSpPr>
            <a:spLocks noGrp="1" noChangeArrowheads="1"/>
          </p:cNvSpPr>
          <p:nvPr>
            <p:ph idx="1"/>
          </p:nvPr>
        </p:nvSpPr>
        <p:spPr>
          <a:xfrm>
            <a:off x="472440" y="1371600"/>
            <a:ext cx="8229600" cy="3886200"/>
          </a:xfrm>
        </p:spPr>
        <p:txBody>
          <a:bodyPr/>
          <a:lstStyle/>
          <a:p>
            <a:pPr>
              <a:buSzPct val="100000"/>
              <a:buFont typeface="Wingdings" panose="05000000000000000000" pitchFamily="2" charset="2"/>
              <a:buChar char="§"/>
            </a:pPr>
            <a:r>
              <a:rPr lang="en-US" sz="2400" dirty="0"/>
              <a:t>Facilitates sharing of health information for treatment and payment, or at patient’s </a:t>
            </a:r>
            <a:r>
              <a:rPr lang="en-US" sz="2400" dirty="0" smtClean="0"/>
              <a:t>request</a:t>
            </a:r>
            <a:endParaRPr lang="en-US" sz="2400" dirty="0"/>
          </a:p>
          <a:p>
            <a:pPr>
              <a:buSzPct val="100000"/>
              <a:buFont typeface="Wingdings" panose="05000000000000000000" pitchFamily="2" charset="2"/>
              <a:buChar char="§"/>
            </a:pPr>
            <a:r>
              <a:rPr lang="en-US" sz="2400" dirty="0"/>
              <a:t>All other uses of PHI, including </a:t>
            </a:r>
            <a:r>
              <a:rPr lang="en-US" sz="2400" b="1" dirty="0">
                <a:solidFill>
                  <a:srgbClr val="FF0000"/>
                </a:solidFill>
              </a:rPr>
              <a:t>scholarly and historical research, can occur only via  individual written authorization</a:t>
            </a:r>
            <a:r>
              <a:rPr lang="en-US" sz="2400" dirty="0">
                <a:solidFill>
                  <a:srgbClr val="FF0000"/>
                </a:solidFill>
              </a:rPr>
              <a:t>, </a:t>
            </a:r>
            <a:r>
              <a:rPr lang="en-US" sz="2400" dirty="0"/>
              <a:t>an informed consent waiver, </a:t>
            </a:r>
            <a:r>
              <a:rPr lang="en-US" sz="2400" dirty="0" smtClean="0"/>
              <a:t>or</a:t>
            </a:r>
            <a:endParaRPr lang="en-US" sz="2400" dirty="0"/>
          </a:p>
          <a:p>
            <a:pPr marL="342900" lvl="1" indent="-342900">
              <a:buClr>
                <a:schemeClr val="bg2"/>
              </a:buClr>
              <a:buSzPct val="100000"/>
              <a:buFont typeface="Wingdings" panose="05000000000000000000" pitchFamily="2" charset="2"/>
              <a:buChar char="§"/>
            </a:pPr>
            <a:r>
              <a:rPr lang="en-US" sz="2400" b="1" dirty="0"/>
              <a:t>Safe harbors:  </a:t>
            </a:r>
            <a:r>
              <a:rPr lang="en-US" sz="2400" dirty="0"/>
              <a:t>PHI may be used without authorization only for research on decedents, for review preparatory to research, for certain types of specified research, or pursuant to IRB determination</a:t>
            </a:r>
          </a:p>
          <a:p>
            <a:pPr eaLnBrk="1" hangingPunct="1">
              <a:buFont typeface="Wingdings" pitchFamily="2" charset="2"/>
              <a:buChar char="§"/>
            </a:pPr>
            <a:endParaRPr lang="en-US" dirty="0" smtClean="0"/>
          </a:p>
        </p:txBody>
      </p:sp>
      <p:sp>
        <p:nvSpPr>
          <p:cNvPr id="7171" name="Rectangle 2"/>
          <p:cNvSpPr>
            <a:spLocks noGrp="1" noChangeArrowheads="1"/>
          </p:cNvSpPr>
          <p:nvPr>
            <p:ph type="title"/>
          </p:nvPr>
        </p:nvSpPr>
        <p:spPr>
          <a:xfrm>
            <a:off x="457200" y="457200"/>
            <a:ext cx="8229600" cy="914400"/>
          </a:xfrm>
        </p:spPr>
        <p:txBody>
          <a:bodyPr/>
          <a:lstStyle/>
          <a:p>
            <a:pPr eaLnBrk="1" hangingPunct="1"/>
            <a:r>
              <a:rPr lang="en-US" sz="3200" b="1" dirty="0" smtClean="0">
                <a:solidFill>
                  <a:schemeClr val="bg2"/>
                </a:solidFill>
              </a:rPr>
              <a:t>HIPAA Privacy Rule (</a:t>
            </a:r>
            <a:r>
              <a:rPr lang="en-US" sz="3200" b="1" dirty="0" err="1" smtClean="0">
                <a:solidFill>
                  <a:schemeClr val="bg2"/>
                </a:solidFill>
              </a:rPr>
              <a:t>con’t</a:t>
            </a:r>
            <a:r>
              <a:rPr lang="en-US" sz="3200" b="1" dirty="0" smtClean="0">
                <a:solidFill>
                  <a:schemeClr val="bg2"/>
                </a:solidFill>
              </a:rPr>
              <a:t>)</a:t>
            </a:r>
          </a:p>
        </p:txBody>
      </p:sp>
      <p:sp>
        <p:nvSpPr>
          <p:cNvPr id="2" name="Slide Number Placeholder 1"/>
          <p:cNvSpPr>
            <a:spLocks noGrp="1"/>
          </p:cNvSpPr>
          <p:nvPr>
            <p:ph type="sldNum" sz="quarter" idx="11"/>
          </p:nvPr>
        </p:nvSpPr>
        <p:spPr/>
        <p:txBody>
          <a:bodyPr/>
          <a:lstStyle/>
          <a:p>
            <a:pPr>
              <a:defRPr/>
            </a:pPr>
            <a:fld id="{401B6D8B-9EB9-40FB-B0D8-EA016213B564}" type="slidenum">
              <a:rPr lang="en-US" smtClean="0"/>
              <a:pPr>
                <a:defRPr/>
              </a:pPr>
              <a:t>17</a:t>
            </a:fld>
            <a:endParaRPr lang="en-US"/>
          </a:p>
        </p:txBody>
      </p:sp>
    </p:spTree>
    <p:extLst>
      <p:ext uri="{BB962C8B-B14F-4D97-AF65-F5344CB8AC3E}">
        <p14:creationId xmlns:p14="http://schemas.microsoft.com/office/powerpoint/2010/main" val="345097394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3"/>
          <p:cNvSpPr>
            <a:spLocks noGrp="1" noChangeArrowheads="1"/>
          </p:cNvSpPr>
          <p:nvPr>
            <p:ph idx="1"/>
          </p:nvPr>
        </p:nvSpPr>
        <p:spPr>
          <a:xfrm>
            <a:off x="472440" y="1371600"/>
            <a:ext cx="8229600" cy="3886200"/>
          </a:xfrm>
        </p:spPr>
        <p:txBody>
          <a:bodyPr/>
          <a:lstStyle/>
          <a:p>
            <a:pPr>
              <a:buSzPct val="100000"/>
              <a:buFont typeface="Wingdings" panose="05000000000000000000" pitchFamily="2" charset="2"/>
              <a:buChar char="§"/>
            </a:pPr>
            <a:r>
              <a:rPr lang="en-US" sz="2400" dirty="0"/>
              <a:t>Facilitates sharing of health information for treatment and payment, or at patient’s </a:t>
            </a:r>
            <a:r>
              <a:rPr lang="en-US" sz="2400" dirty="0" smtClean="0"/>
              <a:t>request</a:t>
            </a:r>
            <a:endParaRPr lang="en-US" sz="2400" dirty="0"/>
          </a:p>
          <a:p>
            <a:pPr>
              <a:buSzPct val="100000"/>
              <a:buFont typeface="Wingdings" panose="05000000000000000000" pitchFamily="2" charset="2"/>
              <a:buChar char="§"/>
            </a:pPr>
            <a:r>
              <a:rPr lang="en-US" sz="2400" dirty="0"/>
              <a:t>All other uses of PHI, including </a:t>
            </a:r>
            <a:r>
              <a:rPr lang="en-US" sz="2400" b="1" dirty="0">
                <a:solidFill>
                  <a:srgbClr val="FF0000"/>
                </a:solidFill>
              </a:rPr>
              <a:t>scholarly and historical research, can occur only via  individual written authorization</a:t>
            </a:r>
            <a:r>
              <a:rPr lang="en-US" sz="2400" dirty="0">
                <a:solidFill>
                  <a:srgbClr val="FF0000"/>
                </a:solidFill>
              </a:rPr>
              <a:t>, </a:t>
            </a:r>
            <a:r>
              <a:rPr lang="en-US" sz="2400" dirty="0"/>
              <a:t>an informed consent waiver, </a:t>
            </a:r>
            <a:r>
              <a:rPr lang="en-US" sz="2400" dirty="0" smtClean="0"/>
              <a:t>or</a:t>
            </a:r>
            <a:endParaRPr lang="en-US" sz="2400" dirty="0"/>
          </a:p>
          <a:p>
            <a:pPr marL="342900" lvl="1" indent="-342900">
              <a:buClr>
                <a:schemeClr val="bg2"/>
              </a:buClr>
              <a:buSzPct val="100000"/>
              <a:buFont typeface="Wingdings" panose="05000000000000000000" pitchFamily="2" charset="2"/>
              <a:buChar char="§"/>
            </a:pPr>
            <a:r>
              <a:rPr lang="en-US" sz="2400" b="1" dirty="0"/>
              <a:t>Safe harbors:  </a:t>
            </a:r>
            <a:r>
              <a:rPr lang="en-US" sz="2400" dirty="0"/>
              <a:t>PHI may be used without authorization only for research on decedents, for review preparatory to research, for certain types of specified research, or pursuant to IRB determination</a:t>
            </a:r>
          </a:p>
          <a:p>
            <a:pPr marL="742950" lvl="2" indent="-342900">
              <a:buSzPct val="100000"/>
              <a:buFont typeface="Wingdings" panose="05000000000000000000" pitchFamily="2" charset="2"/>
              <a:buChar char="§"/>
            </a:pPr>
            <a:r>
              <a:rPr lang="en-US" sz="2000" dirty="0">
                <a:solidFill>
                  <a:srgbClr val="002060"/>
                </a:solidFill>
              </a:rPr>
              <a:t>Only the minimum amount of PHI necessary for the intended purpose can be </a:t>
            </a:r>
            <a:r>
              <a:rPr lang="en-US" sz="2000" dirty="0" smtClean="0">
                <a:solidFill>
                  <a:srgbClr val="002060"/>
                </a:solidFill>
              </a:rPr>
              <a:t>disclosed</a:t>
            </a:r>
          </a:p>
          <a:p>
            <a:pPr marL="742950" lvl="2" indent="-342900">
              <a:buSzPct val="100000"/>
              <a:buFont typeface="Wingdings" panose="05000000000000000000" pitchFamily="2" charset="2"/>
              <a:buChar char="§"/>
            </a:pPr>
            <a:r>
              <a:rPr lang="en-US" sz="2000" dirty="0" smtClean="0">
                <a:solidFill>
                  <a:srgbClr val="002060"/>
                </a:solidFill>
              </a:rPr>
              <a:t>De-identified, certified data with only dates - see NIH data sharing rules</a:t>
            </a:r>
            <a:endParaRPr lang="en-US" sz="2000" dirty="0">
              <a:solidFill>
                <a:srgbClr val="002060"/>
              </a:solidFill>
            </a:endParaRPr>
          </a:p>
          <a:p>
            <a:pPr eaLnBrk="1" hangingPunct="1">
              <a:buFont typeface="Wingdings" pitchFamily="2" charset="2"/>
              <a:buChar char="§"/>
            </a:pPr>
            <a:endParaRPr lang="en-US" dirty="0" smtClean="0"/>
          </a:p>
        </p:txBody>
      </p:sp>
      <p:sp>
        <p:nvSpPr>
          <p:cNvPr id="7171" name="Rectangle 2"/>
          <p:cNvSpPr>
            <a:spLocks noGrp="1" noChangeArrowheads="1"/>
          </p:cNvSpPr>
          <p:nvPr>
            <p:ph type="title"/>
          </p:nvPr>
        </p:nvSpPr>
        <p:spPr>
          <a:xfrm>
            <a:off x="457200" y="457200"/>
            <a:ext cx="8229600" cy="914400"/>
          </a:xfrm>
        </p:spPr>
        <p:txBody>
          <a:bodyPr/>
          <a:lstStyle/>
          <a:p>
            <a:pPr eaLnBrk="1" hangingPunct="1"/>
            <a:r>
              <a:rPr lang="en-US" sz="3200" b="1" dirty="0" smtClean="0">
                <a:solidFill>
                  <a:schemeClr val="bg2"/>
                </a:solidFill>
              </a:rPr>
              <a:t>HIPAA Privacy Rule (</a:t>
            </a:r>
            <a:r>
              <a:rPr lang="en-US" sz="3200" b="1" dirty="0" err="1" smtClean="0">
                <a:solidFill>
                  <a:schemeClr val="bg2"/>
                </a:solidFill>
              </a:rPr>
              <a:t>con’t</a:t>
            </a:r>
            <a:r>
              <a:rPr lang="en-US" sz="3200" b="1" dirty="0" smtClean="0">
                <a:solidFill>
                  <a:schemeClr val="bg2"/>
                </a:solidFill>
              </a:rPr>
              <a:t>)</a:t>
            </a:r>
          </a:p>
        </p:txBody>
      </p:sp>
      <p:sp>
        <p:nvSpPr>
          <p:cNvPr id="2" name="Slide Number Placeholder 1"/>
          <p:cNvSpPr>
            <a:spLocks noGrp="1"/>
          </p:cNvSpPr>
          <p:nvPr>
            <p:ph type="sldNum" sz="quarter" idx="11"/>
          </p:nvPr>
        </p:nvSpPr>
        <p:spPr/>
        <p:txBody>
          <a:bodyPr/>
          <a:lstStyle/>
          <a:p>
            <a:pPr>
              <a:defRPr/>
            </a:pPr>
            <a:fld id="{401B6D8B-9EB9-40FB-B0D8-EA016213B564}" type="slidenum">
              <a:rPr lang="en-US" smtClean="0"/>
              <a:pPr>
                <a:defRPr/>
              </a:pPr>
              <a:t>18</a:t>
            </a:fld>
            <a:endParaRPr lang="en-US"/>
          </a:p>
        </p:txBody>
      </p:sp>
    </p:spTree>
    <p:extLst>
      <p:ext uri="{BB962C8B-B14F-4D97-AF65-F5344CB8AC3E}">
        <p14:creationId xmlns:p14="http://schemas.microsoft.com/office/powerpoint/2010/main" val="96959705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3"/>
          <p:cNvSpPr>
            <a:spLocks noGrp="1" noChangeArrowheads="1"/>
          </p:cNvSpPr>
          <p:nvPr>
            <p:ph idx="1"/>
          </p:nvPr>
        </p:nvSpPr>
        <p:spPr>
          <a:xfrm>
            <a:off x="457200" y="1600200"/>
            <a:ext cx="8229600" cy="4038600"/>
          </a:xfrm>
        </p:spPr>
        <p:txBody>
          <a:bodyPr/>
          <a:lstStyle/>
          <a:p>
            <a:pPr>
              <a:buFont typeface="Wingdings" charset="2"/>
              <a:buChar char="§"/>
            </a:pPr>
            <a:r>
              <a:rPr lang="en-US" sz="2400" dirty="0"/>
              <a:t>Applies to PHI maintained by a </a:t>
            </a:r>
            <a:r>
              <a:rPr lang="en-US" sz="2400" b="1" dirty="0">
                <a:solidFill>
                  <a:srgbClr val="00B050"/>
                </a:solidFill>
              </a:rPr>
              <a:t>covered entity</a:t>
            </a:r>
          </a:p>
          <a:p>
            <a:pPr lvl="1">
              <a:buFont typeface="Wingdings" charset="2"/>
              <a:buChar char="§"/>
            </a:pPr>
            <a:r>
              <a:rPr lang="en-US" sz="2400" dirty="0"/>
              <a:t>  Health care providers, plans, or clearing houses</a:t>
            </a:r>
          </a:p>
          <a:p>
            <a:pPr lvl="1">
              <a:buFont typeface="Wingdings" charset="2"/>
              <a:buChar char="§"/>
            </a:pPr>
            <a:r>
              <a:rPr lang="en-US" sz="2400" dirty="0"/>
              <a:t>  Individuals or organizations that are, are part of, are located within or associated with a covered entity, . . . or are under common ownership or shared control </a:t>
            </a:r>
          </a:p>
          <a:p>
            <a:pPr>
              <a:buFont typeface="Wingdings" charset="2"/>
              <a:buChar char="§"/>
            </a:pPr>
            <a:r>
              <a:rPr lang="en-US" sz="2400" dirty="0"/>
              <a:t>Archives subject to the rule </a:t>
            </a:r>
          </a:p>
          <a:p>
            <a:pPr lvl="1">
              <a:buFont typeface="Wingdings" charset="2"/>
              <a:buChar char="§"/>
            </a:pPr>
            <a:r>
              <a:rPr lang="en-US" sz="2400" dirty="0"/>
              <a:t>  Must record and be able to account for disclosures to each researcher and </a:t>
            </a:r>
          </a:p>
          <a:p>
            <a:pPr lvl="1">
              <a:buFont typeface="Wingdings" charset="2"/>
              <a:buChar char="§"/>
            </a:pPr>
            <a:r>
              <a:rPr lang="en-US" sz="2400" dirty="0"/>
              <a:t>  Provide individuals with access to their PHI in the archives</a:t>
            </a:r>
          </a:p>
          <a:p>
            <a:pPr eaLnBrk="1" hangingPunct="1">
              <a:buFont typeface="Wingdings" pitchFamily="2" charset="2"/>
              <a:buChar char="§"/>
            </a:pPr>
            <a:endParaRPr lang="en-US" dirty="0" smtClean="0"/>
          </a:p>
        </p:txBody>
      </p:sp>
      <p:sp>
        <p:nvSpPr>
          <p:cNvPr id="7171" name="Rectangle 2"/>
          <p:cNvSpPr>
            <a:spLocks noGrp="1" noChangeArrowheads="1"/>
          </p:cNvSpPr>
          <p:nvPr>
            <p:ph type="title"/>
          </p:nvPr>
        </p:nvSpPr>
        <p:spPr>
          <a:xfrm>
            <a:off x="457200" y="457200"/>
            <a:ext cx="8229600" cy="914400"/>
          </a:xfrm>
        </p:spPr>
        <p:txBody>
          <a:bodyPr/>
          <a:lstStyle/>
          <a:p>
            <a:pPr eaLnBrk="1" hangingPunct="1"/>
            <a:r>
              <a:rPr lang="en-US" sz="3200" b="1" dirty="0" smtClean="0">
                <a:solidFill>
                  <a:schemeClr val="bg2"/>
                </a:solidFill>
              </a:rPr>
              <a:t>HIPAA Privacy Rule: Covered Entities</a:t>
            </a:r>
          </a:p>
        </p:txBody>
      </p:sp>
      <p:sp>
        <p:nvSpPr>
          <p:cNvPr id="2" name="Slide Number Placeholder 1"/>
          <p:cNvSpPr>
            <a:spLocks noGrp="1"/>
          </p:cNvSpPr>
          <p:nvPr>
            <p:ph type="sldNum" sz="quarter" idx="11"/>
          </p:nvPr>
        </p:nvSpPr>
        <p:spPr/>
        <p:txBody>
          <a:bodyPr/>
          <a:lstStyle/>
          <a:p>
            <a:pPr>
              <a:defRPr/>
            </a:pPr>
            <a:fld id="{401B6D8B-9EB9-40FB-B0D8-EA016213B564}" type="slidenum">
              <a:rPr lang="en-US" smtClean="0"/>
              <a:pPr>
                <a:defRPr/>
              </a:pPr>
              <a:t>19</a:t>
            </a:fld>
            <a:endParaRPr lang="en-US"/>
          </a:p>
        </p:txBody>
      </p:sp>
    </p:spTree>
    <p:extLst>
      <p:ext uri="{BB962C8B-B14F-4D97-AF65-F5344CB8AC3E}">
        <p14:creationId xmlns:p14="http://schemas.microsoft.com/office/powerpoint/2010/main" val="292627652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52"/>
        <p:cNvGrpSpPr/>
        <p:nvPr/>
      </p:nvGrpSpPr>
      <p:grpSpPr>
        <a:xfrm>
          <a:off x="0" y="0"/>
          <a:ext cx="0" cy="0"/>
          <a:chOff x="0" y="0"/>
          <a:chExt cx="0" cy="0"/>
        </a:xfrm>
      </p:grpSpPr>
      <p:sp>
        <p:nvSpPr>
          <p:cNvPr id="253" name="Shape 253"/>
          <p:cNvSpPr>
            <a:spLocks noGrp="1"/>
          </p:cNvSpPr>
          <p:nvPr>
            <p:ph idx="1"/>
          </p:nvPr>
        </p:nvSpPr>
        <p:spPr>
          <a:xfrm>
            <a:off x="152400" y="1485345"/>
            <a:ext cx="7467600" cy="4462720"/>
          </a:xfrm>
          <a:prstGeom prst="rect">
            <a:avLst/>
          </a:prstGeom>
          <a:noFill/>
          <a:ln>
            <a:noFill/>
          </a:ln>
        </p:spPr>
        <p:txBody>
          <a:bodyPr wrap="square" lIns="91425" tIns="45700" rIns="91425" bIns="45700" anchor="t" anchorCtr="0">
            <a:spAutoFit/>
          </a:bodyPr>
          <a:lstStyle/>
          <a:p>
            <a:pPr marL="0" lvl="0" indent="0">
              <a:buClr>
                <a:srgbClr val="8A8AB9"/>
              </a:buClr>
              <a:buSzPct val="49479"/>
              <a:buNone/>
            </a:pPr>
            <a:r>
              <a:rPr lang="x-none" sz="2400" dirty="0">
                <a:solidFill>
                  <a:schemeClr val="dk1"/>
                </a:solidFill>
                <a:ea typeface="Trebuchet MS"/>
                <a:cs typeface="Trebuchet MS"/>
                <a:sym typeface="Trebuchet MS"/>
              </a:rPr>
              <a:t>Curriculum and Certification Program offered by SAA</a:t>
            </a:r>
            <a:r>
              <a:rPr lang="en-US" sz="2400" dirty="0">
                <a:solidFill>
                  <a:schemeClr val="dk1"/>
                </a:solidFill>
                <a:ea typeface="Trebuchet MS"/>
                <a:cs typeface="Trebuchet MS"/>
                <a:sym typeface="Trebuchet MS"/>
              </a:rPr>
              <a:t>:</a:t>
            </a:r>
            <a:endParaRPr lang="x-none" sz="2800" dirty="0">
              <a:solidFill>
                <a:schemeClr val="dk1"/>
              </a:solidFill>
              <a:ea typeface="Trebuchet MS"/>
              <a:cs typeface="Trebuchet MS"/>
              <a:sym typeface="Trebuchet MS"/>
            </a:endParaRPr>
          </a:p>
          <a:p>
            <a:pPr marL="457200" lvl="1" indent="-457200">
              <a:buClr>
                <a:schemeClr val="bg2"/>
              </a:buClr>
              <a:buSzPct val="75000"/>
              <a:buFont typeface="Wingdings" pitchFamily="2" charset="2"/>
              <a:buChar char="§"/>
            </a:pPr>
            <a:endParaRPr lang="en-US" sz="1600" u="sng" dirty="0">
              <a:solidFill>
                <a:schemeClr val="dk1"/>
              </a:solidFill>
              <a:ea typeface="Trebuchet MS"/>
              <a:cs typeface="Trebuchet MS"/>
              <a:sym typeface="Trebuchet MS"/>
            </a:endParaRPr>
          </a:p>
          <a:p>
            <a:pPr marL="457200" lvl="1" indent="-457200">
              <a:buClr>
                <a:schemeClr val="bg2"/>
              </a:buClr>
              <a:buSzPct val="75000"/>
              <a:buFont typeface="Wingdings" pitchFamily="2" charset="2"/>
              <a:buChar char="§"/>
            </a:pPr>
            <a:r>
              <a:rPr lang="x-none" sz="1600" u="sng" dirty="0">
                <a:solidFill>
                  <a:schemeClr val="dk1"/>
                </a:solidFill>
                <a:ea typeface="Trebuchet MS"/>
                <a:cs typeface="Trebuchet MS"/>
                <a:sym typeface="Trebuchet MS"/>
              </a:rPr>
              <a:t>Foundational</a:t>
            </a:r>
            <a:r>
              <a:rPr lang="x-none" sz="1600" dirty="0">
                <a:solidFill>
                  <a:schemeClr val="dk1"/>
                </a:solidFill>
                <a:ea typeface="Trebuchet MS"/>
                <a:cs typeface="Trebuchet MS"/>
                <a:sym typeface="Trebuchet MS"/>
              </a:rPr>
              <a:t> Courses—</a:t>
            </a:r>
            <a:r>
              <a:rPr lang="x-none" sz="1600" i="1" dirty="0">
                <a:solidFill>
                  <a:schemeClr val="dk1"/>
                </a:solidFill>
                <a:ea typeface="Trebuchet MS"/>
                <a:cs typeface="Trebuchet MS"/>
                <a:sym typeface="Trebuchet MS"/>
              </a:rPr>
              <a:t>must pass </a:t>
            </a:r>
            <a:r>
              <a:rPr lang="en-US" sz="1600" i="1" dirty="0">
                <a:solidFill>
                  <a:schemeClr val="dk1"/>
                </a:solidFill>
                <a:ea typeface="Trebuchet MS"/>
                <a:cs typeface="Trebuchet MS"/>
                <a:sym typeface="Trebuchet MS"/>
              </a:rPr>
              <a:t>3; </a:t>
            </a:r>
            <a:r>
              <a:rPr lang="en-US" sz="1600" b="1" dirty="0"/>
              <a:t>Required</a:t>
            </a:r>
            <a:r>
              <a:rPr lang="en-US" sz="1600" dirty="0"/>
              <a:t>: Fundamentals of Arrangement and Description (two-day course); </a:t>
            </a:r>
            <a:r>
              <a:rPr lang="en-US" sz="1600" i="1" dirty="0"/>
              <a:t>You have the option to test out of the Foundational Tier.</a:t>
            </a:r>
          </a:p>
          <a:p>
            <a:pPr marL="457200" lvl="1" indent="-457200">
              <a:buClr>
                <a:schemeClr val="bg2"/>
              </a:buClr>
              <a:buSzPct val="75000"/>
              <a:buFont typeface="Wingdings" pitchFamily="2" charset="2"/>
              <a:buChar char="§"/>
            </a:pPr>
            <a:endParaRPr lang="en-US" sz="1600" dirty="0"/>
          </a:p>
          <a:p>
            <a:pPr marL="457200" lvl="1" indent="-457200">
              <a:buClr>
                <a:schemeClr val="bg2"/>
              </a:buClr>
              <a:buSzPct val="75000"/>
              <a:buFont typeface="Wingdings" pitchFamily="2" charset="2"/>
              <a:buChar char="§"/>
            </a:pPr>
            <a:r>
              <a:rPr lang="x-none" sz="1600" u="sng" dirty="0">
                <a:solidFill>
                  <a:schemeClr val="dk1"/>
                </a:solidFill>
                <a:ea typeface="Trebuchet MS"/>
                <a:cs typeface="Trebuchet MS"/>
                <a:sym typeface="Trebuchet MS"/>
              </a:rPr>
              <a:t>Tactical and Strategic</a:t>
            </a:r>
            <a:r>
              <a:rPr lang="x-none" sz="1600" dirty="0">
                <a:solidFill>
                  <a:schemeClr val="dk1"/>
                </a:solidFill>
                <a:ea typeface="Trebuchet MS"/>
                <a:cs typeface="Trebuchet MS"/>
                <a:sym typeface="Trebuchet MS"/>
              </a:rPr>
              <a:t> Courses—</a:t>
            </a:r>
            <a:r>
              <a:rPr lang="x-none" sz="1600" i="1" dirty="0">
                <a:solidFill>
                  <a:schemeClr val="dk1"/>
                </a:solidFill>
                <a:ea typeface="Trebuchet MS"/>
                <a:cs typeface="Trebuchet MS"/>
                <a:sym typeface="Trebuchet MS"/>
              </a:rPr>
              <a:t>must pass 3</a:t>
            </a:r>
            <a:r>
              <a:rPr lang="en-US" sz="1600" i="1" dirty="0">
                <a:solidFill>
                  <a:schemeClr val="dk1"/>
                </a:solidFill>
                <a:ea typeface="Trebuchet MS"/>
                <a:cs typeface="Trebuchet MS"/>
                <a:sym typeface="Trebuchet MS"/>
              </a:rPr>
              <a:t>; </a:t>
            </a:r>
            <a:r>
              <a:rPr lang="en-US" sz="1600" b="1" dirty="0"/>
              <a:t>Required</a:t>
            </a:r>
            <a:r>
              <a:rPr lang="en-US" sz="1600" dirty="0"/>
              <a:t>: Copyright Issues in Digital Archives </a:t>
            </a:r>
            <a:r>
              <a:rPr lang="en-US" sz="1600" b="1" dirty="0"/>
              <a:t>OR</a:t>
            </a:r>
            <a:r>
              <a:rPr lang="en-US" sz="1600" dirty="0"/>
              <a:t> Privacy and Confidentiality Issues in Digital Archives</a:t>
            </a:r>
          </a:p>
          <a:p>
            <a:pPr marL="457200" lvl="1" indent="-457200">
              <a:buClr>
                <a:schemeClr val="bg2"/>
              </a:buClr>
              <a:buSzPct val="75000"/>
              <a:buFont typeface="Wingdings" pitchFamily="2" charset="2"/>
              <a:buChar char="§"/>
            </a:pPr>
            <a:endParaRPr lang="x-none" sz="1600" i="1" dirty="0">
              <a:solidFill>
                <a:schemeClr val="dk1"/>
              </a:solidFill>
              <a:ea typeface="Trebuchet MS"/>
              <a:cs typeface="Trebuchet MS"/>
              <a:sym typeface="Trebuchet MS"/>
            </a:endParaRPr>
          </a:p>
          <a:p>
            <a:pPr marL="457200" lvl="1" indent="-457200">
              <a:buClr>
                <a:schemeClr val="bg2"/>
              </a:buClr>
              <a:buSzPct val="75000"/>
              <a:buFont typeface="Wingdings" pitchFamily="2" charset="2"/>
              <a:buChar char="§"/>
            </a:pPr>
            <a:r>
              <a:rPr lang="x-none" sz="1600" u="sng" dirty="0">
                <a:solidFill>
                  <a:schemeClr val="dk1"/>
                </a:solidFill>
                <a:ea typeface="Trebuchet MS"/>
                <a:cs typeface="Trebuchet MS"/>
                <a:sym typeface="Trebuchet MS"/>
              </a:rPr>
              <a:t>Tools and Services</a:t>
            </a:r>
            <a:r>
              <a:rPr lang="x-none" sz="1600" dirty="0">
                <a:solidFill>
                  <a:schemeClr val="dk1"/>
                </a:solidFill>
                <a:ea typeface="Trebuchet MS"/>
                <a:cs typeface="Trebuchet MS"/>
                <a:sym typeface="Trebuchet MS"/>
              </a:rPr>
              <a:t> Courses—</a:t>
            </a:r>
            <a:r>
              <a:rPr lang="x-none" sz="1600" i="1" dirty="0">
                <a:solidFill>
                  <a:schemeClr val="dk1"/>
                </a:solidFill>
                <a:ea typeface="Trebuchet MS"/>
                <a:cs typeface="Trebuchet MS"/>
                <a:sym typeface="Trebuchet MS"/>
              </a:rPr>
              <a:t>must pass 1</a:t>
            </a:r>
            <a:endParaRPr lang="en-US" sz="1600" i="1" dirty="0">
              <a:solidFill>
                <a:schemeClr val="dk1"/>
              </a:solidFill>
              <a:ea typeface="Trebuchet MS"/>
              <a:cs typeface="Trebuchet MS"/>
              <a:sym typeface="Trebuchet MS"/>
            </a:endParaRPr>
          </a:p>
          <a:p>
            <a:pPr marL="457200" lvl="1" indent="-457200">
              <a:buClr>
                <a:schemeClr val="bg2"/>
              </a:buClr>
              <a:buSzPct val="75000"/>
              <a:buFont typeface="Wingdings" pitchFamily="2" charset="2"/>
              <a:buChar char="§"/>
            </a:pPr>
            <a:endParaRPr lang="x-none" sz="1600" i="1" dirty="0">
              <a:solidFill>
                <a:schemeClr val="dk1"/>
              </a:solidFill>
              <a:ea typeface="Trebuchet MS"/>
              <a:cs typeface="Trebuchet MS"/>
              <a:sym typeface="Trebuchet MS"/>
            </a:endParaRPr>
          </a:p>
          <a:p>
            <a:pPr marL="457200" lvl="1" indent="-457200">
              <a:buClr>
                <a:schemeClr val="bg2"/>
              </a:buClr>
              <a:buSzPct val="75000"/>
              <a:buFont typeface="Wingdings" pitchFamily="2" charset="2"/>
              <a:buChar char="§"/>
            </a:pPr>
            <a:r>
              <a:rPr lang="x-none" sz="1600" u="sng" dirty="0">
                <a:solidFill>
                  <a:schemeClr val="dk1"/>
                </a:solidFill>
                <a:ea typeface="Trebuchet MS"/>
                <a:cs typeface="Trebuchet MS"/>
                <a:sym typeface="Trebuchet MS"/>
              </a:rPr>
              <a:t>Transformational</a:t>
            </a:r>
            <a:r>
              <a:rPr lang="x-none" sz="1600" dirty="0">
                <a:solidFill>
                  <a:schemeClr val="dk1"/>
                </a:solidFill>
                <a:ea typeface="Trebuchet MS"/>
                <a:cs typeface="Trebuchet MS"/>
                <a:sym typeface="Trebuchet MS"/>
              </a:rPr>
              <a:t> Courses—</a:t>
            </a:r>
            <a:r>
              <a:rPr lang="x-none" sz="1600" i="1" dirty="0">
                <a:solidFill>
                  <a:schemeClr val="dk1"/>
                </a:solidFill>
                <a:ea typeface="Trebuchet MS"/>
                <a:cs typeface="Trebuchet MS"/>
                <a:sym typeface="Trebuchet MS"/>
              </a:rPr>
              <a:t>must pass 1</a:t>
            </a:r>
            <a:endParaRPr lang="en-US" sz="1600" i="1" dirty="0">
              <a:solidFill>
                <a:schemeClr val="dk1"/>
              </a:solidFill>
              <a:ea typeface="Trebuchet MS"/>
              <a:cs typeface="Trebuchet MS"/>
              <a:sym typeface="Trebuchet MS"/>
            </a:endParaRPr>
          </a:p>
          <a:p>
            <a:pPr marL="457200" lvl="1" indent="-457200">
              <a:buClr>
                <a:schemeClr val="bg2"/>
              </a:buClr>
              <a:buSzPct val="75000"/>
              <a:buFont typeface="Wingdings" pitchFamily="2" charset="2"/>
              <a:buChar char="§"/>
            </a:pPr>
            <a:endParaRPr lang="en-US" sz="1600" i="1" dirty="0">
              <a:solidFill>
                <a:schemeClr val="dk1"/>
              </a:solidFill>
              <a:ea typeface="Trebuchet MS"/>
              <a:cs typeface="Trebuchet MS"/>
              <a:sym typeface="Trebuchet MS"/>
            </a:endParaRPr>
          </a:p>
          <a:p>
            <a:pPr marL="457200" lvl="1" indent="-457200">
              <a:buClr>
                <a:schemeClr val="bg2"/>
              </a:buClr>
              <a:buSzPct val="75000"/>
              <a:buFont typeface="Wingdings" pitchFamily="2" charset="2"/>
              <a:buChar char="§"/>
            </a:pPr>
            <a:r>
              <a:rPr lang="en-US" sz="1600" i="1" dirty="0">
                <a:solidFill>
                  <a:schemeClr val="dk1"/>
                </a:solidFill>
                <a:ea typeface="Trebuchet MS"/>
                <a:cs typeface="Trebuchet MS"/>
                <a:sym typeface="Trebuchet MS"/>
              </a:rPr>
              <a:t>* A maximum of six webinars may be applied to the certificate program.</a:t>
            </a:r>
          </a:p>
          <a:p>
            <a:pPr marL="457200" lvl="1" indent="-457200">
              <a:buClr>
                <a:schemeClr val="bg2"/>
              </a:buClr>
              <a:buSzPct val="75000"/>
              <a:buFont typeface="Wingdings" pitchFamily="2" charset="2"/>
              <a:buChar char="§"/>
            </a:pPr>
            <a:endParaRPr lang="en-US" sz="1600" i="1" dirty="0">
              <a:solidFill>
                <a:schemeClr val="dk1"/>
              </a:solidFill>
              <a:ea typeface="Trebuchet MS"/>
              <a:cs typeface="Trebuchet MS"/>
              <a:sym typeface="Trebuchet MS"/>
            </a:endParaRPr>
          </a:p>
          <a:p>
            <a:pPr marL="457200" lvl="1" indent="-457200">
              <a:buClr>
                <a:schemeClr val="bg2"/>
              </a:buClr>
              <a:buSzPct val="75000"/>
              <a:buFont typeface="Wingdings" pitchFamily="2" charset="2"/>
              <a:buChar char="§"/>
            </a:pPr>
            <a:r>
              <a:rPr lang="x-none" sz="1600" b="1" dirty="0">
                <a:solidFill>
                  <a:schemeClr val="dk1"/>
                </a:solidFill>
                <a:ea typeface="Trebuchet MS"/>
                <a:cs typeface="Trebuchet MS"/>
                <a:sym typeface="Trebuchet MS"/>
              </a:rPr>
              <a:t>Course examinations are</a:t>
            </a:r>
            <a:r>
              <a:rPr lang="en-US" sz="1600" b="1" dirty="0">
                <a:solidFill>
                  <a:schemeClr val="dk1"/>
                </a:solidFill>
                <a:ea typeface="Trebuchet MS"/>
                <a:cs typeface="Trebuchet MS"/>
                <a:sym typeface="Trebuchet MS"/>
              </a:rPr>
              <a:t> </a:t>
            </a:r>
            <a:r>
              <a:rPr lang="x-none" sz="1600" b="1" dirty="0">
                <a:solidFill>
                  <a:schemeClr val="dk1"/>
                </a:solidFill>
                <a:ea typeface="Trebuchet MS"/>
                <a:cs typeface="Trebuchet MS"/>
                <a:sym typeface="Trebuchet MS"/>
              </a:rPr>
              <a:t>administered online</a:t>
            </a:r>
            <a:r>
              <a:rPr lang="en-US" sz="1600" b="1" dirty="0">
                <a:solidFill>
                  <a:schemeClr val="dk1"/>
                </a:solidFill>
                <a:ea typeface="Trebuchet MS"/>
                <a:cs typeface="Trebuchet MS"/>
                <a:sym typeface="Trebuchet MS"/>
              </a:rPr>
              <a:t>.</a:t>
            </a:r>
            <a:endParaRPr lang="x-none" sz="1600" b="1" dirty="0">
              <a:solidFill>
                <a:schemeClr val="dk1"/>
              </a:solidFill>
              <a:ea typeface="Trebuchet MS"/>
              <a:cs typeface="Trebuchet MS"/>
              <a:sym typeface="Trebuchet MS"/>
            </a:endParaRPr>
          </a:p>
        </p:txBody>
      </p:sp>
      <p:sp>
        <p:nvSpPr>
          <p:cNvPr id="254" name="Shape 254"/>
          <p:cNvSpPr txBox="1">
            <a:spLocks noGrp="1"/>
          </p:cNvSpPr>
          <p:nvPr>
            <p:ph type="title"/>
          </p:nvPr>
        </p:nvSpPr>
        <p:spPr>
          <a:xfrm>
            <a:off x="152400" y="591255"/>
            <a:ext cx="8839199" cy="646290"/>
          </a:xfrm>
          <a:prstGeom prst="rect">
            <a:avLst/>
          </a:prstGeom>
          <a:noFill/>
          <a:ln>
            <a:noFill/>
          </a:ln>
        </p:spPr>
        <p:txBody>
          <a:bodyPr lIns="91425" tIns="45700" rIns="91425" bIns="45700" anchor="ctr" anchorCtr="0">
            <a:spAutoFit/>
          </a:bodyPr>
          <a:lstStyle/>
          <a:p>
            <a:pPr marL="0" marR="0" lvl="0" indent="0" algn="l" rtl="0">
              <a:spcBef>
                <a:spcPts val="0"/>
              </a:spcBef>
              <a:spcAft>
                <a:spcPts val="0"/>
              </a:spcAft>
              <a:buSzPct val="25000"/>
              <a:buNone/>
            </a:pPr>
            <a:r>
              <a:rPr lang="en-US" sz="3600" b="1" i="0" u="none" strike="noStrike" cap="none" baseline="0" dirty="0" smtClean="0">
                <a:solidFill>
                  <a:schemeClr val="bg2"/>
                </a:solidFill>
                <a:latin typeface="+mn-lt"/>
                <a:ea typeface="Trebuchet MS"/>
                <a:cs typeface="Trebuchet MS"/>
                <a:sym typeface="Trebuchet MS"/>
              </a:rPr>
              <a:t>Arrangement &amp; Description Certificate</a:t>
            </a:r>
            <a:endParaRPr lang="x-none" sz="3600" b="1" i="0" u="none" strike="noStrike" cap="none" baseline="0" dirty="0">
              <a:solidFill>
                <a:schemeClr val="bg2"/>
              </a:solidFill>
              <a:latin typeface="+mn-lt"/>
              <a:ea typeface="Trebuchet MS"/>
              <a:cs typeface="Trebuchet MS"/>
              <a:sym typeface="Trebuchet MS"/>
            </a:endParaRPr>
          </a:p>
        </p:txBody>
      </p:sp>
      <p:pic>
        <p:nvPicPr>
          <p:cNvPr id="2050" name="Picture 2" descr="A&amp;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00800" y="5459213"/>
            <a:ext cx="2305050" cy="11811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82867458"/>
      </p:ext>
    </p:extLst>
  </p:cSld>
  <p:clrMapOvr>
    <a:masterClrMapping/>
  </p:clrMapOvr>
  <p:transition spd="slow">
    <p:cut/>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3"/>
          <p:cNvSpPr>
            <a:spLocks noGrp="1" noChangeArrowheads="1"/>
          </p:cNvSpPr>
          <p:nvPr>
            <p:ph idx="1"/>
          </p:nvPr>
        </p:nvSpPr>
        <p:spPr>
          <a:xfrm>
            <a:off x="457200" y="1600200"/>
            <a:ext cx="8229600" cy="3886200"/>
          </a:xfrm>
        </p:spPr>
        <p:txBody>
          <a:bodyPr/>
          <a:lstStyle/>
          <a:p>
            <a:pPr>
              <a:buFont typeface="Wingdings" charset="2"/>
              <a:buChar char="§"/>
            </a:pPr>
            <a:r>
              <a:rPr lang="en-US" sz="2400" dirty="0"/>
              <a:t>Covered entities with both covered and non-covered functions (a university with a hospital, hospital with an archives) must comply</a:t>
            </a:r>
          </a:p>
          <a:p>
            <a:pPr>
              <a:buFont typeface="Wingdings" charset="2"/>
              <a:buChar char="§"/>
            </a:pPr>
            <a:r>
              <a:rPr lang="en-US" sz="2400" dirty="0"/>
              <a:t>Non-covered parts of hybrid entities must comply if they receive PHI</a:t>
            </a:r>
          </a:p>
          <a:p>
            <a:pPr>
              <a:buFont typeface="Wingdings" charset="2"/>
              <a:buChar char="§"/>
            </a:pPr>
            <a:r>
              <a:rPr lang="en-US" sz="2400" dirty="0"/>
              <a:t>May segregate non-covered functions and erect firewalls to prevent unauthorized disclosures of </a:t>
            </a:r>
            <a:r>
              <a:rPr lang="en-US" sz="2400" dirty="0" smtClean="0"/>
              <a:t>PHI</a:t>
            </a:r>
            <a:endParaRPr lang="en-US" sz="2400" dirty="0"/>
          </a:p>
        </p:txBody>
      </p:sp>
      <p:sp>
        <p:nvSpPr>
          <p:cNvPr id="7171" name="Rectangle 2"/>
          <p:cNvSpPr>
            <a:spLocks noGrp="1" noChangeArrowheads="1"/>
          </p:cNvSpPr>
          <p:nvPr>
            <p:ph type="title"/>
          </p:nvPr>
        </p:nvSpPr>
        <p:spPr>
          <a:xfrm>
            <a:off x="457200" y="457200"/>
            <a:ext cx="8229600" cy="914400"/>
          </a:xfrm>
        </p:spPr>
        <p:txBody>
          <a:bodyPr/>
          <a:lstStyle/>
          <a:p>
            <a:pPr eaLnBrk="1" hangingPunct="1"/>
            <a:r>
              <a:rPr lang="en-US" sz="3200" b="1" dirty="0" smtClean="0">
                <a:solidFill>
                  <a:schemeClr val="bg2"/>
                </a:solidFill>
              </a:rPr>
              <a:t>HIPAA Privacy Rule: Hybrid Entities</a:t>
            </a:r>
          </a:p>
        </p:txBody>
      </p:sp>
      <p:sp>
        <p:nvSpPr>
          <p:cNvPr id="2" name="Slide Number Placeholder 1"/>
          <p:cNvSpPr>
            <a:spLocks noGrp="1"/>
          </p:cNvSpPr>
          <p:nvPr>
            <p:ph type="sldNum" sz="quarter" idx="11"/>
          </p:nvPr>
        </p:nvSpPr>
        <p:spPr/>
        <p:txBody>
          <a:bodyPr/>
          <a:lstStyle/>
          <a:p>
            <a:pPr>
              <a:defRPr/>
            </a:pPr>
            <a:fld id="{401B6D8B-9EB9-40FB-B0D8-EA016213B564}" type="slidenum">
              <a:rPr lang="en-US" smtClean="0"/>
              <a:pPr>
                <a:defRPr/>
              </a:pPr>
              <a:t>20</a:t>
            </a:fld>
            <a:endParaRPr lang="en-US"/>
          </a:p>
        </p:txBody>
      </p:sp>
    </p:spTree>
    <p:extLst>
      <p:ext uri="{BB962C8B-B14F-4D97-AF65-F5344CB8AC3E}">
        <p14:creationId xmlns:p14="http://schemas.microsoft.com/office/powerpoint/2010/main" val="240127312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3"/>
          <p:cNvSpPr>
            <a:spLocks noGrp="1" noChangeArrowheads="1"/>
          </p:cNvSpPr>
          <p:nvPr>
            <p:ph idx="1"/>
          </p:nvPr>
        </p:nvSpPr>
        <p:spPr>
          <a:xfrm>
            <a:off x="457200" y="1600200"/>
            <a:ext cx="8229600" cy="3886200"/>
          </a:xfrm>
        </p:spPr>
        <p:txBody>
          <a:bodyPr/>
          <a:lstStyle/>
          <a:p>
            <a:pPr>
              <a:buFont typeface="Wingdings" charset="2"/>
              <a:buChar char="§"/>
            </a:pPr>
            <a:r>
              <a:rPr lang="en-US" sz="2400" dirty="0"/>
              <a:t>Perform services for covered entities using PHI (admin., billing, IT, legal, records management, etc.)</a:t>
            </a:r>
          </a:p>
          <a:p>
            <a:pPr>
              <a:buFont typeface="Wingdings" charset="2"/>
              <a:buChar char="§"/>
            </a:pPr>
            <a:r>
              <a:rPr lang="en-US" sz="2400" dirty="0"/>
              <a:t>Archives that use or disclose records containing PHI must comply and </a:t>
            </a:r>
            <a:r>
              <a:rPr lang="en-US" sz="2400" b="1" dirty="0"/>
              <a:t>enter into a business associate agreement governing use of PHI</a:t>
            </a:r>
          </a:p>
          <a:p>
            <a:pPr>
              <a:buFont typeface="Wingdings" charset="2"/>
              <a:buChar char="§"/>
            </a:pPr>
            <a:r>
              <a:rPr lang="en-US" sz="2400" dirty="0"/>
              <a:t>Under the HITECH Act (2010), </a:t>
            </a:r>
            <a:r>
              <a:rPr lang="en-US" sz="2400" b="1" dirty="0"/>
              <a:t>the privacy and security requirements covering “covered entities” now apply directly to “business associates”</a:t>
            </a:r>
          </a:p>
          <a:p>
            <a:pPr lvl="1">
              <a:buFont typeface="Wingdings" charset="2"/>
              <a:buChar char="§"/>
            </a:pPr>
            <a:r>
              <a:rPr lang="en-US" sz="2400" dirty="0"/>
              <a:t>If your archives is operating under an existing BA agreement, should amend it to comply with HITECH</a:t>
            </a:r>
          </a:p>
        </p:txBody>
      </p:sp>
      <p:sp>
        <p:nvSpPr>
          <p:cNvPr id="7171" name="Rectangle 2"/>
          <p:cNvSpPr>
            <a:spLocks noGrp="1" noChangeArrowheads="1"/>
          </p:cNvSpPr>
          <p:nvPr>
            <p:ph type="title"/>
          </p:nvPr>
        </p:nvSpPr>
        <p:spPr>
          <a:xfrm>
            <a:off x="457200" y="457200"/>
            <a:ext cx="8229600" cy="914400"/>
          </a:xfrm>
        </p:spPr>
        <p:txBody>
          <a:bodyPr/>
          <a:lstStyle/>
          <a:p>
            <a:pPr eaLnBrk="1" hangingPunct="1"/>
            <a:r>
              <a:rPr lang="en-US" sz="2800" b="1" dirty="0" smtClean="0">
                <a:solidFill>
                  <a:schemeClr val="bg2"/>
                </a:solidFill>
              </a:rPr>
              <a:t>HIPAA Privacy Rule: Business Associates</a:t>
            </a:r>
          </a:p>
        </p:txBody>
      </p:sp>
      <p:sp>
        <p:nvSpPr>
          <p:cNvPr id="2" name="Slide Number Placeholder 1"/>
          <p:cNvSpPr>
            <a:spLocks noGrp="1"/>
          </p:cNvSpPr>
          <p:nvPr>
            <p:ph type="sldNum" sz="quarter" idx="11"/>
          </p:nvPr>
        </p:nvSpPr>
        <p:spPr/>
        <p:txBody>
          <a:bodyPr/>
          <a:lstStyle/>
          <a:p>
            <a:pPr>
              <a:defRPr/>
            </a:pPr>
            <a:fld id="{401B6D8B-9EB9-40FB-B0D8-EA016213B564}" type="slidenum">
              <a:rPr lang="en-US" smtClean="0"/>
              <a:pPr>
                <a:defRPr/>
              </a:pPr>
              <a:t>21</a:t>
            </a:fld>
            <a:endParaRPr lang="en-US"/>
          </a:p>
        </p:txBody>
      </p:sp>
    </p:spTree>
    <p:extLst>
      <p:ext uri="{BB962C8B-B14F-4D97-AF65-F5344CB8AC3E}">
        <p14:creationId xmlns:p14="http://schemas.microsoft.com/office/powerpoint/2010/main" val="312176901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3"/>
          <p:cNvSpPr>
            <a:spLocks noGrp="1" noChangeArrowheads="1"/>
          </p:cNvSpPr>
          <p:nvPr>
            <p:ph idx="1"/>
          </p:nvPr>
        </p:nvSpPr>
        <p:spPr>
          <a:xfrm>
            <a:off x="457200" y="2057400"/>
            <a:ext cx="8229600" cy="3886200"/>
          </a:xfrm>
        </p:spPr>
        <p:txBody>
          <a:bodyPr/>
          <a:lstStyle/>
          <a:p>
            <a:pPr>
              <a:buFont typeface="Wingdings" charset="2"/>
              <a:buChar char="§"/>
            </a:pPr>
            <a:r>
              <a:rPr lang="en-US" sz="2800" dirty="0"/>
              <a:t>Requires HIPAA-covered entities and BA’s to notify patients about PHI breaches (e.g., a hacker); may also need to notify the media</a:t>
            </a:r>
          </a:p>
          <a:p>
            <a:pPr>
              <a:buFont typeface="Wingdings" charset="2"/>
              <a:buChar char="§"/>
            </a:pPr>
            <a:r>
              <a:rPr lang="en-US" sz="2800" dirty="0"/>
              <a:t>If </a:t>
            </a:r>
            <a:r>
              <a:rPr lang="en-US" sz="2800" dirty="0" err="1"/>
              <a:t>ePHI</a:t>
            </a:r>
            <a:r>
              <a:rPr lang="en-US" sz="2800" dirty="0"/>
              <a:t> is encrypted for storage/transmission, need not notify</a:t>
            </a:r>
          </a:p>
          <a:p>
            <a:pPr>
              <a:buFont typeface="Wingdings" charset="2"/>
              <a:buChar char="§"/>
            </a:pPr>
            <a:r>
              <a:rPr lang="en-US" sz="2800" dirty="0"/>
              <a:t>Health providers encouraged to encrypt systems, files, and emails containing </a:t>
            </a:r>
            <a:r>
              <a:rPr lang="en-US" sz="2800" dirty="0" err="1"/>
              <a:t>ePHI</a:t>
            </a:r>
            <a:endParaRPr lang="en-US" sz="2800" dirty="0"/>
          </a:p>
        </p:txBody>
      </p:sp>
      <p:sp>
        <p:nvSpPr>
          <p:cNvPr id="7171" name="Rectangle 2"/>
          <p:cNvSpPr>
            <a:spLocks noGrp="1" noChangeArrowheads="1"/>
          </p:cNvSpPr>
          <p:nvPr>
            <p:ph type="title"/>
          </p:nvPr>
        </p:nvSpPr>
        <p:spPr>
          <a:xfrm>
            <a:off x="457200" y="457200"/>
            <a:ext cx="8229600" cy="914400"/>
          </a:xfrm>
        </p:spPr>
        <p:txBody>
          <a:bodyPr/>
          <a:lstStyle/>
          <a:p>
            <a:pPr eaLnBrk="1" hangingPunct="1"/>
            <a:r>
              <a:rPr lang="en-US" sz="2800" b="1" dirty="0">
                <a:solidFill>
                  <a:schemeClr val="bg2"/>
                </a:solidFill>
              </a:rPr>
              <a:t>HITECH: Health Information Technology for Economic and Clinical </a:t>
            </a:r>
            <a:r>
              <a:rPr lang="en-US" sz="2800" b="1" dirty="0" smtClean="0">
                <a:solidFill>
                  <a:schemeClr val="bg2"/>
                </a:solidFill>
              </a:rPr>
              <a:t>Health</a:t>
            </a:r>
          </a:p>
        </p:txBody>
      </p:sp>
      <p:sp>
        <p:nvSpPr>
          <p:cNvPr id="2" name="Slide Number Placeholder 1"/>
          <p:cNvSpPr>
            <a:spLocks noGrp="1"/>
          </p:cNvSpPr>
          <p:nvPr>
            <p:ph type="sldNum" sz="quarter" idx="11"/>
          </p:nvPr>
        </p:nvSpPr>
        <p:spPr/>
        <p:txBody>
          <a:bodyPr/>
          <a:lstStyle/>
          <a:p>
            <a:pPr>
              <a:defRPr/>
            </a:pPr>
            <a:fld id="{401B6D8B-9EB9-40FB-B0D8-EA016213B564}" type="slidenum">
              <a:rPr lang="en-US" smtClean="0"/>
              <a:pPr>
                <a:defRPr/>
              </a:pPr>
              <a:t>22</a:t>
            </a:fld>
            <a:endParaRPr lang="en-US"/>
          </a:p>
        </p:txBody>
      </p:sp>
    </p:spTree>
    <p:extLst>
      <p:ext uri="{BB962C8B-B14F-4D97-AF65-F5344CB8AC3E}">
        <p14:creationId xmlns:p14="http://schemas.microsoft.com/office/powerpoint/2010/main" val="122485640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3"/>
          <p:cNvSpPr>
            <a:spLocks noGrp="1" noChangeArrowheads="1"/>
          </p:cNvSpPr>
          <p:nvPr>
            <p:ph idx="1"/>
          </p:nvPr>
        </p:nvSpPr>
        <p:spPr>
          <a:xfrm>
            <a:off x="457200" y="1295400"/>
            <a:ext cx="8229600" cy="3886200"/>
          </a:xfrm>
        </p:spPr>
        <p:txBody>
          <a:bodyPr/>
          <a:lstStyle/>
          <a:p>
            <a:pPr>
              <a:buFont typeface="Wingdings" charset="2"/>
              <a:buChar char="§"/>
            </a:pPr>
            <a:r>
              <a:rPr lang="en-US" sz="2400" dirty="0"/>
              <a:t>PHI must be protected from unintended disclosure</a:t>
            </a:r>
          </a:p>
          <a:p>
            <a:pPr lvl="1">
              <a:buFont typeface="Wingdings" charset="2"/>
              <a:buChar char="§"/>
            </a:pPr>
            <a:r>
              <a:rPr lang="en-US" sz="2400" dirty="0"/>
              <a:t>“Reasonably anticipated” threats or hazards</a:t>
            </a:r>
          </a:p>
          <a:p>
            <a:pPr lvl="1">
              <a:buFont typeface="Wingdings" charset="2"/>
              <a:buChar char="§"/>
            </a:pPr>
            <a:r>
              <a:rPr lang="en-US" sz="2400" dirty="0"/>
              <a:t>Inappropriate uses of electronic PHI</a:t>
            </a:r>
          </a:p>
          <a:p>
            <a:pPr>
              <a:buFont typeface="Wingdings" charset="2"/>
              <a:buChar char="§"/>
            </a:pPr>
            <a:r>
              <a:rPr lang="en-US" sz="2400" dirty="0"/>
              <a:t>Triggered ONLY when PHI is transmitted or stored </a:t>
            </a:r>
            <a:r>
              <a:rPr lang="en-US" sz="2400" dirty="0">
                <a:solidFill>
                  <a:srgbClr val="FF0000"/>
                </a:solidFill>
              </a:rPr>
              <a:t>electronically</a:t>
            </a:r>
          </a:p>
          <a:p>
            <a:pPr>
              <a:buFont typeface="Wingdings" charset="2"/>
              <a:buChar char="§"/>
            </a:pPr>
            <a:r>
              <a:rPr lang="en-US" sz="2400" dirty="0"/>
              <a:t>Applies to covered entities and BA’s which must use safeguards for integrity, confidentiality, availability of </a:t>
            </a:r>
            <a:r>
              <a:rPr lang="en-US" sz="2400" dirty="0" err="1"/>
              <a:t>ePHI</a:t>
            </a:r>
            <a:r>
              <a:rPr lang="en-US" sz="2400" dirty="0"/>
              <a:t> </a:t>
            </a:r>
          </a:p>
          <a:p>
            <a:pPr lvl="1">
              <a:buFont typeface="Wingdings" charset="2"/>
              <a:buChar char="§"/>
            </a:pPr>
            <a:r>
              <a:rPr lang="en-US" sz="2400" dirty="0"/>
              <a:t>Must do risk analysis to evaluate practices and  systems</a:t>
            </a:r>
          </a:p>
          <a:p>
            <a:pPr>
              <a:buFont typeface="Wingdings" charset="2"/>
              <a:buChar char="§"/>
            </a:pPr>
            <a:r>
              <a:rPr lang="en-US" sz="2400" dirty="0"/>
              <a:t>Allows </a:t>
            </a:r>
            <a:r>
              <a:rPr lang="en-US" sz="2400" dirty="0">
                <a:solidFill>
                  <a:srgbClr val="FF0000"/>
                </a:solidFill>
              </a:rPr>
              <a:t>scalability</a:t>
            </a:r>
            <a:r>
              <a:rPr lang="en-US" sz="2400" dirty="0"/>
              <a:t> related to size and complexity of practice</a:t>
            </a:r>
          </a:p>
        </p:txBody>
      </p:sp>
      <p:sp>
        <p:nvSpPr>
          <p:cNvPr id="7171" name="Rectangle 2"/>
          <p:cNvSpPr>
            <a:spLocks noGrp="1" noChangeArrowheads="1"/>
          </p:cNvSpPr>
          <p:nvPr>
            <p:ph type="title"/>
          </p:nvPr>
        </p:nvSpPr>
        <p:spPr>
          <a:xfrm>
            <a:off x="457200" y="457200"/>
            <a:ext cx="8229600" cy="685800"/>
          </a:xfrm>
        </p:spPr>
        <p:txBody>
          <a:bodyPr/>
          <a:lstStyle/>
          <a:p>
            <a:pPr eaLnBrk="1" hangingPunct="1"/>
            <a:r>
              <a:rPr lang="en-US" sz="2800" b="1" dirty="0" smtClean="0">
                <a:solidFill>
                  <a:schemeClr val="bg2"/>
                </a:solidFill>
              </a:rPr>
              <a:t>HIPAA Security Rule</a:t>
            </a:r>
          </a:p>
        </p:txBody>
      </p:sp>
      <p:sp>
        <p:nvSpPr>
          <p:cNvPr id="2" name="Slide Number Placeholder 1"/>
          <p:cNvSpPr>
            <a:spLocks noGrp="1"/>
          </p:cNvSpPr>
          <p:nvPr>
            <p:ph type="sldNum" sz="quarter" idx="11"/>
          </p:nvPr>
        </p:nvSpPr>
        <p:spPr/>
        <p:txBody>
          <a:bodyPr/>
          <a:lstStyle/>
          <a:p>
            <a:pPr>
              <a:defRPr/>
            </a:pPr>
            <a:fld id="{401B6D8B-9EB9-40FB-B0D8-EA016213B564}" type="slidenum">
              <a:rPr lang="en-US" smtClean="0"/>
              <a:pPr>
                <a:defRPr/>
              </a:pPr>
              <a:t>23</a:t>
            </a:fld>
            <a:endParaRPr lang="en-US"/>
          </a:p>
        </p:txBody>
      </p:sp>
    </p:spTree>
    <p:extLst>
      <p:ext uri="{BB962C8B-B14F-4D97-AF65-F5344CB8AC3E}">
        <p14:creationId xmlns:p14="http://schemas.microsoft.com/office/powerpoint/2010/main" val="144167800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3"/>
          <p:cNvSpPr>
            <a:spLocks noGrp="1" noChangeArrowheads="1"/>
          </p:cNvSpPr>
          <p:nvPr>
            <p:ph idx="1"/>
          </p:nvPr>
        </p:nvSpPr>
        <p:spPr/>
        <p:txBody>
          <a:bodyPr/>
          <a:lstStyle/>
          <a:p>
            <a:pPr eaLnBrk="1" hangingPunct="1">
              <a:buFont typeface="Wingdings" pitchFamily="2" charset="2"/>
              <a:buChar char="§"/>
            </a:pPr>
            <a:r>
              <a:rPr lang="en-US" dirty="0" smtClean="0"/>
              <a:t>List three avenues for researchers who want to use medical records in their research.</a:t>
            </a:r>
          </a:p>
        </p:txBody>
      </p:sp>
      <p:sp>
        <p:nvSpPr>
          <p:cNvPr id="7171" name="Rectangle 2"/>
          <p:cNvSpPr>
            <a:spLocks noGrp="1" noChangeArrowheads="1"/>
          </p:cNvSpPr>
          <p:nvPr>
            <p:ph type="title"/>
          </p:nvPr>
        </p:nvSpPr>
        <p:spPr>
          <a:xfrm>
            <a:off x="457200" y="685800"/>
            <a:ext cx="8229600" cy="990600"/>
          </a:xfrm>
        </p:spPr>
        <p:txBody>
          <a:bodyPr/>
          <a:lstStyle/>
          <a:p>
            <a:pPr eaLnBrk="1" hangingPunct="1"/>
            <a:r>
              <a:rPr lang="en-US" sz="4000" b="1" dirty="0" smtClean="0">
                <a:solidFill>
                  <a:schemeClr val="bg2"/>
                </a:solidFill>
              </a:rPr>
              <a:t>Pop Quiz!</a:t>
            </a:r>
          </a:p>
        </p:txBody>
      </p:sp>
      <p:sp>
        <p:nvSpPr>
          <p:cNvPr id="2" name="Slide Number Placeholder 1"/>
          <p:cNvSpPr>
            <a:spLocks noGrp="1"/>
          </p:cNvSpPr>
          <p:nvPr>
            <p:ph type="sldNum" sz="quarter" idx="11"/>
          </p:nvPr>
        </p:nvSpPr>
        <p:spPr/>
        <p:txBody>
          <a:bodyPr/>
          <a:lstStyle/>
          <a:p>
            <a:pPr>
              <a:defRPr/>
            </a:pPr>
            <a:fld id="{401B6D8B-9EB9-40FB-B0D8-EA016213B564}" type="slidenum">
              <a:rPr lang="en-US" smtClean="0"/>
              <a:pPr>
                <a:defRPr/>
              </a:pPr>
              <a:t>24</a:t>
            </a:fld>
            <a:endParaRPr lang="en-US"/>
          </a:p>
        </p:txBody>
      </p:sp>
    </p:spTree>
    <p:extLst>
      <p:ext uri="{BB962C8B-B14F-4D97-AF65-F5344CB8AC3E}">
        <p14:creationId xmlns:p14="http://schemas.microsoft.com/office/powerpoint/2010/main" val="118738801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2"/>
          <p:cNvSpPr>
            <a:spLocks noGrp="1" noChangeArrowheads="1"/>
          </p:cNvSpPr>
          <p:nvPr>
            <p:ph type="title"/>
          </p:nvPr>
        </p:nvSpPr>
        <p:spPr/>
        <p:txBody>
          <a:bodyPr/>
          <a:lstStyle/>
          <a:p>
            <a:pPr eaLnBrk="1" hangingPunct="1"/>
            <a:r>
              <a:rPr lang="en-US" sz="4000" b="1" dirty="0" smtClean="0">
                <a:solidFill>
                  <a:schemeClr val="bg2"/>
                </a:solidFill>
              </a:rPr>
              <a:t>Question Time</a:t>
            </a:r>
          </a:p>
        </p:txBody>
      </p:sp>
      <p:pic>
        <p:nvPicPr>
          <p:cNvPr id="1026" name="Picture 2" descr="http://digitalbevaring.dk/wp-content/uploads/2010/07/faq-200x198.pn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619500" y="2981325"/>
            <a:ext cx="1905000" cy="1885950"/>
          </a:xfrm>
          <a:prstGeom prst="rect">
            <a:avLst/>
          </a:prstGeom>
          <a:noFill/>
          <a:extLst>
            <a:ext uri="{909E8E84-426E-40DD-AFC4-6F175D3DCCD1}">
              <a14:hiddenFill xmlns:a14="http://schemas.microsoft.com/office/drawing/2010/main">
                <a:solidFill>
                  <a:srgbClr val="FFFFFF"/>
                </a:solidFill>
              </a14:hiddenFill>
            </a:ext>
          </a:extLst>
        </p:spPr>
      </p:pic>
      <p:sp>
        <p:nvSpPr>
          <p:cNvPr id="2" name="Slide Number Placeholder 1"/>
          <p:cNvSpPr>
            <a:spLocks noGrp="1"/>
          </p:cNvSpPr>
          <p:nvPr>
            <p:ph type="sldNum" sz="quarter" idx="11"/>
          </p:nvPr>
        </p:nvSpPr>
        <p:spPr/>
        <p:txBody>
          <a:bodyPr/>
          <a:lstStyle/>
          <a:p>
            <a:pPr>
              <a:defRPr/>
            </a:pPr>
            <a:fld id="{401B6D8B-9EB9-40FB-B0D8-EA016213B564}" type="slidenum">
              <a:rPr lang="en-US" smtClean="0"/>
              <a:pPr>
                <a:defRPr/>
              </a:pPr>
              <a:t>25</a:t>
            </a:fld>
            <a:endParaRPr lang="en-US"/>
          </a:p>
        </p:txBody>
      </p:sp>
    </p:spTree>
    <p:extLst>
      <p:ext uri="{BB962C8B-B14F-4D97-AF65-F5344CB8AC3E}">
        <p14:creationId xmlns:p14="http://schemas.microsoft.com/office/powerpoint/2010/main" val="7132538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3"/>
          <p:cNvSpPr>
            <a:spLocks noGrp="1" noChangeArrowheads="1"/>
          </p:cNvSpPr>
          <p:nvPr>
            <p:ph idx="1"/>
          </p:nvPr>
        </p:nvSpPr>
        <p:spPr>
          <a:xfrm>
            <a:off x="454152" y="1295400"/>
            <a:ext cx="8229600" cy="3886200"/>
          </a:xfrm>
        </p:spPr>
        <p:txBody>
          <a:bodyPr/>
          <a:lstStyle/>
          <a:p>
            <a:pPr>
              <a:buFont typeface="Wingdings" charset="2"/>
              <a:buChar char="§"/>
            </a:pPr>
            <a:r>
              <a:rPr lang="en-US" sz="2400" dirty="0"/>
              <a:t>Client confidentiality – the lawyer’s duty</a:t>
            </a:r>
          </a:p>
          <a:p>
            <a:pPr lvl="1">
              <a:buFont typeface="Wingdings" charset="2"/>
              <a:buChar char="§"/>
            </a:pPr>
            <a:r>
              <a:rPr lang="en-US" sz="2400" dirty="0"/>
              <a:t>Protects lawyer/client communications</a:t>
            </a:r>
          </a:p>
          <a:p>
            <a:pPr lvl="1">
              <a:buFont typeface="Wingdings" charset="2"/>
              <a:buChar char="§"/>
            </a:pPr>
            <a:r>
              <a:rPr lang="en-US" sz="2400" dirty="0"/>
              <a:t>Can be waived by the client </a:t>
            </a:r>
          </a:p>
          <a:p>
            <a:pPr lvl="1">
              <a:buFont typeface="Wingdings" charset="2"/>
              <a:buChar char="§"/>
            </a:pPr>
            <a:r>
              <a:rPr lang="en-US" sz="2400" dirty="0"/>
              <a:t>Most bar associations prohibit donation of files (but some lawyers do so anyway, at their own risk.)</a:t>
            </a:r>
          </a:p>
          <a:p>
            <a:pPr lvl="1">
              <a:buFont typeface="Wingdings" charset="2"/>
              <a:buChar char="§"/>
            </a:pPr>
            <a:r>
              <a:rPr lang="en-US" sz="2400" dirty="0"/>
              <a:t>May be perpetual in duration  (no one knows</a:t>
            </a:r>
            <a:r>
              <a:rPr lang="en-US" sz="2400" dirty="0" smtClean="0"/>
              <a:t>)</a:t>
            </a:r>
            <a:endParaRPr lang="en-US" sz="2400" dirty="0"/>
          </a:p>
        </p:txBody>
      </p:sp>
      <p:sp>
        <p:nvSpPr>
          <p:cNvPr id="7171" name="Rectangle 2"/>
          <p:cNvSpPr>
            <a:spLocks noGrp="1" noChangeArrowheads="1"/>
          </p:cNvSpPr>
          <p:nvPr>
            <p:ph type="title"/>
          </p:nvPr>
        </p:nvSpPr>
        <p:spPr>
          <a:xfrm>
            <a:off x="454152" y="457200"/>
            <a:ext cx="8763000" cy="722376"/>
          </a:xfrm>
        </p:spPr>
        <p:txBody>
          <a:bodyPr/>
          <a:lstStyle/>
          <a:p>
            <a:pPr eaLnBrk="1" hangingPunct="1"/>
            <a:r>
              <a:rPr lang="en-US" sz="3200" b="1" dirty="0" smtClean="0">
                <a:solidFill>
                  <a:schemeClr val="bg2"/>
                </a:solidFill>
              </a:rPr>
              <a:t>Attorney / Client Privilege: Client Files</a:t>
            </a:r>
          </a:p>
        </p:txBody>
      </p:sp>
      <p:sp>
        <p:nvSpPr>
          <p:cNvPr id="2" name="Slide Number Placeholder 1"/>
          <p:cNvSpPr>
            <a:spLocks noGrp="1"/>
          </p:cNvSpPr>
          <p:nvPr>
            <p:ph type="sldNum" sz="quarter" idx="11"/>
          </p:nvPr>
        </p:nvSpPr>
        <p:spPr/>
        <p:txBody>
          <a:bodyPr/>
          <a:lstStyle/>
          <a:p>
            <a:pPr>
              <a:defRPr/>
            </a:pPr>
            <a:fld id="{401B6D8B-9EB9-40FB-B0D8-EA016213B564}" type="slidenum">
              <a:rPr lang="en-US" smtClean="0"/>
              <a:pPr>
                <a:defRPr/>
              </a:pPr>
              <a:t>26</a:t>
            </a:fld>
            <a:endParaRPr lang="en-US"/>
          </a:p>
        </p:txBody>
      </p:sp>
    </p:spTree>
    <p:extLst>
      <p:ext uri="{BB962C8B-B14F-4D97-AF65-F5344CB8AC3E}">
        <p14:creationId xmlns:p14="http://schemas.microsoft.com/office/powerpoint/2010/main" val="13010235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3"/>
          <p:cNvSpPr>
            <a:spLocks noGrp="1" noChangeArrowheads="1"/>
          </p:cNvSpPr>
          <p:nvPr>
            <p:ph idx="1"/>
          </p:nvPr>
        </p:nvSpPr>
        <p:spPr>
          <a:xfrm>
            <a:off x="454152" y="1295400"/>
            <a:ext cx="8229600" cy="5181600"/>
          </a:xfrm>
        </p:spPr>
        <p:txBody>
          <a:bodyPr/>
          <a:lstStyle/>
          <a:p>
            <a:pPr>
              <a:buFont typeface="Wingdings" charset="2"/>
              <a:buChar char="§"/>
            </a:pPr>
            <a:r>
              <a:rPr lang="en-US" sz="2400" dirty="0"/>
              <a:t>Client confidentiality – the lawyer’s duty</a:t>
            </a:r>
          </a:p>
          <a:p>
            <a:pPr lvl="1">
              <a:buFont typeface="Wingdings" charset="2"/>
              <a:buChar char="§"/>
            </a:pPr>
            <a:r>
              <a:rPr lang="en-US" sz="2400" dirty="0"/>
              <a:t>Protects lawyer/client communications</a:t>
            </a:r>
          </a:p>
          <a:p>
            <a:pPr lvl="1">
              <a:buFont typeface="Wingdings" charset="2"/>
              <a:buChar char="§"/>
            </a:pPr>
            <a:r>
              <a:rPr lang="en-US" sz="2400" dirty="0"/>
              <a:t>Can be waived by the client </a:t>
            </a:r>
          </a:p>
          <a:p>
            <a:pPr lvl="1">
              <a:buFont typeface="Wingdings" charset="2"/>
              <a:buChar char="§"/>
            </a:pPr>
            <a:r>
              <a:rPr lang="en-US" sz="2400" dirty="0"/>
              <a:t>Most bar associations prohibit donation of files (but some lawyers do so anyway, at their own risk.)</a:t>
            </a:r>
          </a:p>
          <a:p>
            <a:pPr lvl="1">
              <a:buFont typeface="Wingdings" charset="2"/>
              <a:buChar char="§"/>
            </a:pPr>
            <a:r>
              <a:rPr lang="en-US" sz="2400" dirty="0"/>
              <a:t>May be perpetual in duration  (no one knows</a:t>
            </a:r>
            <a:r>
              <a:rPr lang="en-US" sz="2400" dirty="0" smtClean="0"/>
              <a:t>)</a:t>
            </a:r>
          </a:p>
          <a:p>
            <a:pPr>
              <a:buFont typeface="Wingdings" charset="2"/>
              <a:buChar char="§"/>
            </a:pPr>
            <a:r>
              <a:rPr lang="en-US" sz="2400" dirty="0">
                <a:solidFill>
                  <a:srgbClr val="002060"/>
                </a:solidFill>
              </a:rPr>
              <a:t>Attorney-client privilege</a:t>
            </a:r>
          </a:p>
          <a:p>
            <a:pPr lvl="1">
              <a:buFont typeface="Wingdings" charset="2"/>
              <a:buChar char="§"/>
            </a:pPr>
            <a:r>
              <a:rPr lang="en-US" sz="2400" dirty="0">
                <a:solidFill>
                  <a:srgbClr val="002060"/>
                </a:solidFill>
              </a:rPr>
              <a:t>Prevents certain evidence from being admitted at trial</a:t>
            </a:r>
          </a:p>
          <a:p>
            <a:pPr lvl="1">
              <a:buFont typeface="Wingdings" charset="2"/>
              <a:buChar char="§"/>
            </a:pPr>
            <a:r>
              <a:rPr lang="en-US" sz="2400" dirty="0">
                <a:solidFill>
                  <a:srgbClr val="002060"/>
                </a:solidFill>
              </a:rPr>
              <a:t>Broken if information is disclosed to anyone outside the relationship </a:t>
            </a:r>
          </a:p>
          <a:p>
            <a:pPr>
              <a:buFont typeface="Wingdings" charset="2"/>
              <a:buChar char="§"/>
            </a:pPr>
            <a:r>
              <a:rPr lang="en-US" sz="2400" dirty="0">
                <a:solidFill>
                  <a:srgbClr val="002060"/>
                </a:solidFill>
              </a:rPr>
              <a:t>Client owns the file, not the attorney</a:t>
            </a:r>
          </a:p>
          <a:p>
            <a:pPr>
              <a:buFont typeface="Wingdings" charset="2"/>
              <a:buChar char="§"/>
            </a:pPr>
            <a:r>
              <a:rPr lang="en-US" sz="2400" dirty="0">
                <a:solidFill>
                  <a:srgbClr val="002060"/>
                </a:solidFill>
              </a:rPr>
              <a:t>Attorney work product belongs to the attorney</a:t>
            </a:r>
          </a:p>
          <a:p>
            <a:pPr>
              <a:buFont typeface="Wingdings" charset="2"/>
              <a:buChar char="§"/>
            </a:pPr>
            <a:endParaRPr lang="en-US" dirty="0"/>
          </a:p>
        </p:txBody>
      </p:sp>
      <p:sp>
        <p:nvSpPr>
          <p:cNvPr id="7171" name="Rectangle 2"/>
          <p:cNvSpPr>
            <a:spLocks noGrp="1" noChangeArrowheads="1"/>
          </p:cNvSpPr>
          <p:nvPr>
            <p:ph type="title"/>
          </p:nvPr>
        </p:nvSpPr>
        <p:spPr>
          <a:xfrm>
            <a:off x="454152" y="457200"/>
            <a:ext cx="8763000" cy="722376"/>
          </a:xfrm>
        </p:spPr>
        <p:txBody>
          <a:bodyPr/>
          <a:lstStyle/>
          <a:p>
            <a:pPr eaLnBrk="1" hangingPunct="1"/>
            <a:r>
              <a:rPr lang="en-US" sz="3200" b="1" dirty="0" smtClean="0">
                <a:solidFill>
                  <a:schemeClr val="bg2"/>
                </a:solidFill>
              </a:rPr>
              <a:t>Attorney / Client Privilege: Client Files</a:t>
            </a:r>
          </a:p>
        </p:txBody>
      </p:sp>
      <p:sp>
        <p:nvSpPr>
          <p:cNvPr id="2" name="Slide Number Placeholder 1"/>
          <p:cNvSpPr>
            <a:spLocks noGrp="1"/>
          </p:cNvSpPr>
          <p:nvPr>
            <p:ph type="sldNum" sz="quarter" idx="11"/>
          </p:nvPr>
        </p:nvSpPr>
        <p:spPr/>
        <p:txBody>
          <a:bodyPr/>
          <a:lstStyle/>
          <a:p>
            <a:pPr>
              <a:defRPr/>
            </a:pPr>
            <a:fld id="{401B6D8B-9EB9-40FB-B0D8-EA016213B564}" type="slidenum">
              <a:rPr lang="en-US" smtClean="0"/>
              <a:pPr>
                <a:defRPr/>
              </a:pPr>
              <a:t>27</a:t>
            </a:fld>
            <a:endParaRPr lang="en-US"/>
          </a:p>
        </p:txBody>
      </p:sp>
    </p:spTree>
    <p:extLst>
      <p:ext uri="{BB962C8B-B14F-4D97-AF65-F5344CB8AC3E}">
        <p14:creationId xmlns:p14="http://schemas.microsoft.com/office/powerpoint/2010/main" val="318496383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3"/>
          <p:cNvSpPr>
            <a:spLocks noGrp="1" noChangeArrowheads="1"/>
          </p:cNvSpPr>
          <p:nvPr>
            <p:ph idx="1"/>
          </p:nvPr>
        </p:nvSpPr>
        <p:spPr>
          <a:xfrm>
            <a:off x="493776" y="1371600"/>
            <a:ext cx="8229600" cy="3886200"/>
          </a:xfrm>
        </p:spPr>
        <p:txBody>
          <a:bodyPr/>
          <a:lstStyle/>
          <a:p>
            <a:pPr>
              <a:buFont typeface="Wingdings" panose="05000000000000000000" pitchFamily="2" charset="2"/>
              <a:buChar char="§"/>
            </a:pPr>
            <a:r>
              <a:rPr lang="en-US" sz="2800" dirty="0" smtClean="0"/>
              <a:t>Contract law applies</a:t>
            </a:r>
          </a:p>
          <a:p>
            <a:pPr>
              <a:buFont typeface="Wingdings" panose="05000000000000000000" pitchFamily="2" charset="2"/>
              <a:buChar char="§"/>
            </a:pPr>
            <a:r>
              <a:rPr lang="en-US" sz="2800" dirty="0" smtClean="0"/>
              <a:t>If </a:t>
            </a:r>
            <a:r>
              <a:rPr lang="en-US" sz="2800" dirty="0"/>
              <a:t>the donor breaches a confidentiality duty, liability is the donor’s first</a:t>
            </a:r>
          </a:p>
          <a:p>
            <a:pPr>
              <a:buFont typeface="Wingdings" panose="05000000000000000000" pitchFamily="2" charset="2"/>
              <a:buChar char="§"/>
            </a:pPr>
            <a:r>
              <a:rPr lang="en-US" sz="2800" dirty="0"/>
              <a:t>Archives are not automatically liable, particularly if the archivist had no knowledge of the confidential material</a:t>
            </a:r>
          </a:p>
          <a:p>
            <a:pPr>
              <a:buFont typeface="Wingdings" panose="05000000000000000000" pitchFamily="2" charset="2"/>
              <a:buChar char="§"/>
            </a:pPr>
            <a:r>
              <a:rPr lang="en-US" sz="2800" dirty="0"/>
              <a:t>There is very little case law in this space which may mean</a:t>
            </a:r>
          </a:p>
          <a:p>
            <a:pPr eaLnBrk="1" hangingPunct="1">
              <a:buFont typeface="Wingdings" pitchFamily="2" charset="2"/>
              <a:buChar char="§"/>
            </a:pPr>
            <a:endParaRPr lang="en-US" dirty="0" smtClean="0"/>
          </a:p>
        </p:txBody>
      </p:sp>
      <p:sp>
        <p:nvSpPr>
          <p:cNvPr id="7171" name="Rectangle 2"/>
          <p:cNvSpPr>
            <a:spLocks noGrp="1" noChangeArrowheads="1"/>
          </p:cNvSpPr>
          <p:nvPr>
            <p:ph type="title"/>
          </p:nvPr>
        </p:nvSpPr>
        <p:spPr>
          <a:xfrm>
            <a:off x="457200" y="457200"/>
            <a:ext cx="8229600" cy="685800"/>
          </a:xfrm>
        </p:spPr>
        <p:txBody>
          <a:bodyPr/>
          <a:lstStyle/>
          <a:p>
            <a:pPr eaLnBrk="1" hangingPunct="1"/>
            <a:r>
              <a:rPr lang="en-US" sz="3200" b="1" dirty="0" smtClean="0">
                <a:solidFill>
                  <a:schemeClr val="bg2"/>
                </a:solidFill>
              </a:rPr>
              <a:t>Donor Agreements and Confidentiality</a:t>
            </a:r>
          </a:p>
        </p:txBody>
      </p:sp>
      <p:sp>
        <p:nvSpPr>
          <p:cNvPr id="2" name="Slide Number Placeholder 1"/>
          <p:cNvSpPr>
            <a:spLocks noGrp="1"/>
          </p:cNvSpPr>
          <p:nvPr>
            <p:ph type="sldNum" sz="quarter" idx="11"/>
          </p:nvPr>
        </p:nvSpPr>
        <p:spPr/>
        <p:txBody>
          <a:bodyPr/>
          <a:lstStyle/>
          <a:p>
            <a:pPr>
              <a:defRPr/>
            </a:pPr>
            <a:fld id="{401B6D8B-9EB9-40FB-B0D8-EA016213B564}" type="slidenum">
              <a:rPr lang="en-US" smtClean="0"/>
              <a:pPr>
                <a:defRPr/>
              </a:pPr>
              <a:t>28</a:t>
            </a:fld>
            <a:endParaRPr lang="en-US"/>
          </a:p>
        </p:txBody>
      </p:sp>
    </p:spTree>
    <p:extLst>
      <p:ext uri="{BB962C8B-B14F-4D97-AF65-F5344CB8AC3E}">
        <p14:creationId xmlns:p14="http://schemas.microsoft.com/office/powerpoint/2010/main" val="215850547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3"/>
          <p:cNvSpPr>
            <a:spLocks noGrp="1" noChangeArrowheads="1"/>
          </p:cNvSpPr>
          <p:nvPr>
            <p:ph idx="1"/>
          </p:nvPr>
        </p:nvSpPr>
        <p:spPr>
          <a:xfrm>
            <a:off x="493776" y="1371600"/>
            <a:ext cx="8229600" cy="4953000"/>
          </a:xfrm>
        </p:spPr>
        <p:txBody>
          <a:bodyPr/>
          <a:lstStyle/>
          <a:p>
            <a:pPr>
              <a:buFont typeface="Wingdings" panose="05000000000000000000" pitchFamily="2" charset="2"/>
              <a:buChar char="§"/>
            </a:pPr>
            <a:r>
              <a:rPr lang="en-US" sz="2400" dirty="0"/>
              <a:t>Contract law applies</a:t>
            </a:r>
          </a:p>
          <a:p>
            <a:pPr>
              <a:buFont typeface="Wingdings" panose="05000000000000000000" pitchFamily="2" charset="2"/>
              <a:buChar char="§"/>
            </a:pPr>
            <a:r>
              <a:rPr lang="en-US" sz="2400" dirty="0"/>
              <a:t>If the donor breaches a confidentiality duty, liability is the donor’s first</a:t>
            </a:r>
          </a:p>
          <a:p>
            <a:pPr>
              <a:buFont typeface="Wingdings" panose="05000000000000000000" pitchFamily="2" charset="2"/>
              <a:buChar char="§"/>
            </a:pPr>
            <a:r>
              <a:rPr lang="en-US" sz="2400" dirty="0"/>
              <a:t>Archives are not automatically liable, particularly if the archivist had no knowledge of the confidential material</a:t>
            </a:r>
          </a:p>
          <a:p>
            <a:pPr>
              <a:buFont typeface="Wingdings" panose="05000000000000000000" pitchFamily="2" charset="2"/>
              <a:buChar char="§"/>
            </a:pPr>
            <a:r>
              <a:rPr lang="en-US" sz="2400" dirty="0"/>
              <a:t>There is very little case law in this space which may mean</a:t>
            </a:r>
          </a:p>
          <a:p>
            <a:pPr>
              <a:buFont typeface="Wingdings" panose="05000000000000000000" pitchFamily="2" charset="2"/>
              <a:buChar char="§"/>
            </a:pPr>
            <a:r>
              <a:rPr lang="en-US" sz="2800" dirty="0" smtClean="0">
                <a:solidFill>
                  <a:srgbClr val="002060"/>
                </a:solidFill>
              </a:rPr>
              <a:t>Archivists </a:t>
            </a:r>
            <a:r>
              <a:rPr lang="en-US" sz="2800" dirty="0">
                <a:solidFill>
                  <a:srgbClr val="002060"/>
                </a:solidFill>
              </a:rPr>
              <a:t>are careful to prune confidential </a:t>
            </a:r>
            <a:r>
              <a:rPr lang="en-US" sz="2800" dirty="0" smtClean="0">
                <a:solidFill>
                  <a:srgbClr val="002060"/>
                </a:solidFill>
              </a:rPr>
              <a:t>material</a:t>
            </a:r>
          </a:p>
          <a:p>
            <a:pPr>
              <a:buFont typeface="Wingdings" panose="05000000000000000000" pitchFamily="2" charset="2"/>
              <a:buChar char="§"/>
            </a:pPr>
            <a:r>
              <a:rPr lang="en-US" sz="2800" dirty="0" smtClean="0">
                <a:solidFill>
                  <a:srgbClr val="002060"/>
                </a:solidFill>
              </a:rPr>
              <a:t>Collections </a:t>
            </a:r>
            <a:r>
              <a:rPr lang="en-US" sz="2800" dirty="0">
                <a:solidFill>
                  <a:srgbClr val="002060"/>
                </a:solidFill>
              </a:rPr>
              <a:t>are not accessible </a:t>
            </a:r>
            <a:r>
              <a:rPr lang="en-US" sz="2800" dirty="0" smtClean="0">
                <a:solidFill>
                  <a:srgbClr val="002060"/>
                </a:solidFill>
              </a:rPr>
              <a:t>intellectually</a:t>
            </a:r>
          </a:p>
          <a:p>
            <a:pPr lvl="1">
              <a:buFont typeface="Wingdings" panose="05000000000000000000" pitchFamily="2" charset="2"/>
              <a:buChar char="§"/>
            </a:pPr>
            <a:r>
              <a:rPr lang="en-US" dirty="0" smtClean="0">
                <a:solidFill>
                  <a:srgbClr val="002060"/>
                </a:solidFill>
              </a:rPr>
              <a:t>Out-of-court </a:t>
            </a:r>
            <a:r>
              <a:rPr lang="en-US" dirty="0">
                <a:solidFill>
                  <a:srgbClr val="002060"/>
                </a:solidFill>
              </a:rPr>
              <a:t>settlements</a:t>
            </a:r>
          </a:p>
          <a:p>
            <a:pPr eaLnBrk="1" hangingPunct="1">
              <a:buFont typeface="Wingdings" pitchFamily="2" charset="2"/>
              <a:buChar char="§"/>
            </a:pPr>
            <a:endParaRPr lang="en-US" dirty="0" smtClean="0"/>
          </a:p>
        </p:txBody>
      </p:sp>
      <p:sp>
        <p:nvSpPr>
          <p:cNvPr id="7171" name="Rectangle 2"/>
          <p:cNvSpPr>
            <a:spLocks noGrp="1" noChangeArrowheads="1"/>
          </p:cNvSpPr>
          <p:nvPr>
            <p:ph type="title"/>
          </p:nvPr>
        </p:nvSpPr>
        <p:spPr>
          <a:xfrm>
            <a:off x="457200" y="457200"/>
            <a:ext cx="8229600" cy="685800"/>
          </a:xfrm>
        </p:spPr>
        <p:txBody>
          <a:bodyPr/>
          <a:lstStyle/>
          <a:p>
            <a:pPr eaLnBrk="1" hangingPunct="1"/>
            <a:r>
              <a:rPr lang="en-US" sz="3200" b="1" dirty="0" smtClean="0">
                <a:solidFill>
                  <a:schemeClr val="bg2"/>
                </a:solidFill>
              </a:rPr>
              <a:t>Donor Agreements and Confidentiality</a:t>
            </a:r>
          </a:p>
        </p:txBody>
      </p:sp>
      <p:sp>
        <p:nvSpPr>
          <p:cNvPr id="2" name="Slide Number Placeholder 1"/>
          <p:cNvSpPr>
            <a:spLocks noGrp="1"/>
          </p:cNvSpPr>
          <p:nvPr>
            <p:ph type="sldNum" sz="quarter" idx="11"/>
          </p:nvPr>
        </p:nvSpPr>
        <p:spPr/>
        <p:txBody>
          <a:bodyPr/>
          <a:lstStyle/>
          <a:p>
            <a:pPr>
              <a:defRPr/>
            </a:pPr>
            <a:fld id="{401B6D8B-9EB9-40FB-B0D8-EA016213B564}" type="slidenum">
              <a:rPr lang="en-US" smtClean="0"/>
              <a:pPr>
                <a:defRPr/>
              </a:pPr>
              <a:t>29</a:t>
            </a:fld>
            <a:endParaRPr lang="en-US"/>
          </a:p>
        </p:txBody>
      </p:sp>
    </p:spTree>
    <p:extLst>
      <p:ext uri="{BB962C8B-B14F-4D97-AF65-F5344CB8AC3E}">
        <p14:creationId xmlns:p14="http://schemas.microsoft.com/office/powerpoint/2010/main" val="94115202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3"/>
          <p:cNvSpPr>
            <a:spLocks noGrp="1" noChangeArrowheads="1"/>
          </p:cNvSpPr>
          <p:nvPr>
            <p:ph idx="1"/>
          </p:nvPr>
        </p:nvSpPr>
        <p:spPr/>
        <p:txBody>
          <a:bodyPr/>
          <a:lstStyle/>
          <a:p>
            <a:pPr eaLnBrk="1" hangingPunct="1">
              <a:buFont typeface="Wingdings" pitchFamily="2" charset="2"/>
              <a:buChar char="§"/>
            </a:pPr>
            <a:r>
              <a:rPr lang="en-US" sz="2800" dirty="0" smtClean="0"/>
              <a:t>Access – Confidentiality and Arrangement &amp; Description</a:t>
            </a:r>
          </a:p>
          <a:p>
            <a:pPr lvl="1" eaLnBrk="1" hangingPunct="1">
              <a:buFont typeface="Wingdings" pitchFamily="2" charset="2"/>
              <a:buChar char="§"/>
            </a:pPr>
            <a:r>
              <a:rPr lang="en-US" sz="2400" dirty="0" smtClean="0"/>
              <a:t>Basic issues in confidentiality</a:t>
            </a:r>
          </a:p>
          <a:p>
            <a:pPr lvl="1" eaLnBrk="1" hangingPunct="1">
              <a:buFont typeface="Wingdings" pitchFamily="2" charset="2"/>
              <a:buChar char="§"/>
            </a:pPr>
            <a:r>
              <a:rPr lang="en-US" sz="2400" dirty="0" smtClean="0"/>
              <a:t>Basic issue in privacy and ethics</a:t>
            </a:r>
          </a:p>
          <a:p>
            <a:pPr lvl="1" eaLnBrk="1" hangingPunct="1">
              <a:buFont typeface="Wingdings" pitchFamily="2" charset="2"/>
              <a:buChar char="§"/>
            </a:pPr>
            <a:r>
              <a:rPr lang="en-US" sz="2400" dirty="0" smtClean="0"/>
              <a:t>Appraisal and Accessioning</a:t>
            </a:r>
          </a:p>
          <a:p>
            <a:pPr lvl="1" eaLnBrk="1" hangingPunct="1">
              <a:buFont typeface="Wingdings" pitchFamily="2" charset="2"/>
              <a:buChar char="§"/>
            </a:pPr>
            <a:r>
              <a:rPr lang="en-US" sz="2400" dirty="0" smtClean="0"/>
              <a:t>Contextual Information Gathering</a:t>
            </a:r>
          </a:p>
          <a:p>
            <a:pPr lvl="1" eaLnBrk="1" hangingPunct="1">
              <a:buFont typeface="Wingdings" pitchFamily="2" charset="2"/>
              <a:buChar char="§"/>
            </a:pPr>
            <a:r>
              <a:rPr lang="en-US" sz="2400" dirty="0" smtClean="0"/>
              <a:t>Arrangement / Physical Processing / Description</a:t>
            </a:r>
          </a:p>
          <a:p>
            <a:pPr marL="0" indent="0" eaLnBrk="1" hangingPunct="1">
              <a:buNone/>
            </a:pPr>
            <a:endParaRPr lang="en-US" dirty="0" smtClean="0"/>
          </a:p>
        </p:txBody>
      </p:sp>
      <p:sp>
        <p:nvSpPr>
          <p:cNvPr id="5123" name="Rectangle 2"/>
          <p:cNvSpPr>
            <a:spLocks noGrp="1" noChangeArrowheads="1"/>
          </p:cNvSpPr>
          <p:nvPr>
            <p:ph type="title"/>
          </p:nvPr>
        </p:nvSpPr>
        <p:spPr/>
        <p:txBody>
          <a:bodyPr/>
          <a:lstStyle/>
          <a:p>
            <a:pPr eaLnBrk="1" hangingPunct="1"/>
            <a:r>
              <a:rPr lang="en-US" sz="4000" b="1" dirty="0" smtClean="0">
                <a:solidFill>
                  <a:schemeClr val="bg2"/>
                </a:solidFill>
              </a:rPr>
              <a:t>Course Outline</a:t>
            </a:r>
          </a:p>
        </p:txBody>
      </p:sp>
      <p:sp>
        <p:nvSpPr>
          <p:cNvPr id="2" name="Slide Number Placeholder 1"/>
          <p:cNvSpPr>
            <a:spLocks noGrp="1"/>
          </p:cNvSpPr>
          <p:nvPr>
            <p:ph type="sldNum" sz="quarter" idx="11"/>
          </p:nvPr>
        </p:nvSpPr>
        <p:spPr/>
        <p:txBody>
          <a:bodyPr/>
          <a:lstStyle/>
          <a:p>
            <a:pPr>
              <a:defRPr/>
            </a:pPr>
            <a:fld id="{401B6D8B-9EB9-40FB-B0D8-EA016213B564}" type="slidenum">
              <a:rPr lang="en-US" smtClean="0"/>
              <a:pPr>
                <a:defRPr/>
              </a:pPr>
              <a:t>3</a:t>
            </a:fld>
            <a:endParaRPr lang="en-US"/>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3"/>
          <p:cNvSpPr>
            <a:spLocks noGrp="1" noChangeArrowheads="1"/>
          </p:cNvSpPr>
          <p:nvPr>
            <p:ph idx="1"/>
          </p:nvPr>
        </p:nvSpPr>
        <p:spPr>
          <a:xfrm>
            <a:off x="457200" y="1676400"/>
            <a:ext cx="8229600" cy="4191000"/>
          </a:xfrm>
        </p:spPr>
        <p:txBody>
          <a:bodyPr/>
          <a:lstStyle/>
          <a:p>
            <a:pPr>
              <a:buFont typeface="Wingdings" panose="05000000000000000000" pitchFamily="2" charset="2"/>
              <a:buChar char="§"/>
            </a:pPr>
            <a:r>
              <a:rPr lang="en-US" dirty="0" smtClean="0">
                <a:solidFill>
                  <a:schemeClr val="accent4"/>
                </a:solidFill>
              </a:rPr>
              <a:t>Who’s </a:t>
            </a:r>
            <a:r>
              <a:rPr lang="en-US" dirty="0">
                <a:solidFill>
                  <a:schemeClr val="accent4"/>
                </a:solidFill>
              </a:rPr>
              <a:t>suing?</a:t>
            </a:r>
          </a:p>
          <a:p>
            <a:pPr>
              <a:buFont typeface="Wingdings" panose="05000000000000000000" pitchFamily="2" charset="2"/>
              <a:buChar char="§"/>
            </a:pPr>
            <a:r>
              <a:rPr lang="en-US" dirty="0">
                <a:solidFill>
                  <a:schemeClr val="accent4"/>
                </a:solidFill>
              </a:rPr>
              <a:t>The donor?  You lose</a:t>
            </a:r>
          </a:p>
          <a:p>
            <a:pPr>
              <a:buFont typeface="Wingdings" panose="05000000000000000000" pitchFamily="2" charset="2"/>
              <a:buChar char="§"/>
            </a:pPr>
            <a:r>
              <a:rPr lang="en-US" dirty="0">
                <a:solidFill>
                  <a:schemeClr val="accent4"/>
                </a:solidFill>
              </a:rPr>
              <a:t>Third party?  Not </a:t>
            </a:r>
            <a:r>
              <a:rPr lang="en-US" dirty="0" smtClean="0">
                <a:solidFill>
                  <a:schemeClr val="accent4"/>
                </a:solidFill>
              </a:rPr>
              <a:t>clear</a:t>
            </a:r>
            <a:endParaRPr lang="en-US" dirty="0">
              <a:solidFill>
                <a:schemeClr val="accent4"/>
              </a:solidFill>
            </a:endParaRPr>
          </a:p>
        </p:txBody>
      </p:sp>
      <p:sp>
        <p:nvSpPr>
          <p:cNvPr id="7171" name="Rectangle 2"/>
          <p:cNvSpPr>
            <a:spLocks noGrp="1" noChangeArrowheads="1"/>
          </p:cNvSpPr>
          <p:nvPr>
            <p:ph type="title"/>
          </p:nvPr>
        </p:nvSpPr>
        <p:spPr/>
        <p:txBody>
          <a:bodyPr/>
          <a:lstStyle/>
          <a:p>
            <a:pPr eaLnBrk="1" hangingPunct="1"/>
            <a:r>
              <a:rPr lang="en-US" sz="4000" b="1" dirty="0" smtClean="0">
                <a:solidFill>
                  <a:schemeClr val="bg2"/>
                </a:solidFill>
              </a:rPr>
              <a:t>Breach of Donor Agreements</a:t>
            </a:r>
          </a:p>
        </p:txBody>
      </p:sp>
      <p:sp>
        <p:nvSpPr>
          <p:cNvPr id="2" name="Slide Number Placeholder 1"/>
          <p:cNvSpPr>
            <a:spLocks noGrp="1"/>
          </p:cNvSpPr>
          <p:nvPr>
            <p:ph type="sldNum" sz="quarter" idx="11"/>
          </p:nvPr>
        </p:nvSpPr>
        <p:spPr/>
        <p:txBody>
          <a:bodyPr/>
          <a:lstStyle/>
          <a:p>
            <a:pPr>
              <a:defRPr/>
            </a:pPr>
            <a:fld id="{401B6D8B-9EB9-40FB-B0D8-EA016213B564}" type="slidenum">
              <a:rPr lang="en-US" smtClean="0"/>
              <a:pPr>
                <a:defRPr/>
              </a:pPr>
              <a:t>30</a:t>
            </a:fld>
            <a:endParaRPr lang="en-US"/>
          </a:p>
        </p:txBody>
      </p:sp>
    </p:spTree>
    <p:extLst>
      <p:ext uri="{BB962C8B-B14F-4D97-AF65-F5344CB8AC3E}">
        <p14:creationId xmlns:p14="http://schemas.microsoft.com/office/powerpoint/2010/main" val="324585549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3"/>
          <p:cNvSpPr>
            <a:spLocks noGrp="1" noChangeArrowheads="1"/>
          </p:cNvSpPr>
          <p:nvPr>
            <p:ph idx="1"/>
          </p:nvPr>
        </p:nvSpPr>
        <p:spPr/>
        <p:txBody>
          <a:bodyPr/>
          <a:lstStyle/>
          <a:p>
            <a:pPr lvl="1">
              <a:buFont typeface="Wingdings" panose="05000000000000000000" pitchFamily="2" charset="2"/>
              <a:buChar char="§"/>
            </a:pPr>
            <a:r>
              <a:rPr lang="en-US" sz="3200" dirty="0" smtClean="0"/>
              <a:t>Must </a:t>
            </a:r>
            <a:r>
              <a:rPr lang="en-US" sz="3200" dirty="0"/>
              <a:t>show that they were an intentional “third party beneficiary” of the donor agreement</a:t>
            </a:r>
          </a:p>
          <a:p>
            <a:pPr lvl="1">
              <a:buFont typeface="Wingdings" panose="05000000000000000000" pitchFamily="2" charset="2"/>
              <a:buChar char="§"/>
            </a:pPr>
            <a:r>
              <a:rPr lang="en-US" sz="3200" dirty="0"/>
              <a:t>He or she knew of the contract at the time it was made</a:t>
            </a:r>
          </a:p>
          <a:p>
            <a:pPr lvl="1">
              <a:buFont typeface="Wingdings" panose="05000000000000000000" pitchFamily="2" charset="2"/>
              <a:buChar char="§"/>
            </a:pPr>
            <a:r>
              <a:rPr lang="en-US" sz="3200" dirty="0"/>
              <a:t>Relied upon it to his or her detriment</a:t>
            </a:r>
          </a:p>
        </p:txBody>
      </p:sp>
      <p:sp>
        <p:nvSpPr>
          <p:cNvPr id="7171" name="Rectangle 2"/>
          <p:cNvSpPr>
            <a:spLocks noGrp="1" noChangeArrowheads="1"/>
          </p:cNvSpPr>
          <p:nvPr>
            <p:ph type="title"/>
          </p:nvPr>
        </p:nvSpPr>
        <p:spPr/>
        <p:txBody>
          <a:bodyPr/>
          <a:lstStyle/>
          <a:p>
            <a:pPr eaLnBrk="1" hangingPunct="1"/>
            <a:r>
              <a:rPr lang="en-US" sz="4000" b="1" dirty="0" smtClean="0">
                <a:solidFill>
                  <a:schemeClr val="bg2"/>
                </a:solidFill>
              </a:rPr>
              <a:t>Breach of Donor Agreements</a:t>
            </a:r>
          </a:p>
        </p:txBody>
      </p:sp>
      <p:sp>
        <p:nvSpPr>
          <p:cNvPr id="2" name="Slide Number Placeholder 1"/>
          <p:cNvSpPr>
            <a:spLocks noGrp="1"/>
          </p:cNvSpPr>
          <p:nvPr>
            <p:ph type="sldNum" sz="quarter" idx="11"/>
          </p:nvPr>
        </p:nvSpPr>
        <p:spPr/>
        <p:txBody>
          <a:bodyPr/>
          <a:lstStyle/>
          <a:p>
            <a:pPr>
              <a:defRPr/>
            </a:pPr>
            <a:fld id="{401B6D8B-9EB9-40FB-B0D8-EA016213B564}" type="slidenum">
              <a:rPr lang="en-US" smtClean="0"/>
              <a:pPr>
                <a:defRPr/>
              </a:pPr>
              <a:t>31</a:t>
            </a:fld>
            <a:endParaRPr lang="en-US"/>
          </a:p>
        </p:txBody>
      </p:sp>
    </p:spTree>
    <p:extLst>
      <p:ext uri="{BB962C8B-B14F-4D97-AF65-F5344CB8AC3E}">
        <p14:creationId xmlns:p14="http://schemas.microsoft.com/office/powerpoint/2010/main" val="427603175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3"/>
          <p:cNvSpPr>
            <a:spLocks noGrp="1" noChangeArrowheads="1"/>
          </p:cNvSpPr>
          <p:nvPr>
            <p:ph idx="1"/>
          </p:nvPr>
        </p:nvSpPr>
        <p:spPr/>
        <p:txBody>
          <a:bodyPr/>
          <a:lstStyle/>
          <a:p>
            <a:pPr marL="0" indent="0">
              <a:spcBef>
                <a:spcPts val="600"/>
              </a:spcBef>
              <a:buNone/>
            </a:pPr>
            <a:r>
              <a:rPr lang="en-US" sz="2400" b="1" dirty="0" smtClean="0"/>
              <a:t> Prosser and Restatement (2d) of Torts</a:t>
            </a:r>
          </a:p>
          <a:p>
            <a:pPr>
              <a:buFont typeface="Wingdings" charset="2"/>
              <a:buChar char="§"/>
            </a:pPr>
            <a:r>
              <a:rPr lang="en-US" sz="2400" dirty="0" smtClean="0"/>
              <a:t>Intrusion </a:t>
            </a:r>
            <a:r>
              <a:rPr lang="en-US" sz="2400" dirty="0"/>
              <a:t>upon seclusion or solitude</a:t>
            </a:r>
          </a:p>
          <a:p>
            <a:pPr>
              <a:buFont typeface="Wingdings" charset="2"/>
              <a:buChar char="§"/>
            </a:pPr>
            <a:r>
              <a:rPr lang="en-US" sz="2400" dirty="0"/>
              <a:t>Appropriation of name or likeness</a:t>
            </a:r>
          </a:p>
          <a:p>
            <a:pPr lvl="1">
              <a:buFont typeface="Wingdings" charset="2"/>
              <a:buChar char="§"/>
            </a:pPr>
            <a:r>
              <a:rPr lang="en-US" sz="2400" dirty="0"/>
              <a:t>Requires misuse for profit – using a picture in an ad</a:t>
            </a:r>
          </a:p>
          <a:p>
            <a:pPr lvl="1">
              <a:buFont typeface="Wingdings" charset="2"/>
              <a:buChar char="§"/>
            </a:pPr>
            <a:r>
              <a:rPr lang="en-US" sz="2400" dirty="0"/>
              <a:t>Distinguish from </a:t>
            </a:r>
            <a:r>
              <a:rPr lang="en-US" sz="2400" b="1" dirty="0">
                <a:solidFill>
                  <a:srgbClr val="006C31"/>
                </a:solidFill>
              </a:rPr>
              <a:t>right of publicity </a:t>
            </a:r>
            <a:r>
              <a:rPr lang="en-US" sz="2400" dirty="0"/>
              <a:t>which allows celebrities to control commercial use of their names &amp; images, a property right which can survive death</a:t>
            </a:r>
          </a:p>
          <a:p>
            <a:pPr>
              <a:buFont typeface="Wingdings" charset="2"/>
              <a:buChar char="§"/>
            </a:pPr>
            <a:r>
              <a:rPr lang="en-US" sz="2400" b="1" dirty="0">
                <a:solidFill>
                  <a:srgbClr val="FF0000"/>
                </a:solidFill>
              </a:rPr>
              <a:t>Publication of private facts</a:t>
            </a:r>
          </a:p>
          <a:p>
            <a:pPr>
              <a:buFont typeface="Wingdings" charset="2"/>
              <a:buChar char="§"/>
            </a:pPr>
            <a:r>
              <a:rPr lang="en-US" sz="2400" dirty="0"/>
              <a:t>Publicity placing a person in false light</a:t>
            </a:r>
          </a:p>
        </p:txBody>
      </p:sp>
      <p:sp>
        <p:nvSpPr>
          <p:cNvPr id="7171" name="Rectangle 2"/>
          <p:cNvSpPr>
            <a:spLocks noGrp="1" noChangeArrowheads="1"/>
          </p:cNvSpPr>
          <p:nvPr>
            <p:ph type="title"/>
          </p:nvPr>
        </p:nvSpPr>
        <p:spPr/>
        <p:txBody>
          <a:bodyPr/>
          <a:lstStyle/>
          <a:p>
            <a:pPr eaLnBrk="1" hangingPunct="1"/>
            <a:r>
              <a:rPr lang="en-US" sz="4000" b="1" dirty="0" smtClean="0">
                <a:solidFill>
                  <a:schemeClr val="bg2"/>
                </a:solidFill>
              </a:rPr>
              <a:t>Privacy</a:t>
            </a:r>
          </a:p>
        </p:txBody>
      </p:sp>
      <p:sp>
        <p:nvSpPr>
          <p:cNvPr id="2" name="Slide Number Placeholder 1"/>
          <p:cNvSpPr>
            <a:spLocks noGrp="1"/>
          </p:cNvSpPr>
          <p:nvPr>
            <p:ph type="sldNum" sz="quarter" idx="11"/>
          </p:nvPr>
        </p:nvSpPr>
        <p:spPr/>
        <p:txBody>
          <a:bodyPr/>
          <a:lstStyle/>
          <a:p>
            <a:pPr>
              <a:defRPr/>
            </a:pPr>
            <a:fld id="{401B6D8B-9EB9-40FB-B0D8-EA016213B564}" type="slidenum">
              <a:rPr lang="en-US" smtClean="0"/>
              <a:pPr>
                <a:defRPr/>
              </a:pPr>
              <a:t>32</a:t>
            </a:fld>
            <a:endParaRPr lang="en-US"/>
          </a:p>
        </p:txBody>
      </p:sp>
    </p:spTree>
    <p:extLst>
      <p:ext uri="{BB962C8B-B14F-4D97-AF65-F5344CB8AC3E}">
        <p14:creationId xmlns:p14="http://schemas.microsoft.com/office/powerpoint/2010/main" val="208890594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3"/>
          <p:cNvSpPr>
            <a:spLocks noGrp="1" noChangeArrowheads="1"/>
          </p:cNvSpPr>
          <p:nvPr>
            <p:ph idx="1"/>
          </p:nvPr>
        </p:nvSpPr>
        <p:spPr>
          <a:xfrm>
            <a:off x="457200" y="1828800"/>
            <a:ext cx="8229600" cy="4343400"/>
          </a:xfrm>
        </p:spPr>
        <p:txBody>
          <a:bodyPr/>
          <a:lstStyle/>
          <a:p>
            <a:pPr>
              <a:spcBef>
                <a:spcPts val="600"/>
              </a:spcBef>
              <a:buFont typeface="Wingdings" panose="05000000000000000000" pitchFamily="2" charset="2"/>
              <a:buChar char="§"/>
            </a:pPr>
            <a:r>
              <a:rPr lang="en-US" sz="2400" dirty="0" smtClean="0"/>
              <a:t>The majority of privacy laws are state laws, which technically vary from state to state. However, most states roughly follow the four actions in the Restatement.</a:t>
            </a:r>
          </a:p>
          <a:p>
            <a:pPr>
              <a:spcBef>
                <a:spcPts val="600"/>
              </a:spcBef>
              <a:buFont typeface="Wingdings" panose="05000000000000000000" pitchFamily="2" charset="2"/>
              <a:buChar char="§"/>
            </a:pPr>
            <a:r>
              <a:rPr lang="en-US" sz="2400" dirty="0" smtClean="0"/>
              <a:t>States also have their own FOIA and Public Records laws, commercial transaction records and management of Personally Identifiable Information.</a:t>
            </a:r>
          </a:p>
          <a:p>
            <a:pPr lvl="1">
              <a:spcBef>
                <a:spcPts val="600"/>
              </a:spcBef>
              <a:buFont typeface="Wingdings" panose="05000000000000000000" pitchFamily="2" charset="2"/>
              <a:buChar char="§"/>
            </a:pPr>
            <a:endParaRPr lang="en-US" sz="2000" dirty="0"/>
          </a:p>
        </p:txBody>
      </p:sp>
      <p:sp>
        <p:nvSpPr>
          <p:cNvPr id="7171" name="Rectangle 2"/>
          <p:cNvSpPr>
            <a:spLocks noGrp="1" noChangeArrowheads="1"/>
          </p:cNvSpPr>
          <p:nvPr>
            <p:ph type="title"/>
          </p:nvPr>
        </p:nvSpPr>
        <p:spPr/>
        <p:txBody>
          <a:bodyPr/>
          <a:lstStyle/>
          <a:p>
            <a:pPr eaLnBrk="1" hangingPunct="1"/>
            <a:r>
              <a:rPr lang="en-US" sz="4000" b="1" dirty="0" smtClean="0">
                <a:solidFill>
                  <a:schemeClr val="bg2"/>
                </a:solidFill>
              </a:rPr>
              <a:t>Privacy Laws</a:t>
            </a:r>
          </a:p>
        </p:txBody>
      </p:sp>
      <p:sp>
        <p:nvSpPr>
          <p:cNvPr id="2" name="Slide Number Placeholder 1"/>
          <p:cNvSpPr>
            <a:spLocks noGrp="1"/>
          </p:cNvSpPr>
          <p:nvPr>
            <p:ph type="sldNum" sz="quarter" idx="11"/>
          </p:nvPr>
        </p:nvSpPr>
        <p:spPr/>
        <p:txBody>
          <a:bodyPr/>
          <a:lstStyle/>
          <a:p>
            <a:pPr>
              <a:defRPr/>
            </a:pPr>
            <a:fld id="{401B6D8B-9EB9-40FB-B0D8-EA016213B564}" type="slidenum">
              <a:rPr lang="en-US" smtClean="0"/>
              <a:pPr>
                <a:defRPr/>
              </a:pPr>
              <a:t>33</a:t>
            </a:fld>
            <a:endParaRPr lang="en-US"/>
          </a:p>
        </p:txBody>
      </p:sp>
    </p:spTree>
    <p:extLst>
      <p:ext uri="{BB962C8B-B14F-4D97-AF65-F5344CB8AC3E}">
        <p14:creationId xmlns:p14="http://schemas.microsoft.com/office/powerpoint/2010/main" val="293783948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3"/>
          <p:cNvSpPr>
            <a:spLocks noGrp="1" noChangeArrowheads="1"/>
          </p:cNvSpPr>
          <p:nvPr>
            <p:ph idx="1"/>
          </p:nvPr>
        </p:nvSpPr>
        <p:spPr>
          <a:xfrm>
            <a:off x="457200" y="1828800"/>
            <a:ext cx="8229600" cy="4343400"/>
          </a:xfrm>
        </p:spPr>
        <p:txBody>
          <a:bodyPr/>
          <a:lstStyle/>
          <a:p>
            <a:pPr>
              <a:spcBef>
                <a:spcPts val="600"/>
              </a:spcBef>
              <a:buFont typeface="Wingdings" panose="05000000000000000000" pitchFamily="2" charset="2"/>
              <a:buChar char="§"/>
            </a:pPr>
            <a:r>
              <a:rPr lang="en-US" sz="2400" dirty="0" smtClean="0"/>
              <a:t>Federal Laws</a:t>
            </a:r>
          </a:p>
          <a:p>
            <a:pPr lvl="1">
              <a:spcBef>
                <a:spcPts val="600"/>
              </a:spcBef>
              <a:buFont typeface="Wingdings" panose="05000000000000000000" pitchFamily="2" charset="2"/>
              <a:buChar char="§"/>
            </a:pPr>
            <a:r>
              <a:rPr lang="en-US" sz="2000" dirty="0" smtClean="0"/>
              <a:t>Freedom of Information Act, 1966</a:t>
            </a:r>
          </a:p>
          <a:p>
            <a:pPr lvl="1">
              <a:spcBef>
                <a:spcPts val="600"/>
              </a:spcBef>
              <a:buFont typeface="Wingdings" panose="05000000000000000000" pitchFamily="2" charset="2"/>
              <a:buChar char="§"/>
            </a:pPr>
            <a:r>
              <a:rPr lang="en-US" sz="2000" dirty="0" smtClean="0"/>
              <a:t>Privacy Act, 1974</a:t>
            </a:r>
          </a:p>
          <a:p>
            <a:pPr lvl="1">
              <a:spcBef>
                <a:spcPts val="600"/>
              </a:spcBef>
              <a:buFont typeface="Wingdings" panose="05000000000000000000" pitchFamily="2" charset="2"/>
              <a:buChar char="§"/>
            </a:pPr>
            <a:r>
              <a:rPr lang="en-US" sz="2000" dirty="0" smtClean="0"/>
              <a:t>Electronic Communications Privacy Act, 1986</a:t>
            </a:r>
          </a:p>
          <a:p>
            <a:pPr lvl="1">
              <a:spcBef>
                <a:spcPts val="600"/>
              </a:spcBef>
              <a:buFont typeface="Wingdings" panose="05000000000000000000" pitchFamily="2" charset="2"/>
              <a:buChar char="§"/>
            </a:pPr>
            <a:r>
              <a:rPr lang="en-US" sz="2000" dirty="0" smtClean="0"/>
              <a:t>USA PATRIOT Act &amp; USA FREEDOM Act, 2001-2015</a:t>
            </a:r>
          </a:p>
          <a:p>
            <a:pPr lvl="1">
              <a:spcBef>
                <a:spcPts val="600"/>
              </a:spcBef>
              <a:buFont typeface="Wingdings" panose="05000000000000000000" pitchFamily="2" charset="2"/>
              <a:buChar char="§"/>
            </a:pPr>
            <a:endParaRPr lang="en-US" sz="2000" dirty="0"/>
          </a:p>
        </p:txBody>
      </p:sp>
      <p:sp>
        <p:nvSpPr>
          <p:cNvPr id="7171" name="Rectangle 2"/>
          <p:cNvSpPr>
            <a:spLocks noGrp="1" noChangeArrowheads="1"/>
          </p:cNvSpPr>
          <p:nvPr>
            <p:ph type="title"/>
          </p:nvPr>
        </p:nvSpPr>
        <p:spPr/>
        <p:txBody>
          <a:bodyPr/>
          <a:lstStyle/>
          <a:p>
            <a:pPr eaLnBrk="1" hangingPunct="1"/>
            <a:r>
              <a:rPr lang="en-US" sz="4000" b="1" dirty="0" smtClean="0">
                <a:solidFill>
                  <a:schemeClr val="bg2"/>
                </a:solidFill>
              </a:rPr>
              <a:t>Privacy Laws</a:t>
            </a:r>
          </a:p>
        </p:txBody>
      </p:sp>
      <p:sp>
        <p:nvSpPr>
          <p:cNvPr id="2" name="Slide Number Placeholder 1"/>
          <p:cNvSpPr>
            <a:spLocks noGrp="1"/>
          </p:cNvSpPr>
          <p:nvPr>
            <p:ph type="sldNum" sz="quarter" idx="11"/>
          </p:nvPr>
        </p:nvSpPr>
        <p:spPr/>
        <p:txBody>
          <a:bodyPr/>
          <a:lstStyle/>
          <a:p>
            <a:pPr>
              <a:defRPr/>
            </a:pPr>
            <a:fld id="{401B6D8B-9EB9-40FB-B0D8-EA016213B564}" type="slidenum">
              <a:rPr lang="en-US" smtClean="0"/>
              <a:pPr>
                <a:defRPr/>
              </a:pPr>
              <a:t>34</a:t>
            </a:fld>
            <a:endParaRPr lang="en-US"/>
          </a:p>
        </p:txBody>
      </p:sp>
    </p:spTree>
    <p:extLst>
      <p:ext uri="{BB962C8B-B14F-4D97-AF65-F5344CB8AC3E}">
        <p14:creationId xmlns:p14="http://schemas.microsoft.com/office/powerpoint/2010/main" val="412066338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3"/>
          <p:cNvSpPr>
            <a:spLocks noGrp="1" noChangeArrowheads="1"/>
          </p:cNvSpPr>
          <p:nvPr>
            <p:ph idx="1"/>
          </p:nvPr>
        </p:nvSpPr>
        <p:spPr/>
        <p:txBody>
          <a:bodyPr/>
          <a:lstStyle/>
          <a:p>
            <a:pPr>
              <a:buFont typeface="Wingdings" panose="05000000000000000000" pitchFamily="2" charset="2"/>
              <a:buChar char="§"/>
            </a:pPr>
            <a:r>
              <a:rPr lang="en-US" sz="2800" dirty="0"/>
              <a:t>Agency of the archives</a:t>
            </a:r>
          </a:p>
          <a:p>
            <a:pPr>
              <a:buFont typeface="Wingdings" panose="05000000000000000000" pitchFamily="2" charset="2"/>
              <a:buChar char="§"/>
            </a:pPr>
            <a:r>
              <a:rPr lang="en-US" sz="2800" dirty="0"/>
              <a:t>Uncertainty about standards of care to prevent disclosure</a:t>
            </a:r>
          </a:p>
          <a:p>
            <a:pPr>
              <a:buFont typeface="Wingdings" panose="05000000000000000000" pitchFamily="2" charset="2"/>
              <a:buChar char="§"/>
            </a:pPr>
            <a:r>
              <a:rPr lang="en-US" sz="2800" dirty="0"/>
              <a:t>Wider distribution and access</a:t>
            </a:r>
          </a:p>
          <a:p>
            <a:pPr lvl="1">
              <a:buFont typeface="Wingdings" panose="05000000000000000000" pitchFamily="2" charset="2"/>
              <a:buChar char="§"/>
            </a:pPr>
            <a:r>
              <a:rPr lang="en-US" sz="2400" dirty="0"/>
              <a:t>More findable</a:t>
            </a:r>
          </a:p>
          <a:p>
            <a:pPr lvl="1">
              <a:buFont typeface="Wingdings" panose="05000000000000000000" pitchFamily="2" charset="2"/>
              <a:buChar char="§"/>
            </a:pPr>
            <a:r>
              <a:rPr lang="en-US" sz="2400" dirty="0"/>
              <a:t>Can do more damage to reputation</a:t>
            </a:r>
          </a:p>
          <a:p>
            <a:pPr>
              <a:buFont typeface="Wingdings" panose="05000000000000000000" pitchFamily="2" charset="2"/>
              <a:buChar char="§"/>
            </a:pPr>
            <a:r>
              <a:rPr lang="en-US" sz="2800" dirty="0"/>
              <a:t>Potential status of the archives as publisher</a:t>
            </a:r>
          </a:p>
          <a:p>
            <a:pPr lvl="1">
              <a:buFont typeface="Wingdings" panose="05000000000000000000" pitchFamily="2" charset="2"/>
              <a:buChar char="§"/>
            </a:pPr>
            <a:r>
              <a:rPr lang="en-US" sz="2400" dirty="0"/>
              <a:t>Publication of private facts</a:t>
            </a:r>
          </a:p>
          <a:p>
            <a:pPr lvl="1">
              <a:buFont typeface="Wingdings" panose="05000000000000000000" pitchFamily="2" charset="2"/>
              <a:buChar char="§"/>
            </a:pPr>
            <a:r>
              <a:rPr lang="en-US" sz="2400" dirty="0"/>
              <a:t>Defamation</a:t>
            </a:r>
          </a:p>
        </p:txBody>
      </p:sp>
      <p:sp>
        <p:nvSpPr>
          <p:cNvPr id="7171" name="Rectangle 2"/>
          <p:cNvSpPr>
            <a:spLocks noGrp="1" noChangeArrowheads="1"/>
          </p:cNvSpPr>
          <p:nvPr>
            <p:ph type="title"/>
          </p:nvPr>
        </p:nvSpPr>
        <p:spPr>
          <a:xfrm>
            <a:off x="457200" y="609600"/>
            <a:ext cx="8229600" cy="990600"/>
          </a:xfrm>
        </p:spPr>
        <p:txBody>
          <a:bodyPr/>
          <a:lstStyle/>
          <a:p>
            <a:pPr eaLnBrk="1" hangingPunct="1"/>
            <a:r>
              <a:rPr lang="en-US" sz="4000" b="1" dirty="0" smtClean="0">
                <a:solidFill>
                  <a:schemeClr val="bg2"/>
                </a:solidFill>
              </a:rPr>
              <a:t>Privacy and the Digital Age</a:t>
            </a:r>
          </a:p>
        </p:txBody>
      </p:sp>
      <p:sp>
        <p:nvSpPr>
          <p:cNvPr id="2" name="Slide Number Placeholder 1"/>
          <p:cNvSpPr>
            <a:spLocks noGrp="1"/>
          </p:cNvSpPr>
          <p:nvPr>
            <p:ph type="sldNum" sz="quarter" idx="11"/>
          </p:nvPr>
        </p:nvSpPr>
        <p:spPr/>
        <p:txBody>
          <a:bodyPr/>
          <a:lstStyle/>
          <a:p>
            <a:pPr>
              <a:defRPr/>
            </a:pPr>
            <a:fld id="{401B6D8B-9EB9-40FB-B0D8-EA016213B564}" type="slidenum">
              <a:rPr lang="en-US" smtClean="0"/>
              <a:pPr>
                <a:defRPr/>
              </a:pPr>
              <a:t>35</a:t>
            </a:fld>
            <a:endParaRPr lang="en-US"/>
          </a:p>
        </p:txBody>
      </p:sp>
    </p:spTree>
    <p:extLst>
      <p:ext uri="{BB962C8B-B14F-4D97-AF65-F5344CB8AC3E}">
        <p14:creationId xmlns:p14="http://schemas.microsoft.com/office/powerpoint/2010/main" val="336769392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3"/>
          <p:cNvSpPr>
            <a:spLocks noGrp="1" noChangeArrowheads="1"/>
          </p:cNvSpPr>
          <p:nvPr>
            <p:ph idx="1"/>
          </p:nvPr>
        </p:nvSpPr>
        <p:spPr/>
        <p:txBody>
          <a:bodyPr/>
          <a:lstStyle/>
          <a:p>
            <a:pPr eaLnBrk="1" hangingPunct="1">
              <a:buFont typeface="Wingdings" pitchFamily="2" charset="2"/>
              <a:buChar char="§"/>
            </a:pPr>
            <a:r>
              <a:rPr lang="en-US" sz="2400" dirty="0" smtClean="0"/>
              <a:t>Privacy </a:t>
            </a:r>
          </a:p>
          <a:p>
            <a:pPr lvl="1" eaLnBrk="1" hangingPunct="1">
              <a:buFont typeface="Wingdings" pitchFamily="2" charset="2"/>
              <a:buChar char="§"/>
            </a:pPr>
            <a:r>
              <a:rPr lang="en-US" sz="2400" dirty="0"/>
              <a:t>n. ~ 1. The quality or state of being free from public scrutiny. - 2. The quality or state of having one's personal information or activities protected from unauthorized use by another</a:t>
            </a:r>
            <a:r>
              <a:rPr lang="en-US" sz="2400" dirty="0" smtClean="0"/>
              <a:t>. </a:t>
            </a:r>
          </a:p>
          <a:p>
            <a:pPr eaLnBrk="1" hangingPunct="1">
              <a:buFont typeface="Wingdings" pitchFamily="2" charset="2"/>
              <a:buChar char="§"/>
            </a:pPr>
            <a:r>
              <a:rPr lang="en-US" sz="2400" dirty="0" smtClean="0"/>
              <a:t>Ethics </a:t>
            </a:r>
          </a:p>
          <a:p>
            <a:pPr lvl="1" eaLnBrk="1" hangingPunct="1">
              <a:buFont typeface="Wingdings" pitchFamily="2" charset="2"/>
              <a:buChar char="§"/>
            </a:pPr>
            <a:r>
              <a:rPr lang="en-US" sz="2400" dirty="0" smtClean="0"/>
              <a:t>Ethical decisions are different from legal decisions.</a:t>
            </a:r>
          </a:p>
          <a:p>
            <a:pPr lvl="1" eaLnBrk="1" hangingPunct="1">
              <a:buFont typeface="Wingdings" pitchFamily="2" charset="2"/>
              <a:buChar char="§"/>
            </a:pPr>
            <a:r>
              <a:rPr lang="en-US" sz="2400" dirty="0" smtClean="0"/>
              <a:t>Insure clarity when articulating the basis of your decision.</a:t>
            </a:r>
          </a:p>
        </p:txBody>
      </p:sp>
      <p:sp>
        <p:nvSpPr>
          <p:cNvPr id="7171" name="Rectangle 2"/>
          <p:cNvSpPr>
            <a:spLocks noGrp="1" noChangeArrowheads="1"/>
          </p:cNvSpPr>
          <p:nvPr>
            <p:ph type="title"/>
          </p:nvPr>
        </p:nvSpPr>
        <p:spPr/>
        <p:txBody>
          <a:bodyPr/>
          <a:lstStyle/>
          <a:p>
            <a:pPr eaLnBrk="1" hangingPunct="1"/>
            <a:r>
              <a:rPr lang="en-US" sz="3600" b="1" dirty="0" smtClean="0">
                <a:solidFill>
                  <a:schemeClr val="bg2"/>
                </a:solidFill>
              </a:rPr>
              <a:t>Definitions: Privacy and Ethics</a:t>
            </a:r>
          </a:p>
        </p:txBody>
      </p:sp>
      <p:sp>
        <p:nvSpPr>
          <p:cNvPr id="2" name="Slide Number Placeholder 1"/>
          <p:cNvSpPr>
            <a:spLocks noGrp="1"/>
          </p:cNvSpPr>
          <p:nvPr>
            <p:ph type="sldNum" sz="quarter" idx="11"/>
          </p:nvPr>
        </p:nvSpPr>
        <p:spPr/>
        <p:txBody>
          <a:bodyPr/>
          <a:lstStyle/>
          <a:p>
            <a:pPr>
              <a:defRPr/>
            </a:pPr>
            <a:fld id="{401B6D8B-9EB9-40FB-B0D8-EA016213B564}" type="slidenum">
              <a:rPr lang="en-US" smtClean="0"/>
              <a:pPr>
                <a:defRPr/>
              </a:pPr>
              <a:t>36</a:t>
            </a:fld>
            <a:endParaRPr lang="en-US"/>
          </a:p>
        </p:txBody>
      </p:sp>
    </p:spTree>
    <p:extLst>
      <p:ext uri="{BB962C8B-B14F-4D97-AF65-F5344CB8AC3E}">
        <p14:creationId xmlns:p14="http://schemas.microsoft.com/office/powerpoint/2010/main" val="2198630015"/>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3"/>
          <p:cNvSpPr>
            <a:spLocks noGrp="1" noChangeArrowheads="1"/>
          </p:cNvSpPr>
          <p:nvPr>
            <p:ph idx="1"/>
          </p:nvPr>
        </p:nvSpPr>
        <p:spPr>
          <a:xfrm>
            <a:off x="457200" y="1219200"/>
            <a:ext cx="8229600" cy="4800600"/>
          </a:xfrm>
        </p:spPr>
        <p:txBody>
          <a:bodyPr/>
          <a:lstStyle/>
          <a:p>
            <a:pPr>
              <a:buFont typeface="Wingdings" charset="2"/>
              <a:buChar char="§"/>
            </a:pPr>
            <a:r>
              <a:rPr lang="en-US" sz="2000" dirty="0" smtClean="0"/>
              <a:t>Access and Use</a:t>
            </a:r>
          </a:p>
          <a:p>
            <a:pPr lvl="1">
              <a:buFont typeface="Wingdings" charset="2"/>
              <a:buChar char="§"/>
            </a:pPr>
            <a:r>
              <a:rPr lang="en-US" sz="2000" dirty="0" smtClean="0"/>
              <a:t>Actively </a:t>
            </a:r>
            <a:r>
              <a:rPr lang="en-US" sz="2000" dirty="0"/>
              <a:t>promote open and equitable access</a:t>
            </a:r>
          </a:p>
          <a:p>
            <a:pPr lvl="1">
              <a:buFont typeface="Wingdings" charset="2"/>
              <a:buChar char="§"/>
            </a:pPr>
            <a:r>
              <a:rPr lang="en-US" sz="2000" dirty="0"/>
              <a:t>Minimize restrictions </a:t>
            </a:r>
          </a:p>
          <a:p>
            <a:pPr lvl="1">
              <a:buFont typeface="Wingdings" charset="2"/>
              <a:buChar char="§"/>
            </a:pPr>
            <a:r>
              <a:rPr lang="en-US" sz="2000" dirty="0"/>
              <a:t>In the context of their institutions’ missions and their intended user groups</a:t>
            </a:r>
          </a:p>
          <a:p>
            <a:pPr lvl="1">
              <a:buFont typeface="Wingdings" charset="2"/>
              <a:buChar char="§"/>
            </a:pPr>
            <a:r>
              <a:rPr lang="en-US" sz="2000" dirty="0"/>
              <a:t>Any restrictions are appropriate, well-documented, and equitably enforced</a:t>
            </a:r>
          </a:p>
          <a:p>
            <a:pPr lvl="1">
              <a:buFont typeface="Wingdings" charset="2"/>
              <a:buChar char="§"/>
            </a:pPr>
            <a:r>
              <a:rPr lang="en-US" sz="2000" dirty="0"/>
              <a:t>Seek practical solutions that balance competing principles and </a:t>
            </a:r>
            <a:r>
              <a:rPr lang="en-US" sz="2000" dirty="0" smtClean="0"/>
              <a:t>interests</a:t>
            </a:r>
          </a:p>
          <a:p>
            <a:pPr marL="228600" lvl="2" indent="0">
              <a:buNone/>
            </a:pPr>
            <a:endParaRPr lang="en-US" sz="2000" dirty="0"/>
          </a:p>
        </p:txBody>
      </p:sp>
      <p:sp>
        <p:nvSpPr>
          <p:cNvPr id="7171" name="Rectangle 2"/>
          <p:cNvSpPr>
            <a:spLocks noGrp="1" noChangeArrowheads="1"/>
          </p:cNvSpPr>
          <p:nvPr>
            <p:ph type="title"/>
          </p:nvPr>
        </p:nvSpPr>
        <p:spPr>
          <a:xfrm>
            <a:off x="457200" y="332232"/>
            <a:ext cx="8229600" cy="914400"/>
          </a:xfrm>
        </p:spPr>
        <p:txBody>
          <a:bodyPr/>
          <a:lstStyle/>
          <a:p>
            <a:pPr eaLnBrk="1" hangingPunct="1"/>
            <a:r>
              <a:rPr lang="en-US" sz="3200" b="1" dirty="0" smtClean="0">
                <a:solidFill>
                  <a:schemeClr val="bg2"/>
                </a:solidFill>
              </a:rPr>
              <a:t>SAA Code of Ethics</a:t>
            </a:r>
          </a:p>
        </p:txBody>
      </p:sp>
      <p:sp>
        <p:nvSpPr>
          <p:cNvPr id="2" name="Slide Number Placeholder 1"/>
          <p:cNvSpPr>
            <a:spLocks noGrp="1"/>
          </p:cNvSpPr>
          <p:nvPr>
            <p:ph type="sldNum" sz="quarter" idx="11"/>
          </p:nvPr>
        </p:nvSpPr>
        <p:spPr/>
        <p:txBody>
          <a:bodyPr/>
          <a:lstStyle/>
          <a:p>
            <a:pPr>
              <a:defRPr/>
            </a:pPr>
            <a:fld id="{401B6D8B-9EB9-40FB-B0D8-EA016213B564}" type="slidenum">
              <a:rPr lang="en-US" smtClean="0"/>
              <a:pPr>
                <a:defRPr/>
              </a:pPr>
              <a:t>37</a:t>
            </a:fld>
            <a:endParaRPr lang="en-US"/>
          </a:p>
        </p:txBody>
      </p:sp>
    </p:spTree>
    <p:extLst>
      <p:ext uri="{BB962C8B-B14F-4D97-AF65-F5344CB8AC3E}">
        <p14:creationId xmlns:p14="http://schemas.microsoft.com/office/powerpoint/2010/main" val="1927934672"/>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3"/>
          <p:cNvSpPr>
            <a:spLocks noGrp="1" noChangeArrowheads="1"/>
          </p:cNvSpPr>
          <p:nvPr>
            <p:ph idx="1"/>
          </p:nvPr>
        </p:nvSpPr>
        <p:spPr>
          <a:xfrm>
            <a:off x="457200" y="1219200"/>
            <a:ext cx="8229600" cy="4800600"/>
          </a:xfrm>
        </p:spPr>
        <p:txBody>
          <a:bodyPr/>
          <a:lstStyle/>
          <a:p>
            <a:pPr>
              <a:buFont typeface="Wingdings" charset="2"/>
              <a:buChar char="§"/>
            </a:pPr>
            <a:r>
              <a:rPr lang="en-US" sz="2000" dirty="0" smtClean="0"/>
              <a:t>Privacy</a:t>
            </a:r>
          </a:p>
          <a:p>
            <a:pPr lvl="1">
              <a:buFont typeface="Wingdings" charset="2"/>
              <a:buChar char="§"/>
            </a:pPr>
            <a:r>
              <a:rPr lang="en-US" sz="2000" dirty="0"/>
              <a:t>Establish procedures and policies to protect the interests of the donors, individuals, groups, and institutions whose public and private lives and activities are recorded in their holdings.  </a:t>
            </a:r>
          </a:p>
          <a:p>
            <a:pPr lvl="1">
              <a:buFont typeface="Wingdings" charset="2"/>
              <a:buChar char="§"/>
            </a:pPr>
            <a:r>
              <a:rPr lang="en-US" sz="2000" dirty="0"/>
              <a:t>Archivists place access restrictions on collections, where </a:t>
            </a:r>
            <a:r>
              <a:rPr lang="en-US" sz="2000" dirty="0" smtClean="0"/>
              <a:t>appropriate</a:t>
            </a:r>
            <a:endParaRPr lang="en-US" sz="2000" dirty="0"/>
          </a:p>
          <a:p>
            <a:pPr marL="228600" lvl="2" indent="0">
              <a:buNone/>
            </a:pPr>
            <a:endParaRPr lang="en-US" sz="2000" dirty="0"/>
          </a:p>
        </p:txBody>
      </p:sp>
      <p:sp>
        <p:nvSpPr>
          <p:cNvPr id="7171" name="Rectangle 2"/>
          <p:cNvSpPr>
            <a:spLocks noGrp="1" noChangeArrowheads="1"/>
          </p:cNvSpPr>
          <p:nvPr>
            <p:ph type="title"/>
          </p:nvPr>
        </p:nvSpPr>
        <p:spPr>
          <a:xfrm>
            <a:off x="457200" y="332232"/>
            <a:ext cx="8229600" cy="914400"/>
          </a:xfrm>
        </p:spPr>
        <p:txBody>
          <a:bodyPr/>
          <a:lstStyle/>
          <a:p>
            <a:pPr eaLnBrk="1" hangingPunct="1"/>
            <a:r>
              <a:rPr lang="en-US" sz="3200" b="1" dirty="0" smtClean="0">
                <a:solidFill>
                  <a:schemeClr val="bg2"/>
                </a:solidFill>
              </a:rPr>
              <a:t>SAA Code of Ethics</a:t>
            </a:r>
          </a:p>
        </p:txBody>
      </p:sp>
      <p:sp>
        <p:nvSpPr>
          <p:cNvPr id="2" name="Slide Number Placeholder 1"/>
          <p:cNvSpPr>
            <a:spLocks noGrp="1"/>
          </p:cNvSpPr>
          <p:nvPr>
            <p:ph type="sldNum" sz="quarter" idx="11"/>
          </p:nvPr>
        </p:nvSpPr>
        <p:spPr/>
        <p:txBody>
          <a:bodyPr/>
          <a:lstStyle/>
          <a:p>
            <a:pPr>
              <a:defRPr/>
            </a:pPr>
            <a:fld id="{401B6D8B-9EB9-40FB-B0D8-EA016213B564}" type="slidenum">
              <a:rPr lang="en-US" smtClean="0"/>
              <a:pPr>
                <a:defRPr/>
              </a:pPr>
              <a:t>38</a:t>
            </a:fld>
            <a:endParaRPr lang="en-US"/>
          </a:p>
        </p:txBody>
      </p:sp>
    </p:spTree>
    <p:extLst>
      <p:ext uri="{BB962C8B-B14F-4D97-AF65-F5344CB8AC3E}">
        <p14:creationId xmlns:p14="http://schemas.microsoft.com/office/powerpoint/2010/main" val="4283854523"/>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3"/>
          <p:cNvSpPr>
            <a:spLocks noGrp="1" noChangeArrowheads="1"/>
          </p:cNvSpPr>
          <p:nvPr>
            <p:ph idx="1"/>
          </p:nvPr>
        </p:nvSpPr>
        <p:spPr>
          <a:xfrm>
            <a:off x="533400" y="1219200"/>
            <a:ext cx="8229600" cy="3886200"/>
          </a:xfrm>
        </p:spPr>
        <p:txBody>
          <a:bodyPr/>
          <a:lstStyle/>
          <a:p>
            <a:pPr eaLnBrk="1" hangingPunct="1">
              <a:buFont typeface="Wingdings" pitchFamily="2" charset="2"/>
              <a:buChar char="§"/>
            </a:pPr>
            <a:r>
              <a:rPr lang="en-US" dirty="0" smtClean="0"/>
              <a:t>Donor discussions re: confidentiality and privacy </a:t>
            </a:r>
          </a:p>
          <a:p>
            <a:pPr lvl="1" eaLnBrk="1" hangingPunct="1">
              <a:buFont typeface="Wingdings" pitchFamily="2" charset="2"/>
              <a:buChar char="§"/>
            </a:pPr>
            <a:r>
              <a:rPr lang="en-US" dirty="0" smtClean="0"/>
              <a:t>Deed of Gift </a:t>
            </a:r>
          </a:p>
          <a:p>
            <a:pPr lvl="2" eaLnBrk="1" hangingPunct="1">
              <a:buFont typeface="Wingdings" pitchFamily="2" charset="2"/>
              <a:buChar char="§"/>
            </a:pPr>
            <a:r>
              <a:rPr lang="en-US" dirty="0" smtClean="0"/>
              <a:t>Identify potential confidential or private materials</a:t>
            </a:r>
          </a:p>
          <a:p>
            <a:pPr lvl="1" eaLnBrk="1" hangingPunct="1">
              <a:buFont typeface="Wingdings" pitchFamily="2" charset="2"/>
              <a:buChar char="§"/>
            </a:pPr>
            <a:r>
              <a:rPr lang="en-US" dirty="0" smtClean="0"/>
              <a:t>Third party privacy issues </a:t>
            </a:r>
          </a:p>
          <a:p>
            <a:pPr lvl="1" eaLnBrk="1" hangingPunct="1">
              <a:buFont typeface="Wingdings" pitchFamily="2" charset="2"/>
              <a:buChar char="§"/>
            </a:pPr>
            <a:r>
              <a:rPr lang="en-US" dirty="0" smtClean="0"/>
              <a:t>Access</a:t>
            </a:r>
          </a:p>
          <a:p>
            <a:pPr eaLnBrk="1" hangingPunct="1">
              <a:buFont typeface="Wingdings" pitchFamily="2" charset="2"/>
              <a:buChar char="§"/>
            </a:pPr>
            <a:endParaRPr lang="en-US" dirty="0" smtClean="0"/>
          </a:p>
        </p:txBody>
      </p:sp>
      <p:sp>
        <p:nvSpPr>
          <p:cNvPr id="7171" name="Rectangle 2"/>
          <p:cNvSpPr>
            <a:spLocks noGrp="1" noChangeArrowheads="1"/>
          </p:cNvSpPr>
          <p:nvPr>
            <p:ph type="title"/>
          </p:nvPr>
        </p:nvSpPr>
        <p:spPr>
          <a:xfrm>
            <a:off x="457200" y="457200"/>
            <a:ext cx="8229600" cy="609600"/>
          </a:xfrm>
        </p:spPr>
        <p:txBody>
          <a:bodyPr/>
          <a:lstStyle/>
          <a:p>
            <a:pPr eaLnBrk="1" hangingPunct="1"/>
            <a:r>
              <a:rPr lang="en-US" sz="3600" b="1" dirty="0" smtClean="0">
                <a:solidFill>
                  <a:schemeClr val="bg2"/>
                </a:solidFill>
              </a:rPr>
              <a:t>Donors: Appraisal and Accessioning</a:t>
            </a:r>
          </a:p>
        </p:txBody>
      </p:sp>
      <p:pic>
        <p:nvPicPr>
          <p:cNvPr id="5122" name="Picture 2" descr="http://digitalbevaring.dk/wp-content/uploads/2010/09/links.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62600" y="4648200"/>
            <a:ext cx="3200400" cy="1714500"/>
          </a:xfrm>
          <a:prstGeom prst="rect">
            <a:avLst/>
          </a:prstGeom>
          <a:noFill/>
          <a:extLst>
            <a:ext uri="{909E8E84-426E-40DD-AFC4-6F175D3DCCD1}">
              <a14:hiddenFill xmlns:a14="http://schemas.microsoft.com/office/drawing/2010/main">
                <a:solidFill>
                  <a:srgbClr val="FFFFFF"/>
                </a:solidFill>
              </a14:hiddenFill>
            </a:ext>
          </a:extLst>
        </p:spPr>
      </p:pic>
      <p:sp>
        <p:nvSpPr>
          <p:cNvPr id="2" name="Slide Number Placeholder 1"/>
          <p:cNvSpPr>
            <a:spLocks noGrp="1"/>
          </p:cNvSpPr>
          <p:nvPr>
            <p:ph type="sldNum" sz="quarter" idx="11"/>
          </p:nvPr>
        </p:nvSpPr>
        <p:spPr/>
        <p:txBody>
          <a:bodyPr/>
          <a:lstStyle/>
          <a:p>
            <a:pPr>
              <a:defRPr/>
            </a:pPr>
            <a:fld id="{401B6D8B-9EB9-40FB-B0D8-EA016213B564}" type="slidenum">
              <a:rPr lang="en-US" smtClean="0"/>
              <a:pPr>
                <a:defRPr/>
              </a:pPr>
              <a:t>39</a:t>
            </a:fld>
            <a:endParaRPr lang="en-US"/>
          </a:p>
        </p:txBody>
      </p:sp>
    </p:spTree>
    <p:extLst>
      <p:ext uri="{BB962C8B-B14F-4D97-AF65-F5344CB8AC3E}">
        <p14:creationId xmlns:p14="http://schemas.microsoft.com/office/powerpoint/2010/main" val="290081638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Font typeface="Wingdings" panose="05000000000000000000" pitchFamily="2" charset="2"/>
              <a:buChar char="§"/>
            </a:pPr>
            <a:r>
              <a:rPr lang="en-US" sz="2800" dirty="0" smtClean="0"/>
              <a:t>Use and Reproduction – Copyright and Arrangement &amp; Description</a:t>
            </a:r>
          </a:p>
          <a:p>
            <a:pPr lvl="1">
              <a:buFont typeface="Wingdings" panose="05000000000000000000" pitchFamily="2" charset="2"/>
              <a:buChar char="§"/>
            </a:pPr>
            <a:r>
              <a:rPr lang="en-US" sz="2400" dirty="0" smtClean="0"/>
              <a:t>Copyright basics</a:t>
            </a:r>
          </a:p>
          <a:p>
            <a:pPr lvl="1">
              <a:buFont typeface="Wingdings" panose="05000000000000000000" pitchFamily="2" charset="2"/>
              <a:buChar char="§"/>
            </a:pPr>
            <a:r>
              <a:rPr lang="en-US" sz="2400" dirty="0" smtClean="0"/>
              <a:t>Appraisal and Accessioning</a:t>
            </a:r>
          </a:p>
          <a:p>
            <a:pPr lvl="1">
              <a:buFont typeface="Wingdings" panose="05000000000000000000" pitchFamily="2" charset="2"/>
              <a:buChar char="§"/>
            </a:pPr>
            <a:r>
              <a:rPr lang="en-US" sz="2400" dirty="0" smtClean="0"/>
              <a:t>Contextual Information</a:t>
            </a:r>
          </a:p>
          <a:p>
            <a:pPr lvl="1">
              <a:buFont typeface="Wingdings" panose="05000000000000000000" pitchFamily="2" charset="2"/>
              <a:buChar char="§"/>
            </a:pPr>
            <a:r>
              <a:rPr lang="en-US" sz="2400" dirty="0" smtClean="0"/>
              <a:t>Arrangement / Physical Processing / Description</a:t>
            </a:r>
          </a:p>
          <a:p>
            <a:pPr lvl="1">
              <a:buFont typeface="Wingdings" panose="05000000000000000000" pitchFamily="2" charset="2"/>
              <a:buChar char="§"/>
            </a:pPr>
            <a:r>
              <a:rPr lang="en-US" sz="2400" dirty="0" smtClean="0"/>
              <a:t>Policies and Procedures</a:t>
            </a:r>
            <a:endParaRPr lang="en-US" sz="2400" dirty="0"/>
          </a:p>
        </p:txBody>
      </p:sp>
      <p:sp>
        <p:nvSpPr>
          <p:cNvPr id="3" name="Title 2"/>
          <p:cNvSpPr>
            <a:spLocks noGrp="1"/>
          </p:cNvSpPr>
          <p:nvPr>
            <p:ph type="title"/>
          </p:nvPr>
        </p:nvSpPr>
        <p:spPr/>
        <p:txBody>
          <a:bodyPr/>
          <a:lstStyle/>
          <a:p>
            <a:r>
              <a:rPr lang="en-US" sz="4000" b="1" dirty="0">
                <a:solidFill>
                  <a:schemeClr val="bg2"/>
                </a:solidFill>
              </a:rPr>
              <a:t>Course </a:t>
            </a:r>
            <a:r>
              <a:rPr lang="en-US" sz="4000" b="1" dirty="0" smtClean="0">
                <a:solidFill>
                  <a:schemeClr val="bg2"/>
                </a:solidFill>
              </a:rPr>
              <a:t>Outline (</a:t>
            </a:r>
            <a:r>
              <a:rPr lang="en-US" sz="4000" b="1" dirty="0" err="1" smtClean="0">
                <a:solidFill>
                  <a:schemeClr val="bg2"/>
                </a:solidFill>
              </a:rPr>
              <a:t>con’t</a:t>
            </a:r>
            <a:r>
              <a:rPr lang="en-US" sz="4000" b="1" dirty="0" smtClean="0">
                <a:solidFill>
                  <a:schemeClr val="bg2"/>
                </a:solidFill>
              </a:rPr>
              <a:t>)</a:t>
            </a:r>
            <a:endParaRPr lang="en-US" sz="4000" dirty="0"/>
          </a:p>
        </p:txBody>
      </p:sp>
      <p:sp>
        <p:nvSpPr>
          <p:cNvPr id="4" name="Slide Number Placeholder 3"/>
          <p:cNvSpPr>
            <a:spLocks noGrp="1"/>
          </p:cNvSpPr>
          <p:nvPr>
            <p:ph type="sldNum" sz="quarter" idx="11"/>
          </p:nvPr>
        </p:nvSpPr>
        <p:spPr/>
        <p:txBody>
          <a:bodyPr/>
          <a:lstStyle/>
          <a:p>
            <a:pPr>
              <a:defRPr/>
            </a:pPr>
            <a:fld id="{401B6D8B-9EB9-40FB-B0D8-EA016213B564}" type="slidenum">
              <a:rPr lang="en-US" smtClean="0"/>
              <a:pPr>
                <a:defRPr/>
              </a:pPr>
              <a:t>4</a:t>
            </a:fld>
            <a:endParaRPr lang="en-US"/>
          </a:p>
        </p:txBody>
      </p:sp>
    </p:spTree>
    <p:extLst>
      <p:ext uri="{BB962C8B-B14F-4D97-AF65-F5344CB8AC3E}">
        <p14:creationId xmlns:p14="http://schemas.microsoft.com/office/powerpoint/2010/main" val="3101430094"/>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3"/>
          <p:cNvSpPr>
            <a:spLocks noGrp="1" noChangeArrowheads="1"/>
          </p:cNvSpPr>
          <p:nvPr>
            <p:ph idx="1"/>
          </p:nvPr>
        </p:nvSpPr>
        <p:spPr>
          <a:xfrm>
            <a:off x="457200" y="1447800"/>
            <a:ext cx="8229600" cy="3886200"/>
          </a:xfrm>
        </p:spPr>
        <p:txBody>
          <a:bodyPr/>
          <a:lstStyle/>
          <a:p>
            <a:pPr eaLnBrk="1" hangingPunct="1">
              <a:buFont typeface="Wingdings" pitchFamily="2" charset="2"/>
              <a:buChar char="§"/>
            </a:pPr>
            <a:r>
              <a:rPr lang="en-US" sz="2400" dirty="0" smtClean="0"/>
              <a:t>Processing digital materials – personally identifiable information</a:t>
            </a:r>
          </a:p>
          <a:p>
            <a:pPr>
              <a:buFont typeface="Wingdings" charset="2"/>
              <a:buChar char="§"/>
            </a:pPr>
            <a:r>
              <a:rPr lang="en-US" sz="2400" dirty="0"/>
              <a:t>Potential liability for donor and repository</a:t>
            </a:r>
          </a:p>
          <a:p>
            <a:pPr>
              <a:buFont typeface="Wingdings" charset="2"/>
              <a:buChar char="§"/>
            </a:pPr>
            <a:r>
              <a:rPr lang="en-US" sz="2400" dirty="0"/>
              <a:t>What’s in hidden and deleted files?</a:t>
            </a:r>
          </a:p>
          <a:p>
            <a:pPr>
              <a:buFont typeface="Wingdings" charset="2"/>
              <a:buChar char="§"/>
            </a:pPr>
            <a:r>
              <a:rPr lang="en-US" sz="2400" dirty="0"/>
              <a:t>Language in most gift agreements does not acknowledge born-digital</a:t>
            </a:r>
          </a:p>
          <a:p>
            <a:pPr lvl="1">
              <a:buFont typeface="Wingdings" charset="2"/>
              <a:buChar char="§"/>
            </a:pPr>
            <a:r>
              <a:rPr lang="en-US" sz="2000" dirty="0"/>
              <a:t>ARL study recommends securing donor’s permission to use forensic tools to recover and review deleted files </a:t>
            </a:r>
          </a:p>
          <a:p>
            <a:pPr lvl="1">
              <a:buFont typeface="Wingdings" charset="2"/>
              <a:buChar char="§"/>
            </a:pPr>
            <a:r>
              <a:rPr lang="en-US" sz="2000" dirty="0"/>
              <a:t>Split between respondents with policies for retaining/restricting or destroying files with PII, and whether materials are provided for use before screened for </a:t>
            </a:r>
            <a:r>
              <a:rPr lang="en-US" sz="2000" dirty="0" smtClean="0"/>
              <a:t>PII</a:t>
            </a:r>
          </a:p>
          <a:p>
            <a:pPr>
              <a:buFont typeface="Wingdings" charset="2"/>
              <a:buChar char="§"/>
            </a:pPr>
            <a:r>
              <a:rPr lang="en-US" sz="2400" dirty="0" smtClean="0"/>
              <a:t>Automate discovery of PII – </a:t>
            </a:r>
            <a:r>
              <a:rPr lang="en-US" sz="2400" dirty="0" err="1" smtClean="0"/>
              <a:t>identityfinder</a:t>
            </a:r>
            <a:r>
              <a:rPr lang="en-US" sz="2400" dirty="0" smtClean="0"/>
              <a:t> and other tools</a:t>
            </a:r>
            <a:endParaRPr lang="en-US" sz="2400" dirty="0"/>
          </a:p>
        </p:txBody>
      </p:sp>
      <p:sp>
        <p:nvSpPr>
          <p:cNvPr id="7171" name="Rectangle 2"/>
          <p:cNvSpPr>
            <a:spLocks noGrp="1" noChangeArrowheads="1"/>
          </p:cNvSpPr>
          <p:nvPr>
            <p:ph type="title"/>
          </p:nvPr>
        </p:nvSpPr>
        <p:spPr>
          <a:xfrm>
            <a:off x="152400" y="457200"/>
            <a:ext cx="8839200" cy="838200"/>
          </a:xfrm>
        </p:spPr>
        <p:txBody>
          <a:bodyPr/>
          <a:lstStyle/>
          <a:p>
            <a:pPr eaLnBrk="1" hangingPunct="1"/>
            <a:r>
              <a:rPr lang="en-US" sz="3200" b="1" dirty="0" smtClean="0">
                <a:solidFill>
                  <a:schemeClr val="bg2"/>
                </a:solidFill>
              </a:rPr>
              <a:t>Donors: Arrangement / Physical Processing</a:t>
            </a:r>
          </a:p>
        </p:txBody>
      </p:sp>
      <p:sp>
        <p:nvSpPr>
          <p:cNvPr id="2" name="Slide Number Placeholder 1"/>
          <p:cNvSpPr>
            <a:spLocks noGrp="1"/>
          </p:cNvSpPr>
          <p:nvPr>
            <p:ph type="sldNum" sz="quarter" idx="11"/>
          </p:nvPr>
        </p:nvSpPr>
        <p:spPr/>
        <p:txBody>
          <a:bodyPr/>
          <a:lstStyle/>
          <a:p>
            <a:pPr>
              <a:defRPr/>
            </a:pPr>
            <a:fld id="{401B6D8B-9EB9-40FB-B0D8-EA016213B564}" type="slidenum">
              <a:rPr lang="en-US" smtClean="0"/>
              <a:pPr>
                <a:defRPr/>
              </a:pPr>
              <a:t>40</a:t>
            </a:fld>
            <a:endParaRPr lang="en-US"/>
          </a:p>
        </p:txBody>
      </p:sp>
    </p:spTree>
    <p:extLst>
      <p:ext uri="{BB962C8B-B14F-4D97-AF65-F5344CB8AC3E}">
        <p14:creationId xmlns:p14="http://schemas.microsoft.com/office/powerpoint/2010/main" val="3800894964"/>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3"/>
          <p:cNvSpPr>
            <a:spLocks noGrp="1" noChangeArrowheads="1"/>
          </p:cNvSpPr>
          <p:nvPr>
            <p:ph idx="1"/>
          </p:nvPr>
        </p:nvSpPr>
        <p:spPr/>
        <p:txBody>
          <a:bodyPr/>
          <a:lstStyle/>
          <a:p>
            <a:pPr eaLnBrk="1" hangingPunct="1">
              <a:buFont typeface="Wingdings" pitchFamily="2" charset="2"/>
              <a:buChar char="§"/>
            </a:pPr>
            <a:r>
              <a:rPr lang="en-US" dirty="0" smtClean="0"/>
              <a:t>Were these records created as part of a confidential relationship?</a:t>
            </a:r>
          </a:p>
          <a:p>
            <a:pPr lvl="1" eaLnBrk="1" hangingPunct="1">
              <a:buFont typeface="Wingdings" pitchFamily="2" charset="2"/>
              <a:buChar char="§"/>
            </a:pPr>
            <a:r>
              <a:rPr lang="en-US" dirty="0" smtClean="0"/>
              <a:t>Medical records</a:t>
            </a:r>
          </a:p>
          <a:p>
            <a:pPr lvl="1" eaLnBrk="1" hangingPunct="1">
              <a:buFont typeface="Wingdings" pitchFamily="2" charset="2"/>
              <a:buChar char="§"/>
            </a:pPr>
            <a:r>
              <a:rPr lang="en-US" dirty="0" smtClean="0"/>
              <a:t>Student records</a:t>
            </a:r>
          </a:p>
          <a:p>
            <a:pPr lvl="1" eaLnBrk="1" hangingPunct="1">
              <a:buFont typeface="Wingdings" pitchFamily="2" charset="2"/>
              <a:buChar char="§"/>
            </a:pPr>
            <a:r>
              <a:rPr lang="en-US" dirty="0" smtClean="0"/>
              <a:t>Client’s records</a:t>
            </a:r>
          </a:p>
        </p:txBody>
      </p:sp>
      <p:sp>
        <p:nvSpPr>
          <p:cNvPr id="7171" name="Rectangle 2"/>
          <p:cNvSpPr>
            <a:spLocks noGrp="1" noChangeArrowheads="1"/>
          </p:cNvSpPr>
          <p:nvPr>
            <p:ph type="title"/>
          </p:nvPr>
        </p:nvSpPr>
        <p:spPr/>
        <p:txBody>
          <a:bodyPr/>
          <a:lstStyle/>
          <a:p>
            <a:pPr eaLnBrk="1" hangingPunct="1"/>
            <a:r>
              <a:rPr lang="en-US" sz="3600" b="1" dirty="0" smtClean="0">
                <a:solidFill>
                  <a:schemeClr val="bg2"/>
                </a:solidFill>
              </a:rPr>
              <a:t>Appraisal and Accessioning: Issues based on creator/record type</a:t>
            </a:r>
          </a:p>
        </p:txBody>
      </p:sp>
      <p:sp>
        <p:nvSpPr>
          <p:cNvPr id="2" name="Slide Number Placeholder 1"/>
          <p:cNvSpPr>
            <a:spLocks noGrp="1"/>
          </p:cNvSpPr>
          <p:nvPr>
            <p:ph type="sldNum" sz="quarter" idx="11"/>
          </p:nvPr>
        </p:nvSpPr>
        <p:spPr/>
        <p:txBody>
          <a:bodyPr/>
          <a:lstStyle/>
          <a:p>
            <a:pPr>
              <a:defRPr/>
            </a:pPr>
            <a:fld id="{401B6D8B-9EB9-40FB-B0D8-EA016213B564}" type="slidenum">
              <a:rPr lang="en-US" smtClean="0"/>
              <a:pPr>
                <a:defRPr/>
              </a:pPr>
              <a:t>41</a:t>
            </a:fld>
            <a:endParaRPr lang="en-US"/>
          </a:p>
        </p:txBody>
      </p:sp>
    </p:spTree>
    <p:extLst>
      <p:ext uri="{BB962C8B-B14F-4D97-AF65-F5344CB8AC3E}">
        <p14:creationId xmlns:p14="http://schemas.microsoft.com/office/powerpoint/2010/main" val="3942497510"/>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3"/>
          <p:cNvSpPr>
            <a:spLocks noGrp="1" noChangeArrowheads="1"/>
          </p:cNvSpPr>
          <p:nvPr>
            <p:ph idx="1"/>
          </p:nvPr>
        </p:nvSpPr>
        <p:spPr/>
        <p:txBody>
          <a:bodyPr/>
          <a:lstStyle/>
          <a:p>
            <a:pPr eaLnBrk="1" hangingPunct="1">
              <a:buFont typeface="Wingdings" pitchFamily="2" charset="2"/>
              <a:buChar char="§"/>
            </a:pPr>
            <a:r>
              <a:rPr lang="en-US" dirty="0" smtClean="0"/>
              <a:t>Does your repository have a policy and procedures for unprocessed materials?</a:t>
            </a:r>
          </a:p>
          <a:p>
            <a:pPr lvl="1" eaLnBrk="1" hangingPunct="1">
              <a:buFont typeface="Wingdings" pitchFamily="2" charset="2"/>
              <a:buChar char="§"/>
            </a:pPr>
            <a:r>
              <a:rPr lang="en-US" dirty="0" smtClean="0"/>
              <a:t>Public notice, conditions for access, workflow and timing</a:t>
            </a:r>
          </a:p>
          <a:p>
            <a:pPr lvl="1" eaLnBrk="1" hangingPunct="1">
              <a:buFont typeface="Wingdings" pitchFamily="2" charset="2"/>
              <a:buChar char="§"/>
            </a:pPr>
            <a:r>
              <a:rPr lang="en-US" dirty="0" smtClean="0"/>
              <a:t>Staff training and awareness</a:t>
            </a:r>
          </a:p>
          <a:p>
            <a:pPr lvl="1" eaLnBrk="1" hangingPunct="1">
              <a:buFont typeface="Wingdings" pitchFamily="2" charset="2"/>
              <a:buChar char="§"/>
            </a:pPr>
            <a:r>
              <a:rPr lang="en-US" dirty="0" smtClean="0"/>
              <a:t>Organizational awareness</a:t>
            </a:r>
          </a:p>
        </p:txBody>
      </p:sp>
      <p:sp>
        <p:nvSpPr>
          <p:cNvPr id="7171" name="Rectangle 2"/>
          <p:cNvSpPr>
            <a:spLocks noGrp="1" noChangeArrowheads="1"/>
          </p:cNvSpPr>
          <p:nvPr>
            <p:ph type="title"/>
          </p:nvPr>
        </p:nvSpPr>
        <p:spPr>
          <a:xfrm>
            <a:off x="457200" y="457200"/>
            <a:ext cx="8229600" cy="1066800"/>
          </a:xfrm>
        </p:spPr>
        <p:txBody>
          <a:bodyPr/>
          <a:lstStyle/>
          <a:p>
            <a:pPr eaLnBrk="1" hangingPunct="1"/>
            <a:r>
              <a:rPr lang="en-US" sz="3600" b="1" dirty="0" smtClean="0">
                <a:solidFill>
                  <a:schemeClr val="bg2"/>
                </a:solidFill>
              </a:rPr>
              <a:t>Appraisal and Accessioning: </a:t>
            </a:r>
            <a:br>
              <a:rPr lang="en-US" sz="3600" b="1" dirty="0" smtClean="0">
                <a:solidFill>
                  <a:schemeClr val="bg2"/>
                </a:solidFill>
              </a:rPr>
            </a:br>
            <a:r>
              <a:rPr lang="en-US" sz="3600" b="1" dirty="0" smtClean="0">
                <a:solidFill>
                  <a:schemeClr val="bg2"/>
                </a:solidFill>
              </a:rPr>
              <a:t>Access to Unprocessed Collections</a:t>
            </a:r>
          </a:p>
        </p:txBody>
      </p:sp>
      <p:sp>
        <p:nvSpPr>
          <p:cNvPr id="2" name="Slide Number Placeholder 1"/>
          <p:cNvSpPr>
            <a:spLocks noGrp="1"/>
          </p:cNvSpPr>
          <p:nvPr>
            <p:ph type="sldNum" sz="quarter" idx="11"/>
          </p:nvPr>
        </p:nvSpPr>
        <p:spPr/>
        <p:txBody>
          <a:bodyPr/>
          <a:lstStyle/>
          <a:p>
            <a:pPr>
              <a:defRPr/>
            </a:pPr>
            <a:fld id="{401B6D8B-9EB9-40FB-B0D8-EA016213B564}" type="slidenum">
              <a:rPr lang="en-US" smtClean="0"/>
              <a:pPr>
                <a:defRPr/>
              </a:pPr>
              <a:t>42</a:t>
            </a:fld>
            <a:endParaRPr lang="en-US"/>
          </a:p>
        </p:txBody>
      </p:sp>
    </p:spTree>
    <p:extLst>
      <p:ext uri="{BB962C8B-B14F-4D97-AF65-F5344CB8AC3E}">
        <p14:creationId xmlns:p14="http://schemas.microsoft.com/office/powerpoint/2010/main" val="534267003"/>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3"/>
          <p:cNvSpPr>
            <a:spLocks noGrp="1" noChangeArrowheads="1"/>
          </p:cNvSpPr>
          <p:nvPr>
            <p:ph idx="1"/>
          </p:nvPr>
        </p:nvSpPr>
        <p:spPr>
          <a:xfrm>
            <a:off x="304800" y="1371600"/>
            <a:ext cx="8229600" cy="3886200"/>
          </a:xfrm>
        </p:spPr>
        <p:txBody>
          <a:bodyPr/>
          <a:lstStyle/>
          <a:p>
            <a:pPr eaLnBrk="1" hangingPunct="1">
              <a:buFont typeface="Wingdings" pitchFamily="2" charset="2"/>
              <a:buChar char="§"/>
            </a:pPr>
            <a:r>
              <a:rPr lang="en-US" dirty="0" smtClean="0"/>
              <a:t>Going beyond the donor report and deed of gift</a:t>
            </a:r>
          </a:p>
          <a:p>
            <a:pPr lvl="1" eaLnBrk="1" hangingPunct="1">
              <a:buFont typeface="Wingdings" pitchFamily="2" charset="2"/>
              <a:buChar char="§"/>
            </a:pPr>
            <a:r>
              <a:rPr lang="en-US" dirty="0" smtClean="0"/>
              <a:t>Use what you know about confidentiality and privacy to make an overview of the accession</a:t>
            </a:r>
          </a:p>
          <a:p>
            <a:pPr lvl="2" eaLnBrk="1" hangingPunct="1">
              <a:buFont typeface="Wingdings" pitchFamily="2" charset="2"/>
              <a:buChar char="§"/>
            </a:pPr>
            <a:r>
              <a:rPr lang="en-US" dirty="0" smtClean="0"/>
              <a:t>What types of records are you looking for?</a:t>
            </a:r>
          </a:p>
          <a:p>
            <a:pPr lvl="2" eaLnBrk="1" hangingPunct="1">
              <a:buFont typeface="Wingdings" pitchFamily="2" charset="2"/>
              <a:buChar char="§"/>
            </a:pPr>
            <a:r>
              <a:rPr lang="en-US" dirty="0" smtClean="0"/>
              <a:t>What folder titles would hold those records?</a:t>
            </a:r>
          </a:p>
          <a:p>
            <a:pPr lvl="2" eaLnBrk="1" hangingPunct="1">
              <a:buFont typeface="Wingdings" pitchFamily="2" charset="2"/>
              <a:buChar char="§"/>
            </a:pPr>
            <a:r>
              <a:rPr lang="en-US" dirty="0" smtClean="0"/>
              <a:t>What other clues can you find?</a:t>
            </a:r>
          </a:p>
        </p:txBody>
      </p:sp>
      <p:sp>
        <p:nvSpPr>
          <p:cNvPr id="7171" name="Rectangle 2"/>
          <p:cNvSpPr>
            <a:spLocks noGrp="1" noChangeArrowheads="1"/>
          </p:cNvSpPr>
          <p:nvPr>
            <p:ph type="title"/>
          </p:nvPr>
        </p:nvSpPr>
        <p:spPr>
          <a:xfrm>
            <a:off x="457200" y="723138"/>
            <a:ext cx="8229600" cy="533400"/>
          </a:xfrm>
        </p:spPr>
        <p:txBody>
          <a:bodyPr/>
          <a:lstStyle/>
          <a:p>
            <a:pPr eaLnBrk="1" hangingPunct="1"/>
            <a:r>
              <a:rPr lang="en-US" sz="2800" b="1" dirty="0" smtClean="0">
                <a:solidFill>
                  <a:schemeClr val="bg2"/>
                </a:solidFill>
              </a:rPr>
              <a:t>Contextual Information Gathering – Part 1</a:t>
            </a:r>
          </a:p>
        </p:txBody>
      </p:sp>
      <p:pic>
        <p:nvPicPr>
          <p:cNvPr id="4098" name="Picture 2" descr="http://digitalbevaring.dk/wp-content/uploads/2010/07/events.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86400" y="4629149"/>
            <a:ext cx="2857500" cy="2019301"/>
          </a:xfrm>
          <a:prstGeom prst="rect">
            <a:avLst/>
          </a:prstGeom>
          <a:noFill/>
          <a:extLst>
            <a:ext uri="{909E8E84-426E-40DD-AFC4-6F175D3DCCD1}">
              <a14:hiddenFill xmlns:a14="http://schemas.microsoft.com/office/drawing/2010/main">
                <a:solidFill>
                  <a:srgbClr val="FFFFFF"/>
                </a:solidFill>
              </a14:hiddenFill>
            </a:ext>
          </a:extLst>
        </p:spPr>
      </p:pic>
      <p:sp>
        <p:nvSpPr>
          <p:cNvPr id="2" name="Slide Number Placeholder 1"/>
          <p:cNvSpPr>
            <a:spLocks noGrp="1"/>
          </p:cNvSpPr>
          <p:nvPr>
            <p:ph type="sldNum" sz="quarter" idx="11"/>
          </p:nvPr>
        </p:nvSpPr>
        <p:spPr/>
        <p:txBody>
          <a:bodyPr/>
          <a:lstStyle/>
          <a:p>
            <a:pPr>
              <a:defRPr/>
            </a:pPr>
            <a:fld id="{401B6D8B-9EB9-40FB-B0D8-EA016213B564}" type="slidenum">
              <a:rPr lang="en-US" smtClean="0"/>
              <a:pPr>
                <a:defRPr/>
              </a:pPr>
              <a:t>43</a:t>
            </a:fld>
            <a:endParaRPr lang="en-US"/>
          </a:p>
        </p:txBody>
      </p:sp>
    </p:spTree>
    <p:extLst>
      <p:ext uri="{BB962C8B-B14F-4D97-AF65-F5344CB8AC3E}">
        <p14:creationId xmlns:p14="http://schemas.microsoft.com/office/powerpoint/2010/main" val="493063100"/>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3"/>
          <p:cNvSpPr>
            <a:spLocks noGrp="1" noChangeArrowheads="1"/>
          </p:cNvSpPr>
          <p:nvPr>
            <p:ph idx="1"/>
          </p:nvPr>
        </p:nvSpPr>
        <p:spPr>
          <a:xfrm>
            <a:off x="457200" y="1219200"/>
            <a:ext cx="8229600" cy="5105400"/>
          </a:xfrm>
        </p:spPr>
        <p:txBody>
          <a:bodyPr/>
          <a:lstStyle/>
          <a:p>
            <a:pPr eaLnBrk="1" hangingPunct="1">
              <a:buFont typeface="Wingdings" pitchFamily="2" charset="2"/>
              <a:buChar char="§"/>
            </a:pPr>
            <a:r>
              <a:rPr lang="en-US" sz="2800" dirty="0" smtClean="0"/>
              <a:t>University Archives record series</a:t>
            </a:r>
          </a:p>
          <a:p>
            <a:pPr lvl="1" eaLnBrk="1" hangingPunct="1">
              <a:buFont typeface="Wingdings" pitchFamily="2" charset="2"/>
              <a:buChar char="§"/>
            </a:pPr>
            <a:r>
              <a:rPr lang="en-US" sz="2400" dirty="0" smtClean="0"/>
              <a:t>Athletic Director’s Office records</a:t>
            </a:r>
          </a:p>
          <a:p>
            <a:pPr lvl="2" eaLnBrk="1" hangingPunct="1">
              <a:buFont typeface="Wingdings" pitchFamily="2" charset="2"/>
              <a:buChar char="§"/>
            </a:pPr>
            <a:r>
              <a:rPr lang="en-US" sz="2000" dirty="0" smtClean="0"/>
              <a:t>Student grades in eligibility and recruiting files</a:t>
            </a:r>
          </a:p>
          <a:p>
            <a:pPr lvl="2" eaLnBrk="1" hangingPunct="1">
              <a:buFont typeface="Wingdings" pitchFamily="2" charset="2"/>
              <a:buChar char="§"/>
            </a:pPr>
            <a:r>
              <a:rPr lang="en-US" sz="2000" dirty="0" smtClean="0"/>
              <a:t>Medical records in files regarding injuries</a:t>
            </a:r>
          </a:p>
          <a:p>
            <a:pPr lvl="1" eaLnBrk="1" hangingPunct="1">
              <a:buFont typeface="Wingdings" pitchFamily="2" charset="2"/>
              <a:buChar char="§"/>
            </a:pPr>
            <a:r>
              <a:rPr lang="en-US" sz="2400" dirty="0" smtClean="0"/>
              <a:t>Chancellor’s office </a:t>
            </a:r>
          </a:p>
          <a:p>
            <a:pPr lvl="2" eaLnBrk="1" hangingPunct="1">
              <a:buFont typeface="Wingdings" pitchFamily="2" charset="2"/>
              <a:buChar char="§"/>
            </a:pPr>
            <a:r>
              <a:rPr lang="en-US" sz="2000" dirty="0" smtClean="0"/>
              <a:t>Office of General Counsel client files</a:t>
            </a:r>
          </a:p>
          <a:p>
            <a:pPr lvl="1" eaLnBrk="1" hangingPunct="1">
              <a:buFont typeface="Wingdings" pitchFamily="2" charset="2"/>
              <a:buChar char="§"/>
            </a:pPr>
            <a:endParaRPr lang="en-US" dirty="0" smtClean="0"/>
          </a:p>
          <a:p>
            <a:pPr lvl="1" eaLnBrk="1" hangingPunct="1">
              <a:buFont typeface="Wingdings" pitchFamily="2" charset="2"/>
              <a:buChar char="§"/>
            </a:pPr>
            <a:endParaRPr lang="en-US" dirty="0" smtClean="0"/>
          </a:p>
        </p:txBody>
      </p:sp>
      <p:sp>
        <p:nvSpPr>
          <p:cNvPr id="7171" name="Rectangle 2"/>
          <p:cNvSpPr>
            <a:spLocks noGrp="1" noChangeArrowheads="1"/>
          </p:cNvSpPr>
          <p:nvPr>
            <p:ph type="title"/>
          </p:nvPr>
        </p:nvSpPr>
        <p:spPr>
          <a:xfrm>
            <a:off x="457200" y="457200"/>
            <a:ext cx="8229600" cy="609600"/>
          </a:xfrm>
        </p:spPr>
        <p:txBody>
          <a:bodyPr/>
          <a:lstStyle/>
          <a:p>
            <a:pPr eaLnBrk="1" hangingPunct="1"/>
            <a:r>
              <a:rPr lang="en-US" sz="3600" b="1" dirty="0" smtClean="0">
                <a:solidFill>
                  <a:schemeClr val="bg2"/>
                </a:solidFill>
              </a:rPr>
              <a:t>Examples</a:t>
            </a:r>
          </a:p>
        </p:txBody>
      </p:sp>
      <p:sp>
        <p:nvSpPr>
          <p:cNvPr id="2" name="Slide Number Placeholder 1"/>
          <p:cNvSpPr>
            <a:spLocks noGrp="1"/>
          </p:cNvSpPr>
          <p:nvPr>
            <p:ph type="sldNum" sz="quarter" idx="11"/>
          </p:nvPr>
        </p:nvSpPr>
        <p:spPr/>
        <p:txBody>
          <a:bodyPr/>
          <a:lstStyle/>
          <a:p>
            <a:pPr>
              <a:defRPr/>
            </a:pPr>
            <a:fld id="{401B6D8B-9EB9-40FB-B0D8-EA016213B564}" type="slidenum">
              <a:rPr lang="en-US" smtClean="0"/>
              <a:pPr>
                <a:defRPr/>
              </a:pPr>
              <a:t>44</a:t>
            </a:fld>
            <a:endParaRPr lang="en-US"/>
          </a:p>
        </p:txBody>
      </p:sp>
    </p:spTree>
    <p:extLst>
      <p:ext uri="{BB962C8B-B14F-4D97-AF65-F5344CB8AC3E}">
        <p14:creationId xmlns:p14="http://schemas.microsoft.com/office/powerpoint/2010/main" val="2978097028"/>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3"/>
          <p:cNvSpPr>
            <a:spLocks noGrp="1" noChangeArrowheads="1"/>
          </p:cNvSpPr>
          <p:nvPr>
            <p:ph idx="1"/>
          </p:nvPr>
        </p:nvSpPr>
        <p:spPr>
          <a:xfrm>
            <a:off x="457200" y="1219200"/>
            <a:ext cx="8229600" cy="5105400"/>
          </a:xfrm>
        </p:spPr>
        <p:txBody>
          <a:bodyPr/>
          <a:lstStyle/>
          <a:p>
            <a:pPr eaLnBrk="1" hangingPunct="1">
              <a:buFont typeface="Wingdings" pitchFamily="2" charset="2"/>
              <a:buChar char="§"/>
            </a:pPr>
            <a:r>
              <a:rPr lang="en-US" sz="2800" dirty="0" smtClean="0"/>
              <a:t>University Archives record series</a:t>
            </a:r>
          </a:p>
          <a:p>
            <a:pPr lvl="1" eaLnBrk="1" hangingPunct="1">
              <a:buFont typeface="Wingdings" pitchFamily="2" charset="2"/>
              <a:buChar char="§"/>
            </a:pPr>
            <a:r>
              <a:rPr lang="en-US" sz="2400" dirty="0" smtClean="0"/>
              <a:t>Athletic Director’s Office records</a:t>
            </a:r>
          </a:p>
          <a:p>
            <a:pPr lvl="2" eaLnBrk="1" hangingPunct="1">
              <a:buFont typeface="Wingdings" pitchFamily="2" charset="2"/>
              <a:buChar char="§"/>
            </a:pPr>
            <a:r>
              <a:rPr lang="en-US" sz="2000" dirty="0" smtClean="0"/>
              <a:t>Student grades in eligibility and recruiting files</a:t>
            </a:r>
          </a:p>
          <a:p>
            <a:pPr lvl="2" eaLnBrk="1" hangingPunct="1">
              <a:buFont typeface="Wingdings" pitchFamily="2" charset="2"/>
              <a:buChar char="§"/>
            </a:pPr>
            <a:r>
              <a:rPr lang="en-US" sz="2000" dirty="0" smtClean="0"/>
              <a:t>Medical records in files regarding injuries</a:t>
            </a:r>
          </a:p>
          <a:p>
            <a:pPr lvl="1" eaLnBrk="1" hangingPunct="1">
              <a:buFont typeface="Wingdings" pitchFamily="2" charset="2"/>
              <a:buChar char="§"/>
            </a:pPr>
            <a:r>
              <a:rPr lang="en-US" sz="2400" dirty="0" smtClean="0"/>
              <a:t>Chancellor’s office </a:t>
            </a:r>
          </a:p>
          <a:p>
            <a:pPr lvl="2" eaLnBrk="1" hangingPunct="1">
              <a:buFont typeface="Wingdings" pitchFamily="2" charset="2"/>
              <a:buChar char="§"/>
            </a:pPr>
            <a:r>
              <a:rPr lang="en-US" sz="2000" dirty="0" smtClean="0"/>
              <a:t>Office of General Counsel client files</a:t>
            </a:r>
          </a:p>
          <a:p>
            <a:pPr eaLnBrk="1" hangingPunct="1">
              <a:buFont typeface="Wingdings" pitchFamily="2" charset="2"/>
              <a:buChar char="§"/>
            </a:pPr>
            <a:r>
              <a:rPr lang="en-US" sz="2800" dirty="0" smtClean="0">
                <a:solidFill>
                  <a:srgbClr val="002060"/>
                </a:solidFill>
              </a:rPr>
              <a:t>Personal Papers</a:t>
            </a:r>
          </a:p>
          <a:p>
            <a:pPr lvl="1" eaLnBrk="1" hangingPunct="1">
              <a:buFont typeface="Wingdings" pitchFamily="2" charset="2"/>
              <a:buChar char="§"/>
            </a:pPr>
            <a:r>
              <a:rPr lang="en-US" sz="2400" dirty="0" smtClean="0">
                <a:solidFill>
                  <a:srgbClr val="002060"/>
                </a:solidFill>
              </a:rPr>
              <a:t>Faculty papers</a:t>
            </a:r>
          </a:p>
          <a:p>
            <a:pPr lvl="2" eaLnBrk="1" hangingPunct="1">
              <a:buFont typeface="Wingdings" pitchFamily="2" charset="2"/>
              <a:buChar char="§"/>
            </a:pPr>
            <a:r>
              <a:rPr lang="en-US" sz="2000" dirty="0" smtClean="0">
                <a:solidFill>
                  <a:srgbClr val="002060"/>
                </a:solidFill>
              </a:rPr>
              <a:t>Student grades</a:t>
            </a:r>
          </a:p>
          <a:p>
            <a:pPr lvl="2" eaLnBrk="1" hangingPunct="1">
              <a:buFont typeface="Wingdings" pitchFamily="2" charset="2"/>
              <a:buChar char="§"/>
            </a:pPr>
            <a:r>
              <a:rPr lang="en-US" sz="2000" dirty="0" smtClean="0">
                <a:solidFill>
                  <a:srgbClr val="002060"/>
                </a:solidFill>
              </a:rPr>
              <a:t>Medical client files</a:t>
            </a:r>
          </a:p>
          <a:p>
            <a:pPr lvl="1" eaLnBrk="1" hangingPunct="1">
              <a:buFont typeface="Wingdings" pitchFamily="2" charset="2"/>
              <a:buChar char="§"/>
            </a:pPr>
            <a:r>
              <a:rPr lang="en-US" sz="2400" dirty="0" smtClean="0">
                <a:solidFill>
                  <a:srgbClr val="002060"/>
                </a:solidFill>
              </a:rPr>
              <a:t>Various materials of personal and potentially embarrassing nature (?)</a:t>
            </a:r>
          </a:p>
          <a:p>
            <a:pPr lvl="1" eaLnBrk="1" hangingPunct="1">
              <a:buFont typeface="Wingdings" pitchFamily="2" charset="2"/>
              <a:buChar char="§"/>
            </a:pPr>
            <a:endParaRPr lang="en-US" dirty="0" smtClean="0"/>
          </a:p>
          <a:p>
            <a:pPr lvl="1" eaLnBrk="1" hangingPunct="1">
              <a:buFont typeface="Wingdings" pitchFamily="2" charset="2"/>
              <a:buChar char="§"/>
            </a:pPr>
            <a:endParaRPr lang="en-US" dirty="0" smtClean="0"/>
          </a:p>
        </p:txBody>
      </p:sp>
      <p:sp>
        <p:nvSpPr>
          <p:cNvPr id="7171" name="Rectangle 2"/>
          <p:cNvSpPr>
            <a:spLocks noGrp="1" noChangeArrowheads="1"/>
          </p:cNvSpPr>
          <p:nvPr>
            <p:ph type="title"/>
          </p:nvPr>
        </p:nvSpPr>
        <p:spPr>
          <a:xfrm>
            <a:off x="457200" y="457200"/>
            <a:ext cx="8229600" cy="609600"/>
          </a:xfrm>
        </p:spPr>
        <p:txBody>
          <a:bodyPr/>
          <a:lstStyle/>
          <a:p>
            <a:pPr eaLnBrk="1" hangingPunct="1"/>
            <a:r>
              <a:rPr lang="en-US" sz="3600" b="1" dirty="0" smtClean="0">
                <a:solidFill>
                  <a:schemeClr val="bg2"/>
                </a:solidFill>
              </a:rPr>
              <a:t>Examples</a:t>
            </a:r>
          </a:p>
        </p:txBody>
      </p:sp>
      <p:sp>
        <p:nvSpPr>
          <p:cNvPr id="2" name="Slide Number Placeholder 1"/>
          <p:cNvSpPr>
            <a:spLocks noGrp="1"/>
          </p:cNvSpPr>
          <p:nvPr>
            <p:ph type="sldNum" sz="quarter" idx="11"/>
          </p:nvPr>
        </p:nvSpPr>
        <p:spPr/>
        <p:txBody>
          <a:bodyPr/>
          <a:lstStyle/>
          <a:p>
            <a:pPr>
              <a:defRPr/>
            </a:pPr>
            <a:fld id="{401B6D8B-9EB9-40FB-B0D8-EA016213B564}" type="slidenum">
              <a:rPr lang="en-US" smtClean="0"/>
              <a:pPr>
                <a:defRPr/>
              </a:pPr>
              <a:t>45</a:t>
            </a:fld>
            <a:endParaRPr lang="en-US"/>
          </a:p>
        </p:txBody>
      </p:sp>
    </p:spTree>
    <p:extLst>
      <p:ext uri="{BB962C8B-B14F-4D97-AF65-F5344CB8AC3E}">
        <p14:creationId xmlns:p14="http://schemas.microsoft.com/office/powerpoint/2010/main" val="3222709628"/>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3"/>
          <p:cNvSpPr>
            <a:spLocks noGrp="1" noChangeArrowheads="1"/>
          </p:cNvSpPr>
          <p:nvPr>
            <p:ph idx="1"/>
          </p:nvPr>
        </p:nvSpPr>
        <p:spPr>
          <a:xfrm>
            <a:off x="457200" y="1828800"/>
            <a:ext cx="8229600" cy="3886200"/>
          </a:xfrm>
        </p:spPr>
        <p:txBody>
          <a:bodyPr/>
          <a:lstStyle/>
          <a:p>
            <a:pPr eaLnBrk="1" hangingPunct="1">
              <a:buFont typeface="Wingdings" pitchFamily="2" charset="2"/>
              <a:buChar char="§"/>
            </a:pPr>
            <a:r>
              <a:rPr lang="en-US" dirty="0" smtClean="0"/>
              <a:t>Know your institution’s policies </a:t>
            </a:r>
          </a:p>
          <a:p>
            <a:pPr lvl="1" eaLnBrk="1" hangingPunct="1">
              <a:buFont typeface="Wingdings" pitchFamily="2" charset="2"/>
              <a:buChar char="§"/>
            </a:pPr>
            <a:r>
              <a:rPr lang="en-US" sz="3200" dirty="0" smtClean="0"/>
              <a:t>Records retention schedule</a:t>
            </a:r>
          </a:p>
          <a:p>
            <a:pPr lvl="1" eaLnBrk="1" hangingPunct="1">
              <a:buFont typeface="Wingdings" pitchFamily="2" charset="2"/>
              <a:buChar char="§"/>
            </a:pPr>
            <a:r>
              <a:rPr lang="en-US" sz="3200" dirty="0" smtClean="0"/>
              <a:t>Processing manual</a:t>
            </a:r>
          </a:p>
          <a:p>
            <a:pPr eaLnBrk="1" hangingPunct="1">
              <a:buFont typeface="Wingdings" pitchFamily="2" charset="2"/>
              <a:buChar char="§"/>
            </a:pPr>
            <a:endParaRPr lang="en-US" dirty="0" smtClean="0"/>
          </a:p>
        </p:txBody>
      </p:sp>
      <p:sp>
        <p:nvSpPr>
          <p:cNvPr id="7171" name="Rectangle 2"/>
          <p:cNvSpPr>
            <a:spLocks noGrp="1" noChangeArrowheads="1"/>
          </p:cNvSpPr>
          <p:nvPr>
            <p:ph type="title"/>
          </p:nvPr>
        </p:nvSpPr>
        <p:spPr/>
        <p:txBody>
          <a:bodyPr/>
          <a:lstStyle/>
          <a:p>
            <a:pPr eaLnBrk="1" hangingPunct="1"/>
            <a:r>
              <a:rPr lang="en-US" sz="3600" b="1" dirty="0" smtClean="0">
                <a:solidFill>
                  <a:schemeClr val="bg2"/>
                </a:solidFill>
              </a:rPr>
              <a:t>Contextual Information Gathering - Part 2</a:t>
            </a:r>
          </a:p>
        </p:txBody>
      </p:sp>
      <p:sp>
        <p:nvSpPr>
          <p:cNvPr id="2" name="Slide Number Placeholder 1"/>
          <p:cNvSpPr>
            <a:spLocks noGrp="1"/>
          </p:cNvSpPr>
          <p:nvPr>
            <p:ph type="sldNum" sz="quarter" idx="11"/>
          </p:nvPr>
        </p:nvSpPr>
        <p:spPr/>
        <p:txBody>
          <a:bodyPr/>
          <a:lstStyle/>
          <a:p>
            <a:pPr>
              <a:defRPr/>
            </a:pPr>
            <a:fld id="{401B6D8B-9EB9-40FB-B0D8-EA016213B564}" type="slidenum">
              <a:rPr lang="en-US" smtClean="0"/>
              <a:pPr>
                <a:defRPr/>
              </a:pPr>
              <a:t>46</a:t>
            </a:fld>
            <a:endParaRPr lang="en-US"/>
          </a:p>
        </p:txBody>
      </p:sp>
    </p:spTree>
    <p:extLst>
      <p:ext uri="{BB962C8B-B14F-4D97-AF65-F5344CB8AC3E}">
        <p14:creationId xmlns:p14="http://schemas.microsoft.com/office/powerpoint/2010/main" val="4262661948"/>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3"/>
          <p:cNvSpPr>
            <a:spLocks noGrp="1" noChangeArrowheads="1"/>
          </p:cNvSpPr>
          <p:nvPr>
            <p:ph idx="1"/>
          </p:nvPr>
        </p:nvSpPr>
        <p:spPr>
          <a:xfrm>
            <a:off x="457200" y="1828800"/>
            <a:ext cx="8229600" cy="4724400"/>
          </a:xfrm>
        </p:spPr>
        <p:txBody>
          <a:bodyPr/>
          <a:lstStyle/>
          <a:p>
            <a:pPr eaLnBrk="1" hangingPunct="1">
              <a:buFont typeface="Wingdings" pitchFamily="2" charset="2"/>
              <a:buChar char="§"/>
            </a:pPr>
            <a:r>
              <a:rPr lang="en-US" sz="2400" dirty="0"/>
              <a:t>Know your institution’s policies </a:t>
            </a:r>
          </a:p>
          <a:p>
            <a:pPr lvl="1" eaLnBrk="1" hangingPunct="1">
              <a:buFont typeface="Wingdings" pitchFamily="2" charset="2"/>
              <a:buChar char="§"/>
            </a:pPr>
            <a:r>
              <a:rPr lang="en-US" sz="2400" dirty="0"/>
              <a:t>Records retention schedule</a:t>
            </a:r>
          </a:p>
          <a:p>
            <a:pPr lvl="1" eaLnBrk="1" hangingPunct="1">
              <a:buFont typeface="Wingdings" pitchFamily="2" charset="2"/>
              <a:buChar char="§"/>
            </a:pPr>
            <a:r>
              <a:rPr lang="en-US" sz="2400" dirty="0"/>
              <a:t>Processing manual</a:t>
            </a:r>
          </a:p>
          <a:p>
            <a:pPr eaLnBrk="1" hangingPunct="1">
              <a:buFont typeface="Wingdings" pitchFamily="2" charset="2"/>
              <a:buChar char="§"/>
            </a:pPr>
            <a:r>
              <a:rPr lang="en-US" sz="2800" dirty="0" smtClean="0">
                <a:solidFill>
                  <a:srgbClr val="002060"/>
                </a:solidFill>
              </a:rPr>
              <a:t>Access policies</a:t>
            </a:r>
          </a:p>
          <a:p>
            <a:pPr lvl="1" eaLnBrk="1" hangingPunct="1">
              <a:buFont typeface="Wingdings" pitchFamily="2" charset="2"/>
              <a:buChar char="§"/>
            </a:pPr>
            <a:r>
              <a:rPr lang="en-US" dirty="0" smtClean="0">
                <a:solidFill>
                  <a:srgbClr val="002060"/>
                </a:solidFill>
              </a:rPr>
              <a:t>How will people access the collection?</a:t>
            </a:r>
          </a:p>
          <a:p>
            <a:pPr lvl="1" eaLnBrk="1" hangingPunct="1">
              <a:buFont typeface="Wingdings" pitchFamily="2" charset="2"/>
              <a:buChar char="§"/>
            </a:pPr>
            <a:r>
              <a:rPr lang="en-US" dirty="0" smtClean="0">
                <a:solidFill>
                  <a:srgbClr val="002060"/>
                </a:solidFill>
              </a:rPr>
              <a:t>Policies for restricted materials</a:t>
            </a:r>
          </a:p>
          <a:p>
            <a:pPr eaLnBrk="1" hangingPunct="1">
              <a:buFont typeface="Wingdings" pitchFamily="2" charset="2"/>
              <a:buChar char="§"/>
            </a:pPr>
            <a:r>
              <a:rPr lang="en-US" sz="2800" dirty="0" smtClean="0">
                <a:solidFill>
                  <a:srgbClr val="002060"/>
                </a:solidFill>
              </a:rPr>
              <a:t>What is the planned outcome for how the collection will be accessed?</a:t>
            </a:r>
          </a:p>
          <a:p>
            <a:pPr lvl="1" eaLnBrk="1" hangingPunct="1">
              <a:buFont typeface="Wingdings" pitchFamily="2" charset="2"/>
              <a:buChar char="§"/>
            </a:pPr>
            <a:r>
              <a:rPr lang="en-US" dirty="0" smtClean="0">
                <a:solidFill>
                  <a:srgbClr val="002060"/>
                </a:solidFill>
              </a:rPr>
              <a:t>Will the collection be available online in whole or in part?</a:t>
            </a:r>
          </a:p>
          <a:p>
            <a:pPr eaLnBrk="1" hangingPunct="1">
              <a:buFont typeface="Wingdings" pitchFamily="2" charset="2"/>
              <a:buChar char="§"/>
            </a:pPr>
            <a:endParaRPr lang="en-US" dirty="0" smtClean="0"/>
          </a:p>
        </p:txBody>
      </p:sp>
      <p:sp>
        <p:nvSpPr>
          <p:cNvPr id="7171" name="Rectangle 2"/>
          <p:cNvSpPr>
            <a:spLocks noGrp="1" noChangeArrowheads="1"/>
          </p:cNvSpPr>
          <p:nvPr>
            <p:ph type="title"/>
          </p:nvPr>
        </p:nvSpPr>
        <p:spPr/>
        <p:txBody>
          <a:bodyPr/>
          <a:lstStyle/>
          <a:p>
            <a:pPr eaLnBrk="1" hangingPunct="1"/>
            <a:r>
              <a:rPr lang="en-US" sz="3600" b="1" dirty="0" smtClean="0">
                <a:solidFill>
                  <a:schemeClr val="bg2"/>
                </a:solidFill>
              </a:rPr>
              <a:t>Contextual Information Gathering - Part 2</a:t>
            </a:r>
          </a:p>
        </p:txBody>
      </p:sp>
      <p:sp>
        <p:nvSpPr>
          <p:cNvPr id="2" name="Slide Number Placeholder 1"/>
          <p:cNvSpPr>
            <a:spLocks noGrp="1"/>
          </p:cNvSpPr>
          <p:nvPr>
            <p:ph type="sldNum" sz="quarter" idx="11"/>
          </p:nvPr>
        </p:nvSpPr>
        <p:spPr/>
        <p:txBody>
          <a:bodyPr/>
          <a:lstStyle/>
          <a:p>
            <a:pPr>
              <a:defRPr/>
            </a:pPr>
            <a:fld id="{401B6D8B-9EB9-40FB-B0D8-EA016213B564}" type="slidenum">
              <a:rPr lang="en-US" smtClean="0"/>
              <a:pPr>
                <a:defRPr/>
              </a:pPr>
              <a:t>47</a:t>
            </a:fld>
            <a:endParaRPr lang="en-US"/>
          </a:p>
        </p:txBody>
      </p:sp>
    </p:spTree>
    <p:extLst>
      <p:ext uri="{BB962C8B-B14F-4D97-AF65-F5344CB8AC3E}">
        <p14:creationId xmlns:p14="http://schemas.microsoft.com/office/powerpoint/2010/main" val="297012575"/>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3"/>
          <p:cNvSpPr>
            <a:spLocks noGrp="1" noChangeArrowheads="1"/>
          </p:cNvSpPr>
          <p:nvPr>
            <p:ph idx="1"/>
          </p:nvPr>
        </p:nvSpPr>
        <p:spPr>
          <a:xfrm>
            <a:off x="457200" y="1905000"/>
            <a:ext cx="8229600" cy="4495800"/>
          </a:xfrm>
        </p:spPr>
        <p:txBody>
          <a:bodyPr/>
          <a:lstStyle/>
          <a:p>
            <a:pPr eaLnBrk="1" hangingPunct="1">
              <a:buFont typeface="Wingdings" pitchFamily="2" charset="2"/>
              <a:buChar char="§"/>
            </a:pPr>
            <a:r>
              <a:rPr lang="en-US" sz="2800" dirty="0" smtClean="0"/>
              <a:t>Use appraisal and/or accessioning report for basis of identifying potential materials for restriction.</a:t>
            </a:r>
          </a:p>
          <a:p>
            <a:pPr eaLnBrk="1" hangingPunct="1">
              <a:buFont typeface="Wingdings" pitchFamily="2" charset="2"/>
              <a:buChar char="§"/>
            </a:pPr>
            <a:r>
              <a:rPr lang="en-US" sz="2800" dirty="0" smtClean="0"/>
              <a:t>Level of processing will guide level of restriction</a:t>
            </a:r>
          </a:p>
          <a:p>
            <a:pPr lvl="1" eaLnBrk="1" hangingPunct="1">
              <a:buFont typeface="Wingdings" pitchFamily="2" charset="2"/>
              <a:buChar char="§"/>
            </a:pPr>
            <a:r>
              <a:rPr lang="en-US" dirty="0" smtClean="0"/>
              <a:t>Access goals for collections – see contextual information gathering</a:t>
            </a:r>
          </a:p>
          <a:p>
            <a:pPr lvl="1" eaLnBrk="1" hangingPunct="1">
              <a:buFont typeface="Wingdings" pitchFamily="2" charset="2"/>
              <a:buChar char="§"/>
            </a:pPr>
            <a:r>
              <a:rPr lang="en-US" dirty="0" smtClean="0"/>
              <a:t>Level of risk assumed – may adjust processing decision for a particular series or subseries</a:t>
            </a:r>
          </a:p>
        </p:txBody>
      </p:sp>
      <p:sp>
        <p:nvSpPr>
          <p:cNvPr id="7171" name="Rectangle 2"/>
          <p:cNvSpPr>
            <a:spLocks noGrp="1" noChangeArrowheads="1"/>
          </p:cNvSpPr>
          <p:nvPr>
            <p:ph type="title"/>
          </p:nvPr>
        </p:nvSpPr>
        <p:spPr>
          <a:xfrm>
            <a:off x="457200" y="457200"/>
            <a:ext cx="8229600" cy="1143000"/>
          </a:xfrm>
        </p:spPr>
        <p:txBody>
          <a:bodyPr/>
          <a:lstStyle/>
          <a:p>
            <a:pPr eaLnBrk="1" hangingPunct="1"/>
            <a:r>
              <a:rPr lang="en-US" sz="3600" b="1" dirty="0" smtClean="0">
                <a:solidFill>
                  <a:schemeClr val="bg2"/>
                </a:solidFill>
              </a:rPr>
              <a:t>Arrangement / Physical Processing / Description</a:t>
            </a:r>
          </a:p>
        </p:txBody>
      </p:sp>
      <p:sp>
        <p:nvSpPr>
          <p:cNvPr id="2" name="Slide Number Placeholder 1"/>
          <p:cNvSpPr>
            <a:spLocks noGrp="1"/>
          </p:cNvSpPr>
          <p:nvPr>
            <p:ph type="sldNum" sz="quarter" idx="11"/>
          </p:nvPr>
        </p:nvSpPr>
        <p:spPr/>
        <p:txBody>
          <a:bodyPr/>
          <a:lstStyle/>
          <a:p>
            <a:pPr>
              <a:defRPr/>
            </a:pPr>
            <a:fld id="{401B6D8B-9EB9-40FB-B0D8-EA016213B564}" type="slidenum">
              <a:rPr lang="en-US" smtClean="0"/>
              <a:pPr>
                <a:defRPr/>
              </a:pPr>
              <a:t>48</a:t>
            </a:fld>
            <a:endParaRPr lang="en-US"/>
          </a:p>
        </p:txBody>
      </p:sp>
    </p:spTree>
    <p:extLst>
      <p:ext uri="{BB962C8B-B14F-4D97-AF65-F5344CB8AC3E}">
        <p14:creationId xmlns:p14="http://schemas.microsoft.com/office/powerpoint/2010/main" val="4276672549"/>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3"/>
          <p:cNvSpPr>
            <a:spLocks noGrp="1" noChangeArrowheads="1"/>
          </p:cNvSpPr>
          <p:nvPr>
            <p:ph idx="1"/>
          </p:nvPr>
        </p:nvSpPr>
        <p:spPr/>
        <p:txBody>
          <a:bodyPr/>
          <a:lstStyle/>
          <a:p>
            <a:pPr eaLnBrk="1" hangingPunct="1">
              <a:buFont typeface="Wingdings" pitchFamily="2" charset="2"/>
              <a:buChar char="§"/>
            </a:pPr>
            <a:r>
              <a:rPr lang="en-US" dirty="0" smtClean="0"/>
              <a:t>Policies and procedures for restricting access to confidential materials</a:t>
            </a:r>
          </a:p>
          <a:p>
            <a:pPr lvl="1" eaLnBrk="1" hangingPunct="1">
              <a:buFont typeface="Wingdings" pitchFamily="2" charset="2"/>
              <a:buChar char="§"/>
            </a:pPr>
            <a:r>
              <a:rPr lang="en-US" dirty="0" smtClean="0"/>
              <a:t>Accurate: document the legal or policy decision involved.</a:t>
            </a:r>
          </a:p>
        </p:txBody>
      </p:sp>
      <p:sp>
        <p:nvSpPr>
          <p:cNvPr id="7171" name="Rectangle 2"/>
          <p:cNvSpPr>
            <a:spLocks noGrp="1" noChangeArrowheads="1"/>
          </p:cNvSpPr>
          <p:nvPr>
            <p:ph type="title"/>
          </p:nvPr>
        </p:nvSpPr>
        <p:spPr/>
        <p:txBody>
          <a:bodyPr/>
          <a:lstStyle/>
          <a:p>
            <a:pPr eaLnBrk="1" hangingPunct="1"/>
            <a:r>
              <a:rPr lang="en-US" sz="3600" b="1" dirty="0" smtClean="0">
                <a:solidFill>
                  <a:schemeClr val="bg2"/>
                </a:solidFill>
              </a:rPr>
              <a:t>Arrangement / Physical Processing / Description</a:t>
            </a:r>
          </a:p>
        </p:txBody>
      </p:sp>
      <p:sp>
        <p:nvSpPr>
          <p:cNvPr id="2" name="Slide Number Placeholder 1"/>
          <p:cNvSpPr>
            <a:spLocks noGrp="1"/>
          </p:cNvSpPr>
          <p:nvPr>
            <p:ph type="sldNum" sz="quarter" idx="11"/>
          </p:nvPr>
        </p:nvSpPr>
        <p:spPr/>
        <p:txBody>
          <a:bodyPr/>
          <a:lstStyle/>
          <a:p>
            <a:pPr>
              <a:defRPr/>
            </a:pPr>
            <a:fld id="{401B6D8B-9EB9-40FB-B0D8-EA016213B564}" type="slidenum">
              <a:rPr lang="en-US" smtClean="0"/>
              <a:pPr>
                <a:defRPr/>
              </a:pPr>
              <a:t>49</a:t>
            </a:fld>
            <a:endParaRPr lang="en-US"/>
          </a:p>
        </p:txBody>
      </p:sp>
    </p:spTree>
    <p:extLst>
      <p:ext uri="{BB962C8B-B14F-4D97-AF65-F5344CB8AC3E}">
        <p14:creationId xmlns:p14="http://schemas.microsoft.com/office/powerpoint/2010/main" val="103977394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3"/>
          <p:cNvSpPr>
            <a:spLocks noGrp="1" noChangeArrowheads="1"/>
          </p:cNvSpPr>
          <p:nvPr>
            <p:ph idx="1"/>
          </p:nvPr>
        </p:nvSpPr>
        <p:spPr/>
        <p:txBody>
          <a:bodyPr/>
          <a:lstStyle/>
          <a:p>
            <a:pPr eaLnBrk="1" hangingPunct="1">
              <a:buFont typeface="Wingdings" pitchFamily="2" charset="2"/>
              <a:buChar char="§"/>
            </a:pPr>
            <a:r>
              <a:rPr lang="en-US" dirty="0" smtClean="0"/>
              <a:t>You will be able to identify and understand the rights issues confronted when processing archival collections</a:t>
            </a:r>
          </a:p>
          <a:p>
            <a:pPr eaLnBrk="1" hangingPunct="1">
              <a:buFont typeface="Wingdings" pitchFamily="2" charset="2"/>
              <a:buChar char="§"/>
            </a:pPr>
            <a:r>
              <a:rPr lang="en-US" dirty="0" smtClean="0"/>
              <a:t>You will be able to apply the information gained here to evaluate existing policies and procedures, and revise or create new policies as needed.</a:t>
            </a:r>
          </a:p>
        </p:txBody>
      </p:sp>
      <p:sp>
        <p:nvSpPr>
          <p:cNvPr id="7171" name="Rectangle 2"/>
          <p:cNvSpPr>
            <a:spLocks noGrp="1" noChangeArrowheads="1"/>
          </p:cNvSpPr>
          <p:nvPr>
            <p:ph type="title"/>
          </p:nvPr>
        </p:nvSpPr>
        <p:spPr/>
        <p:txBody>
          <a:bodyPr/>
          <a:lstStyle/>
          <a:p>
            <a:pPr eaLnBrk="1" hangingPunct="1"/>
            <a:r>
              <a:rPr lang="en-US" sz="4000" b="1" dirty="0" smtClean="0">
                <a:solidFill>
                  <a:schemeClr val="bg2"/>
                </a:solidFill>
              </a:rPr>
              <a:t>Planned Outcomes of Course</a:t>
            </a:r>
          </a:p>
        </p:txBody>
      </p:sp>
      <p:sp>
        <p:nvSpPr>
          <p:cNvPr id="2" name="Slide Number Placeholder 1"/>
          <p:cNvSpPr>
            <a:spLocks noGrp="1"/>
          </p:cNvSpPr>
          <p:nvPr>
            <p:ph type="sldNum" sz="quarter" idx="11"/>
          </p:nvPr>
        </p:nvSpPr>
        <p:spPr/>
        <p:txBody>
          <a:bodyPr/>
          <a:lstStyle/>
          <a:p>
            <a:pPr>
              <a:defRPr/>
            </a:pPr>
            <a:fld id="{401B6D8B-9EB9-40FB-B0D8-EA016213B564}" type="slidenum">
              <a:rPr lang="en-US" smtClean="0"/>
              <a:pPr>
                <a:defRPr/>
              </a:pPr>
              <a:t>5</a:t>
            </a:fld>
            <a:endParaRPr lang="en-US"/>
          </a:p>
        </p:txBody>
      </p:sp>
    </p:spTree>
    <p:extLst>
      <p:ext uri="{BB962C8B-B14F-4D97-AF65-F5344CB8AC3E}">
        <p14:creationId xmlns:p14="http://schemas.microsoft.com/office/powerpoint/2010/main" val="2619698262"/>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3"/>
          <p:cNvSpPr>
            <a:spLocks noGrp="1" noChangeArrowheads="1"/>
          </p:cNvSpPr>
          <p:nvPr>
            <p:ph idx="1"/>
          </p:nvPr>
        </p:nvSpPr>
        <p:spPr>
          <a:xfrm>
            <a:off x="457200" y="1981200"/>
            <a:ext cx="8229600" cy="4419600"/>
          </a:xfrm>
        </p:spPr>
        <p:txBody>
          <a:bodyPr/>
          <a:lstStyle/>
          <a:p>
            <a:pPr eaLnBrk="1" hangingPunct="1">
              <a:buFont typeface="Wingdings" pitchFamily="2" charset="2"/>
              <a:buChar char="§"/>
            </a:pPr>
            <a:r>
              <a:rPr lang="en-US" sz="2800" b="1" dirty="0"/>
              <a:t>Policies and procedures for restricting access to confidential materials</a:t>
            </a:r>
          </a:p>
          <a:p>
            <a:pPr lvl="1" eaLnBrk="1" hangingPunct="1">
              <a:buFont typeface="Wingdings" pitchFamily="2" charset="2"/>
              <a:buChar char="§"/>
            </a:pPr>
            <a:r>
              <a:rPr lang="en-US" dirty="0"/>
              <a:t>Accurate: document the legal or policy decision involved.</a:t>
            </a:r>
          </a:p>
          <a:p>
            <a:pPr eaLnBrk="1" hangingPunct="1">
              <a:buFont typeface="Wingdings" pitchFamily="2" charset="2"/>
              <a:buChar char="§"/>
            </a:pPr>
            <a:r>
              <a:rPr lang="en-US" dirty="0" smtClean="0">
                <a:solidFill>
                  <a:srgbClr val="002060"/>
                </a:solidFill>
              </a:rPr>
              <a:t>Clarity: Note on finding aid reason for restriction; length of restriction; contact information and process for questions; physical or virtual container designation and segregation.</a:t>
            </a:r>
          </a:p>
        </p:txBody>
      </p:sp>
      <p:sp>
        <p:nvSpPr>
          <p:cNvPr id="7171" name="Rectangle 2"/>
          <p:cNvSpPr>
            <a:spLocks noGrp="1" noChangeArrowheads="1"/>
          </p:cNvSpPr>
          <p:nvPr>
            <p:ph type="title"/>
          </p:nvPr>
        </p:nvSpPr>
        <p:spPr/>
        <p:txBody>
          <a:bodyPr/>
          <a:lstStyle/>
          <a:p>
            <a:pPr eaLnBrk="1" hangingPunct="1"/>
            <a:r>
              <a:rPr lang="en-US" sz="3600" b="1" dirty="0" smtClean="0">
                <a:solidFill>
                  <a:schemeClr val="bg2"/>
                </a:solidFill>
              </a:rPr>
              <a:t>Arrangement / Physical Processing / Description</a:t>
            </a:r>
          </a:p>
        </p:txBody>
      </p:sp>
      <p:sp>
        <p:nvSpPr>
          <p:cNvPr id="2" name="Slide Number Placeholder 1"/>
          <p:cNvSpPr>
            <a:spLocks noGrp="1"/>
          </p:cNvSpPr>
          <p:nvPr>
            <p:ph type="sldNum" sz="quarter" idx="11"/>
          </p:nvPr>
        </p:nvSpPr>
        <p:spPr/>
        <p:txBody>
          <a:bodyPr/>
          <a:lstStyle/>
          <a:p>
            <a:pPr>
              <a:defRPr/>
            </a:pPr>
            <a:fld id="{401B6D8B-9EB9-40FB-B0D8-EA016213B564}" type="slidenum">
              <a:rPr lang="en-US" smtClean="0"/>
              <a:pPr>
                <a:defRPr/>
              </a:pPr>
              <a:t>50</a:t>
            </a:fld>
            <a:endParaRPr lang="en-US"/>
          </a:p>
        </p:txBody>
      </p:sp>
    </p:spTree>
    <p:extLst>
      <p:ext uri="{BB962C8B-B14F-4D97-AF65-F5344CB8AC3E}">
        <p14:creationId xmlns:p14="http://schemas.microsoft.com/office/powerpoint/2010/main" val="114882424"/>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3"/>
          <p:cNvSpPr>
            <a:spLocks noGrp="1" noChangeArrowheads="1"/>
          </p:cNvSpPr>
          <p:nvPr>
            <p:ph idx="1"/>
          </p:nvPr>
        </p:nvSpPr>
        <p:spPr>
          <a:xfrm>
            <a:off x="457200" y="1295400"/>
            <a:ext cx="8229600" cy="4572000"/>
          </a:xfrm>
        </p:spPr>
        <p:txBody>
          <a:bodyPr/>
          <a:lstStyle/>
          <a:p>
            <a:pPr eaLnBrk="1" hangingPunct="1">
              <a:buFont typeface="Wingdings" pitchFamily="2" charset="2"/>
              <a:buChar char="§"/>
            </a:pPr>
            <a:r>
              <a:rPr lang="en-US" dirty="0" smtClean="0"/>
              <a:t>DACS – “Conditions Governing Access” (element 4.1)</a:t>
            </a:r>
          </a:p>
          <a:p>
            <a:pPr eaLnBrk="1" hangingPunct="1">
              <a:buFont typeface="Wingdings" pitchFamily="2" charset="2"/>
              <a:buChar char="§"/>
            </a:pPr>
            <a:r>
              <a:rPr lang="en-US" dirty="0" smtClean="0"/>
              <a:t>EAD – &lt;</a:t>
            </a:r>
            <a:r>
              <a:rPr lang="en-US" dirty="0" err="1" smtClean="0"/>
              <a:t>accessrestrict</a:t>
            </a:r>
            <a:r>
              <a:rPr lang="en-US" dirty="0" smtClean="0"/>
              <a:t>&gt;</a:t>
            </a:r>
          </a:p>
          <a:p>
            <a:pPr eaLnBrk="1" hangingPunct="1">
              <a:buFont typeface="Wingdings" pitchFamily="2" charset="2"/>
              <a:buChar char="§"/>
            </a:pPr>
            <a:r>
              <a:rPr lang="en-US" dirty="0" smtClean="0"/>
              <a:t>Digital files – PREMIS</a:t>
            </a:r>
          </a:p>
          <a:p>
            <a:pPr eaLnBrk="1" hangingPunct="1">
              <a:buFont typeface="Wingdings" pitchFamily="2" charset="2"/>
              <a:buChar char="§"/>
            </a:pPr>
            <a:endParaRPr lang="en-US" dirty="0"/>
          </a:p>
          <a:p>
            <a:pPr marL="0" indent="0" eaLnBrk="1" hangingPunct="1">
              <a:buNone/>
            </a:pPr>
            <a:r>
              <a:rPr lang="en-US" sz="1100" dirty="0" smtClean="0"/>
              <a:t>For more details see “Standards for Archival Description” in </a:t>
            </a:r>
            <a:r>
              <a:rPr lang="en-US" sz="1100" i="1" dirty="0" smtClean="0"/>
              <a:t>Archival Arrangement and Description</a:t>
            </a:r>
            <a:r>
              <a:rPr lang="en-US" sz="1100" dirty="0" smtClean="0"/>
              <a:t> in the Trends in Archives Practice Series.</a:t>
            </a:r>
          </a:p>
        </p:txBody>
      </p:sp>
      <p:sp>
        <p:nvSpPr>
          <p:cNvPr id="7171" name="Rectangle 2"/>
          <p:cNvSpPr>
            <a:spLocks noGrp="1" noChangeArrowheads="1"/>
          </p:cNvSpPr>
          <p:nvPr>
            <p:ph type="title"/>
          </p:nvPr>
        </p:nvSpPr>
        <p:spPr>
          <a:xfrm>
            <a:off x="533400" y="457200"/>
            <a:ext cx="8229600" cy="685800"/>
          </a:xfrm>
        </p:spPr>
        <p:txBody>
          <a:bodyPr/>
          <a:lstStyle/>
          <a:p>
            <a:pPr eaLnBrk="1" hangingPunct="1"/>
            <a:r>
              <a:rPr lang="en-US" sz="3600" b="1" dirty="0" smtClean="0">
                <a:solidFill>
                  <a:schemeClr val="bg2"/>
                </a:solidFill>
              </a:rPr>
              <a:t>Description</a:t>
            </a:r>
          </a:p>
        </p:txBody>
      </p:sp>
      <p:sp>
        <p:nvSpPr>
          <p:cNvPr id="2" name="Slide Number Placeholder 1"/>
          <p:cNvSpPr>
            <a:spLocks noGrp="1"/>
          </p:cNvSpPr>
          <p:nvPr>
            <p:ph type="sldNum" sz="quarter" idx="11"/>
          </p:nvPr>
        </p:nvSpPr>
        <p:spPr/>
        <p:txBody>
          <a:bodyPr/>
          <a:lstStyle/>
          <a:p>
            <a:pPr>
              <a:defRPr/>
            </a:pPr>
            <a:fld id="{401B6D8B-9EB9-40FB-B0D8-EA016213B564}" type="slidenum">
              <a:rPr lang="en-US" smtClean="0"/>
              <a:pPr>
                <a:defRPr/>
              </a:pPr>
              <a:t>51</a:t>
            </a:fld>
            <a:endParaRPr lang="en-US"/>
          </a:p>
        </p:txBody>
      </p:sp>
    </p:spTree>
    <p:extLst>
      <p:ext uri="{BB962C8B-B14F-4D97-AF65-F5344CB8AC3E}">
        <p14:creationId xmlns:p14="http://schemas.microsoft.com/office/powerpoint/2010/main" val="3756409944"/>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2"/>
          <p:cNvSpPr>
            <a:spLocks noGrp="1" noChangeArrowheads="1"/>
          </p:cNvSpPr>
          <p:nvPr>
            <p:ph type="title"/>
          </p:nvPr>
        </p:nvSpPr>
        <p:spPr/>
        <p:txBody>
          <a:bodyPr/>
          <a:lstStyle/>
          <a:p>
            <a:pPr eaLnBrk="1" hangingPunct="1"/>
            <a:r>
              <a:rPr lang="en-US" sz="4000" b="1" dirty="0" smtClean="0">
                <a:solidFill>
                  <a:schemeClr val="bg2"/>
                </a:solidFill>
              </a:rPr>
              <a:t>Question Time</a:t>
            </a:r>
          </a:p>
        </p:txBody>
      </p:sp>
      <p:pic>
        <p:nvPicPr>
          <p:cNvPr id="1026" name="Picture 2" descr="http://digitalbevaring.dk/wp-content/uploads/2010/07/faq-200x198.pn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619500" y="2981325"/>
            <a:ext cx="1905000" cy="1885950"/>
          </a:xfrm>
          <a:prstGeom prst="rect">
            <a:avLst/>
          </a:prstGeom>
          <a:noFill/>
          <a:extLst>
            <a:ext uri="{909E8E84-426E-40DD-AFC4-6F175D3DCCD1}">
              <a14:hiddenFill xmlns:a14="http://schemas.microsoft.com/office/drawing/2010/main">
                <a:solidFill>
                  <a:srgbClr val="FFFFFF"/>
                </a:solidFill>
              </a14:hiddenFill>
            </a:ext>
          </a:extLst>
        </p:spPr>
      </p:pic>
      <p:sp>
        <p:nvSpPr>
          <p:cNvPr id="2" name="Slide Number Placeholder 1"/>
          <p:cNvSpPr>
            <a:spLocks noGrp="1"/>
          </p:cNvSpPr>
          <p:nvPr>
            <p:ph type="sldNum" sz="quarter" idx="11"/>
          </p:nvPr>
        </p:nvSpPr>
        <p:spPr/>
        <p:txBody>
          <a:bodyPr/>
          <a:lstStyle/>
          <a:p>
            <a:pPr>
              <a:defRPr/>
            </a:pPr>
            <a:fld id="{401B6D8B-9EB9-40FB-B0D8-EA016213B564}" type="slidenum">
              <a:rPr lang="en-US" smtClean="0"/>
              <a:pPr>
                <a:defRPr/>
              </a:pPr>
              <a:t>52</a:t>
            </a:fld>
            <a:endParaRPr lang="en-US"/>
          </a:p>
        </p:txBody>
      </p:sp>
    </p:spTree>
    <p:extLst>
      <p:ext uri="{BB962C8B-B14F-4D97-AF65-F5344CB8AC3E}">
        <p14:creationId xmlns:p14="http://schemas.microsoft.com/office/powerpoint/2010/main" val="897113815"/>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Shape 1947"/>
        <p:cNvGrpSpPr/>
        <p:nvPr/>
      </p:nvGrpSpPr>
      <p:grpSpPr>
        <a:xfrm>
          <a:off x="0" y="0"/>
          <a:ext cx="0" cy="0"/>
          <a:chOff x="0" y="0"/>
          <a:chExt cx="0" cy="0"/>
        </a:xfrm>
      </p:grpSpPr>
      <p:sp>
        <p:nvSpPr>
          <p:cNvPr id="1948" name="Shape 1948"/>
          <p:cNvSpPr txBox="1">
            <a:spLocks noGrp="1"/>
          </p:cNvSpPr>
          <p:nvPr>
            <p:ph type="ctrTitle"/>
          </p:nvPr>
        </p:nvSpPr>
        <p:spPr>
          <a:xfrm>
            <a:off x="2971800" y="2579776"/>
            <a:ext cx="6019799" cy="707846"/>
          </a:xfrm>
          <a:prstGeom prst="rect">
            <a:avLst/>
          </a:prstGeom>
          <a:noFill/>
          <a:ln>
            <a:noFill/>
          </a:ln>
        </p:spPr>
        <p:txBody>
          <a:bodyPr lIns="91425" tIns="45700" rIns="91425" bIns="45700" anchor="ctr" anchorCtr="0">
            <a:spAutoFit/>
          </a:bodyPr>
          <a:lstStyle/>
          <a:p>
            <a:pPr marL="0" marR="0" lvl="0" indent="0" algn="l" rtl="0">
              <a:spcBef>
                <a:spcPts val="0"/>
              </a:spcBef>
              <a:spcAft>
                <a:spcPts val="0"/>
              </a:spcAft>
              <a:buClr>
                <a:srgbClr val="FFFFFF"/>
              </a:buClr>
              <a:buSzPct val="25000"/>
              <a:buFont typeface="Trebuchet MS"/>
              <a:buNone/>
            </a:pPr>
            <a:r>
              <a:rPr lang="en-US" sz="4000" b="1" i="0" u="none" strike="noStrike" cap="none" baseline="0" dirty="0" smtClean="0">
                <a:solidFill>
                  <a:srgbClr val="FFFFFF"/>
                </a:solidFill>
                <a:ea typeface="Trebuchet MS"/>
                <a:cs typeface="Trebuchet MS"/>
                <a:sym typeface="Trebuchet MS"/>
              </a:rPr>
              <a:t>Use and Reproduction</a:t>
            </a:r>
            <a:endParaRPr lang="x-none" sz="4000" b="1" i="0" u="none" strike="noStrike" cap="none" baseline="0" dirty="0">
              <a:solidFill>
                <a:srgbClr val="FFFFFF"/>
              </a:solidFill>
              <a:ea typeface="Trebuchet MS"/>
              <a:cs typeface="Trebuchet MS"/>
              <a:sym typeface="Trebuchet MS"/>
            </a:endParaRPr>
          </a:p>
        </p:txBody>
      </p:sp>
      <p:sp>
        <p:nvSpPr>
          <p:cNvPr id="1949" name="Shape 1949"/>
          <p:cNvSpPr txBox="1">
            <a:spLocks noGrp="1"/>
          </p:cNvSpPr>
          <p:nvPr>
            <p:ph type="subTitle" idx="1"/>
          </p:nvPr>
        </p:nvSpPr>
        <p:spPr>
          <a:xfrm>
            <a:off x="2971800" y="4267200"/>
            <a:ext cx="6019799" cy="1228501"/>
          </a:xfrm>
          <a:prstGeom prst="rect">
            <a:avLst/>
          </a:prstGeom>
          <a:noFill/>
          <a:ln>
            <a:noFill/>
          </a:ln>
        </p:spPr>
        <p:txBody>
          <a:bodyPr lIns="91425" tIns="45700" rIns="91425" bIns="45700" anchor="t" anchorCtr="0">
            <a:spAutoFit/>
          </a:bodyPr>
          <a:lstStyle/>
          <a:p>
            <a:pPr marL="0" marR="0" lvl="0" indent="0" algn="l" rtl="0">
              <a:spcBef>
                <a:spcPts val="680"/>
              </a:spcBef>
              <a:spcAft>
                <a:spcPts val="0"/>
              </a:spcAft>
              <a:buClr>
                <a:srgbClr val="8A8AB9"/>
              </a:buClr>
              <a:buSzPct val="25000"/>
              <a:buFont typeface="Trebuchet MS"/>
              <a:buNone/>
            </a:pPr>
            <a:r>
              <a:rPr lang="en-US" sz="3400" i="0" u="none" strike="noStrike" cap="none" baseline="0" dirty="0" smtClean="0">
                <a:solidFill>
                  <a:schemeClr val="dk1"/>
                </a:solidFill>
                <a:ea typeface="Trebuchet MS"/>
                <a:cs typeface="Trebuchet MS"/>
                <a:sym typeface="Trebuchet MS"/>
              </a:rPr>
              <a:t>Copyright and </a:t>
            </a:r>
          </a:p>
          <a:p>
            <a:pPr marL="0" marR="0" lvl="0" indent="0" algn="l" rtl="0">
              <a:spcBef>
                <a:spcPts val="680"/>
              </a:spcBef>
              <a:spcAft>
                <a:spcPts val="0"/>
              </a:spcAft>
              <a:buClr>
                <a:srgbClr val="8A8AB9"/>
              </a:buClr>
              <a:buSzPct val="25000"/>
              <a:buFont typeface="Trebuchet MS"/>
              <a:buNone/>
            </a:pPr>
            <a:r>
              <a:rPr lang="en-US" sz="3400" i="0" u="none" strike="noStrike" cap="none" baseline="0" dirty="0" smtClean="0">
                <a:solidFill>
                  <a:schemeClr val="dk1"/>
                </a:solidFill>
                <a:ea typeface="Trebuchet MS"/>
                <a:cs typeface="Trebuchet MS"/>
                <a:sym typeface="Trebuchet MS"/>
              </a:rPr>
              <a:t>Arrangement &amp; Description</a:t>
            </a:r>
            <a:endParaRPr lang="x-none" sz="3400" i="0" u="none" strike="noStrike" cap="none" baseline="0" dirty="0">
              <a:solidFill>
                <a:schemeClr val="dk1"/>
              </a:solidFill>
              <a:ea typeface="Trebuchet MS"/>
              <a:cs typeface="Trebuchet MS"/>
              <a:sym typeface="Trebuchet MS"/>
            </a:endParaRPr>
          </a:p>
        </p:txBody>
      </p:sp>
      <p:sp>
        <p:nvSpPr>
          <p:cNvPr id="2" name="Slide Number Placeholder 1"/>
          <p:cNvSpPr>
            <a:spLocks noGrp="1"/>
          </p:cNvSpPr>
          <p:nvPr>
            <p:ph type="sldNum" sz="quarter" idx="12"/>
          </p:nvPr>
        </p:nvSpPr>
        <p:spPr/>
        <p:txBody>
          <a:bodyPr/>
          <a:lstStyle/>
          <a:p>
            <a:pPr>
              <a:defRPr/>
            </a:pPr>
            <a:fld id="{7ED1B1ED-4DFA-4D91-8B02-F31E49F3B19B}" type="slidenum">
              <a:rPr lang="en-US" smtClean="0"/>
              <a:pPr>
                <a:defRPr/>
              </a:pPr>
              <a:t>53</a:t>
            </a:fld>
            <a:endParaRPr lang="en-US"/>
          </a:p>
        </p:txBody>
      </p:sp>
    </p:spTree>
    <p:extLst>
      <p:ext uri="{BB962C8B-B14F-4D97-AF65-F5344CB8AC3E}">
        <p14:creationId xmlns:p14="http://schemas.microsoft.com/office/powerpoint/2010/main" val="3559170878"/>
      </p:ext>
    </p:extLst>
  </p:cSld>
  <p:clrMapOvr>
    <a:masterClrMapping/>
  </p:clrMapOvr>
  <p:transition spd="slow">
    <p:cut/>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3"/>
          <p:cNvSpPr>
            <a:spLocks noGrp="1" noChangeArrowheads="1"/>
          </p:cNvSpPr>
          <p:nvPr>
            <p:ph idx="1"/>
          </p:nvPr>
        </p:nvSpPr>
        <p:spPr>
          <a:xfrm>
            <a:off x="457200" y="1371600"/>
            <a:ext cx="8229600" cy="4495800"/>
          </a:xfrm>
        </p:spPr>
        <p:txBody>
          <a:bodyPr/>
          <a:lstStyle/>
          <a:p>
            <a:pPr eaLnBrk="1" hangingPunct="1">
              <a:buFont typeface="Wingdings" panose="05000000000000000000" pitchFamily="2" charset="2"/>
              <a:buChar char="§"/>
            </a:pPr>
            <a:r>
              <a:rPr lang="en-US" sz="2400" dirty="0" smtClean="0"/>
              <a:t>US Constitution Article 1, S.8</a:t>
            </a:r>
          </a:p>
          <a:p>
            <a:pPr lvl="1" eaLnBrk="1" hangingPunct="1">
              <a:buFont typeface="Wingdings" panose="05000000000000000000" pitchFamily="2" charset="2"/>
              <a:buChar char="§"/>
            </a:pPr>
            <a:r>
              <a:rPr lang="en-US" sz="2400" dirty="0">
                <a:cs typeface="Times New Roman" pitchFamily="18" charset="0"/>
              </a:rPr>
              <a:t>Congress shall have power . . .to promote the progress of science and useful arts, by securing for limited times to authors and inventors the exclusive right to their respective writings and </a:t>
            </a:r>
            <a:r>
              <a:rPr lang="en-US" sz="2400" dirty="0" smtClean="0">
                <a:cs typeface="Times New Roman" pitchFamily="18" charset="0"/>
              </a:rPr>
              <a:t>discoveries</a:t>
            </a:r>
          </a:p>
          <a:p>
            <a:pPr eaLnBrk="1" hangingPunct="1">
              <a:buFont typeface="Wingdings" panose="05000000000000000000" pitchFamily="2" charset="2"/>
              <a:buChar char="§"/>
            </a:pPr>
            <a:r>
              <a:rPr lang="en-US" sz="2400" dirty="0" smtClean="0">
                <a:cs typeface="Times New Roman" pitchFamily="18" charset="0"/>
              </a:rPr>
              <a:t>Copyright Statute</a:t>
            </a:r>
          </a:p>
          <a:p>
            <a:pPr marL="742950" lvl="2" indent="-342900">
              <a:lnSpc>
                <a:spcPct val="90000"/>
              </a:lnSpc>
              <a:buSzPct val="75000"/>
              <a:buFont typeface="Wingdings" charset="2"/>
              <a:buChar char="§"/>
              <a:defRPr/>
            </a:pPr>
            <a:r>
              <a:rPr lang="en-US" dirty="0">
                <a:cs typeface="Times New Roman" pitchFamily="18" charset="0"/>
              </a:rPr>
              <a:t>Federal exclusive jurisdiction (17 USC</a:t>
            </a:r>
            <a:r>
              <a:rPr lang="en-US" dirty="0">
                <a:cs typeface="Arial" charset="0"/>
              </a:rPr>
              <a:t> </a:t>
            </a:r>
            <a:r>
              <a:rPr lang="en-US" dirty="0">
                <a:cs typeface="Times New Roman" pitchFamily="18" charset="0"/>
              </a:rPr>
              <a:t>101-122)</a:t>
            </a:r>
          </a:p>
          <a:p>
            <a:pPr lvl="2">
              <a:lnSpc>
                <a:spcPct val="90000"/>
              </a:lnSpc>
              <a:buFont typeface="Wingdings" charset="2"/>
              <a:buChar char="§"/>
              <a:defRPr/>
            </a:pPr>
            <a:r>
              <a:rPr lang="en-US" dirty="0">
                <a:cs typeface="Times New Roman" pitchFamily="18" charset="0"/>
              </a:rPr>
              <a:t>All suits in Federal court</a:t>
            </a:r>
          </a:p>
          <a:p>
            <a:pPr lvl="2">
              <a:lnSpc>
                <a:spcPct val="90000"/>
              </a:lnSpc>
              <a:buFont typeface="Wingdings" charset="2"/>
              <a:buChar char="§"/>
              <a:defRPr/>
            </a:pPr>
            <a:r>
              <a:rPr lang="en-US" dirty="0">
                <a:cs typeface="Times New Roman" pitchFamily="18" charset="0"/>
              </a:rPr>
              <a:t>States may only address issues peripheral to copyright</a:t>
            </a:r>
          </a:p>
          <a:p>
            <a:pPr lvl="2">
              <a:lnSpc>
                <a:spcPct val="90000"/>
              </a:lnSpc>
              <a:buFont typeface="Wingdings" charset="2"/>
              <a:buChar char="§"/>
              <a:defRPr/>
            </a:pPr>
            <a:r>
              <a:rPr lang="en-US" dirty="0">
                <a:cs typeface="Times New Roman" pitchFamily="18" charset="0"/>
              </a:rPr>
              <a:t>But law that applies is that of the time the work was created, so state law applies until Federal law covers the issue  (e.g. pre-1972 sound recordings) </a:t>
            </a:r>
          </a:p>
          <a:p>
            <a:pPr lvl="1" eaLnBrk="1" hangingPunct="1">
              <a:buFont typeface="Wingdings" charset="2"/>
              <a:buChar char="§"/>
            </a:pPr>
            <a:endParaRPr lang="en-US" sz="1600" dirty="0">
              <a:latin typeface="Calibri" pitchFamily="34" charset="0"/>
              <a:cs typeface="Times New Roman" pitchFamily="18" charset="0"/>
            </a:endParaRPr>
          </a:p>
          <a:p>
            <a:pPr lvl="1" eaLnBrk="1" hangingPunct="1">
              <a:buFont typeface="Wingdings" charset="2"/>
              <a:buChar char="§"/>
            </a:pPr>
            <a:endParaRPr lang="en-US" sz="1600" dirty="0" smtClean="0"/>
          </a:p>
        </p:txBody>
      </p:sp>
      <p:sp>
        <p:nvSpPr>
          <p:cNvPr id="7171" name="Rectangle 2"/>
          <p:cNvSpPr>
            <a:spLocks noGrp="1" noChangeArrowheads="1"/>
          </p:cNvSpPr>
          <p:nvPr>
            <p:ph type="title"/>
          </p:nvPr>
        </p:nvSpPr>
        <p:spPr>
          <a:xfrm>
            <a:off x="457200" y="457200"/>
            <a:ext cx="8229600" cy="914400"/>
          </a:xfrm>
        </p:spPr>
        <p:txBody>
          <a:bodyPr/>
          <a:lstStyle/>
          <a:p>
            <a:pPr eaLnBrk="1" hangingPunct="1"/>
            <a:r>
              <a:rPr lang="en-US" sz="3200" b="1" dirty="0" smtClean="0">
                <a:solidFill>
                  <a:schemeClr val="bg2"/>
                </a:solidFill>
              </a:rPr>
              <a:t>Legal Basis for Copyright</a:t>
            </a:r>
          </a:p>
        </p:txBody>
      </p:sp>
      <p:sp>
        <p:nvSpPr>
          <p:cNvPr id="2" name="Slide Number Placeholder 1"/>
          <p:cNvSpPr>
            <a:spLocks noGrp="1"/>
          </p:cNvSpPr>
          <p:nvPr>
            <p:ph type="sldNum" sz="quarter" idx="11"/>
          </p:nvPr>
        </p:nvSpPr>
        <p:spPr/>
        <p:txBody>
          <a:bodyPr/>
          <a:lstStyle/>
          <a:p>
            <a:pPr>
              <a:defRPr/>
            </a:pPr>
            <a:fld id="{401B6D8B-9EB9-40FB-B0D8-EA016213B564}" type="slidenum">
              <a:rPr lang="en-US" smtClean="0"/>
              <a:pPr>
                <a:defRPr/>
              </a:pPr>
              <a:t>54</a:t>
            </a:fld>
            <a:endParaRPr lang="en-US"/>
          </a:p>
        </p:txBody>
      </p:sp>
    </p:spTree>
    <p:extLst>
      <p:ext uri="{BB962C8B-B14F-4D97-AF65-F5344CB8AC3E}">
        <p14:creationId xmlns:p14="http://schemas.microsoft.com/office/powerpoint/2010/main" val="3677798165"/>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3"/>
          <p:cNvSpPr>
            <a:spLocks noGrp="1" noChangeArrowheads="1"/>
          </p:cNvSpPr>
          <p:nvPr>
            <p:ph idx="1"/>
          </p:nvPr>
        </p:nvSpPr>
        <p:spPr/>
        <p:txBody>
          <a:bodyPr/>
          <a:lstStyle/>
          <a:p>
            <a:pPr marL="800100" indent="-457200">
              <a:buFont typeface="Wingdings" charset="2"/>
              <a:buChar char="§"/>
            </a:pPr>
            <a:r>
              <a:rPr lang="en-US" sz="2800" dirty="0" smtClean="0"/>
              <a:t>The following discussion assumes you are familiar with the following topics of copyright law</a:t>
            </a:r>
          </a:p>
          <a:p>
            <a:pPr marL="1200150" lvl="1" indent="-457200">
              <a:buFont typeface="Wingdings" charset="2"/>
              <a:buChar char="§"/>
            </a:pPr>
            <a:r>
              <a:rPr lang="en-US" sz="2400" dirty="0" smtClean="0"/>
              <a:t>What can and cannot be copyrighted</a:t>
            </a:r>
          </a:p>
          <a:p>
            <a:pPr marL="1600200" lvl="2" indent="-457200">
              <a:buFont typeface="Wingdings" charset="2"/>
              <a:buChar char="§"/>
            </a:pPr>
            <a:r>
              <a:rPr lang="en-US" sz="2000" dirty="0" smtClean="0"/>
              <a:t>Sections 102, 105</a:t>
            </a:r>
          </a:p>
          <a:p>
            <a:pPr marL="1200150" lvl="1" indent="-457200">
              <a:buFont typeface="Wingdings" charset="2"/>
              <a:buChar char="§"/>
            </a:pPr>
            <a:r>
              <a:rPr lang="en-US" sz="2400" dirty="0" smtClean="0"/>
              <a:t>Ownership</a:t>
            </a:r>
          </a:p>
          <a:p>
            <a:pPr marL="1600200" lvl="2" indent="-457200">
              <a:buFont typeface="Wingdings" charset="2"/>
              <a:buChar char="§"/>
            </a:pPr>
            <a:r>
              <a:rPr lang="en-US" sz="2000" dirty="0" smtClean="0"/>
              <a:t>Sections 201, 202</a:t>
            </a:r>
          </a:p>
          <a:p>
            <a:pPr marL="1200150" lvl="1" indent="-457200">
              <a:buFont typeface="Wingdings" charset="2"/>
              <a:buChar char="§"/>
            </a:pPr>
            <a:r>
              <a:rPr lang="en-US" sz="2400" dirty="0" smtClean="0"/>
              <a:t>Duration</a:t>
            </a:r>
          </a:p>
          <a:p>
            <a:pPr marL="1600200" lvl="2" indent="-457200">
              <a:buFont typeface="Wingdings" charset="2"/>
              <a:buChar char="§"/>
            </a:pPr>
            <a:r>
              <a:rPr lang="en-US" sz="2000" dirty="0" smtClean="0"/>
              <a:t>Sections 301, 302, 303</a:t>
            </a:r>
          </a:p>
        </p:txBody>
      </p:sp>
      <p:sp>
        <p:nvSpPr>
          <p:cNvPr id="7171" name="Rectangle 2"/>
          <p:cNvSpPr>
            <a:spLocks noGrp="1" noChangeArrowheads="1"/>
          </p:cNvSpPr>
          <p:nvPr>
            <p:ph type="title"/>
          </p:nvPr>
        </p:nvSpPr>
        <p:spPr/>
        <p:txBody>
          <a:bodyPr/>
          <a:lstStyle/>
          <a:p>
            <a:pPr eaLnBrk="1" hangingPunct="1"/>
            <a:r>
              <a:rPr lang="en-US" sz="4000" b="1" dirty="0" smtClean="0">
                <a:solidFill>
                  <a:schemeClr val="bg2"/>
                </a:solidFill>
              </a:rPr>
              <a:t>Copyright Basics: Reminder</a:t>
            </a:r>
          </a:p>
        </p:txBody>
      </p:sp>
      <p:sp>
        <p:nvSpPr>
          <p:cNvPr id="2" name="Slide Number Placeholder 1"/>
          <p:cNvSpPr>
            <a:spLocks noGrp="1"/>
          </p:cNvSpPr>
          <p:nvPr>
            <p:ph type="sldNum" sz="quarter" idx="11"/>
          </p:nvPr>
        </p:nvSpPr>
        <p:spPr/>
        <p:txBody>
          <a:bodyPr/>
          <a:lstStyle/>
          <a:p>
            <a:pPr>
              <a:defRPr/>
            </a:pPr>
            <a:fld id="{401B6D8B-9EB9-40FB-B0D8-EA016213B564}" type="slidenum">
              <a:rPr lang="en-US" smtClean="0"/>
              <a:pPr>
                <a:defRPr/>
              </a:pPr>
              <a:t>55</a:t>
            </a:fld>
            <a:endParaRPr lang="en-US"/>
          </a:p>
        </p:txBody>
      </p:sp>
      <p:pic>
        <p:nvPicPr>
          <p:cNvPr id="5" name="Picture 6" descr="http://digitalbevaring.dk/wp-content/uploads/2010/07/nyheder.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15000" y="3980793"/>
            <a:ext cx="1447800" cy="249620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83767498"/>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3"/>
          <p:cNvSpPr>
            <a:spLocks noGrp="1" noChangeArrowheads="1"/>
          </p:cNvSpPr>
          <p:nvPr>
            <p:ph idx="1"/>
          </p:nvPr>
        </p:nvSpPr>
        <p:spPr>
          <a:xfrm>
            <a:off x="457200" y="1981200"/>
            <a:ext cx="8229600" cy="3124200"/>
          </a:xfrm>
        </p:spPr>
        <p:txBody>
          <a:bodyPr/>
          <a:lstStyle/>
          <a:p>
            <a:pPr marL="800100" indent="-457200">
              <a:buFont typeface="Wingdings" charset="2"/>
              <a:buChar char="§"/>
            </a:pPr>
            <a:r>
              <a:rPr lang="en-US" dirty="0" smtClean="0">
                <a:latin typeface="Calibri" pitchFamily="34" charset="0"/>
                <a:cs typeface="Times New Roman" pitchFamily="18" charset="0"/>
              </a:rPr>
              <a:t>We will spend more time in these particular areas of use and reproduction assessment:</a:t>
            </a:r>
          </a:p>
          <a:p>
            <a:pPr marL="1200150" lvl="1" indent="-457200">
              <a:buFont typeface="Wingdings" charset="2"/>
              <a:buChar char="§"/>
            </a:pPr>
            <a:r>
              <a:rPr lang="en-US" dirty="0" smtClean="0">
                <a:latin typeface="Calibri" pitchFamily="34" charset="0"/>
                <a:cs typeface="Times New Roman" pitchFamily="18" charset="0"/>
              </a:rPr>
              <a:t>Is it still under copyright?</a:t>
            </a:r>
            <a:endParaRPr lang="en-US" dirty="0">
              <a:latin typeface="Calibri" pitchFamily="34" charset="0"/>
              <a:cs typeface="Times New Roman" pitchFamily="18" charset="0"/>
            </a:endParaRPr>
          </a:p>
          <a:p>
            <a:pPr marL="1200150" lvl="1" indent="-457200">
              <a:buFont typeface="Wingdings" charset="2"/>
              <a:buChar char="§"/>
            </a:pPr>
            <a:r>
              <a:rPr lang="en-US" dirty="0">
                <a:latin typeface="Calibri" pitchFamily="34" charset="0"/>
                <a:cs typeface="Times New Roman" pitchFamily="18" charset="0"/>
              </a:rPr>
              <a:t>How does the law allow me to reproduce or provide access</a:t>
            </a:r>
            <a:r>
              <a:rPr lang="en-US" dirty="0" smtClean="0">
                <a:latin typeface="Calibri" pitchFamily="34" charset="0"/>
                <a:cs typeface="Times New Roman" pitchFamily="18" charset="0"/>
              </a:rPr>
              <a:t>?</a:t>
            </a:r>
          </a:p>
          <a:p>
            <a:pPr marL="1200150" lvl="1" indent="-457200">
              <a:buFont typeface="Wingdings" charset="2"/>
              <a:buChar char="§"/>
            </a:pPr>
            <a:r>
              <a:rPr lang="en-US" dirty="0" smtClean="0">
                <a:latin typeface="Calibri" pitchFamily="34" charset="0"/>
                <a:cs typeface="Times New Roman" pitchFamily="18" charset="0"/>
              </a:rPr>
              <a:t>Infringement and risk management</a:t>
            </a:r>
            <a:endParaRPr lang="en-US" dirty="0">
              <a:latin typeface="Calibri" pitchFamily="34" charset="0"/>
              <a:cs typeface="Times New Roman" pitchFamily="18" charset="0"/>
            </a:endParaRPr>
          </a:p>
        </p:txBody>
      </p:sp>
      <p:sp>
        <p:nvSpPr>
          <p:cNvPr id="7171" name="Rectangle 2"/>
          <p:cNvSpPr>
            <a:spLocks noGrp="1" noChangeArrowheads="1"/>
          </p:cNvSpPr>
          <p:nvPr>
            <p:ph type="title"/>
          </p:nvPr>
        </p:nvSpPr>
        <p:spPr/>
        <p:txBody>
          <a:bodyPr/>
          <a:lstStyle/>
          <a:p>
            <a:pPr eaLnBrk="1" hangingPunct="1"/>
            <a:r>
              <a:rPr lang="en-US" sz="4000" b="1" dirty="0" smtClean="0">
                <a:solidFill>
                  <a:schemeClr val="bg2"/>
                </a:solidFill>
              </a:rPr>
              <a:t>Copyright Basics</a:t>
            </a:r>
          </a:p>
        </p:txBody>
      </p:sp>
      <p:sp>
        <p:nvSpPr>
          <p:cNvPr id="2" name="Slide Number Placeholder 1"/>
          <p:cNvSpPr>
            <a:spLocks noGrp="1"/>
          </p:cNvSpPr>
          <p:nvPr>
            <p:ph type="sldNum" sz="quarter" idx="11"/>
          </p:nvPr>
        </p:nvSpPr>
        <p:spPr/>
        <p:txBody>
          <a:bodyPr/>
          <a:lstStyle/>
          <a:p>
            <a:pPr>
              <a:defRPr/>
            </a:pPr>
            <a:fld id="{401B6D8B-9EB9-40FB-B0D8-EA016213B564}" type="slidenum">
              <a:rPr lang="en-US" smtClean="0"/>
              <a:pPr>
                <a:defRPr/>
              </a:pPr>
              <a:t>56</a:t>
            </a:fld>
            <a:endParaRPr lang="en-US"/>
          </a:p>
        </p:txBody>
      </p:sp>
    </p:spTree>
    <p:extLst>
      <p:ext uri="{BB962C8B-B14F-4D97-AF65-F5344CB8AC3E}">
        <p14:creationId xmlns:p14="http://schemas.microsoft.com/office/powerpoint/2010/main" val="747788060"/>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3"/>
          <p:cNvSpPr>
            <a:spLocks noGrp="1" noChangeArrowheads="1"/>
          </p:cNvSpPr>
          <p:nvPr>
            <p:ph idx="1"/>
          </p:nvPr>
        </p:nvSpPr>
        <p:spPr>
          <a:xfrm>
            <a:off x="457200" y="1447800"/>
            <a:ext cx="8229600" cy="4953000"/>
          </a:xfrm>
        </p:spPr>
        <p:txBody>
          <a:bodyPr/>
          <a:lstStyle/>
          <a:p>
            <a:pPr>
              <a:lnSpc>
                <a:spcPct val="80000"/>
              </a:lnSpc>
              <a:buFont typeface="Wingdings" panose="05000000000000000000" pitchFamily="2" charset="2"/>
              <a:buChar char="§"/>
            </a:pPr>
            <a:r>
              <a:rPr lang="en-US" sz="2400" dirty="0" smtClean="0"/>
              <a:t>Authorship</a:t>
            </a:r>
            <a:endParaRPr lang="en-US" sz="2400" dirty="0"/>
          </a:p>
          <a:p>
            <a:pPr lvl="1">
              <a:lnSpc>
                <a:spcPct val="80000"/>
              </a:lnSpc>
              <a:buFont typeface="Wingdings" panose="05000000000000000000" pitchFamily="2" charset="2"/>
              <a:buChar char="§"/>
            </a:pPr>
            <a:r>
              <a:rPr lang="en-US" sz="2000" dirty="0"/>
              <a:t>Life of the author plus 70 years, if more than one author, look to the one that died last</a:t>
            </a:r>
          </a:p>
          <a:p>
            <a:pPr lvl="1">
              <a:lnSpc>
                <a:spcPct val="80000"/>
              </a:lnSpc>
              <a:buFont typeface="Wingdings" panose="05000000000000000000" pitchFamily="2" charset="2"/>
              <a:buChar char="§"/>
            </a:pPr>
            <a:r>
              <a:rPr lang="en-US" sz="2000" dirty="0"/>
              <a:t>Corporate authorship (aka </a:t>
            </a:r>
            <a:r>
              <a:rPr lang="en-US" sz="2000" i="1" dirty="0"/>
              <a:t>work for hire</a:t>
            </a:r>
            <a:r>
              <a:rPr lang="en-US" sz="2000" dirty="0"/>
              <a:t>) 95 years from date of publication or 120 years from date of creation if never published</a:t>
            </a:r>
          </a:p>
          <a:p>
            <a:pPr marL="457200" lvl="1" indent="0">
              <a:buNone/>
            </a:pPr>
            <a:endParaRPr lang="en-US" sz="2000" dirty="0">
              <a:solidFill>
                <a:srgbClr val="000000"/>
              </a:solidFill>
            </a:endParaRPr>
          </a:p>
        </p:txBody>
      </p:sp>
      <p:sp>
        <p:nvSpPr>
          <p:cNvPr id="7171" name="Rectangle 2"/>
          <p:cNvSpPr>
            <a:spLocks noGrp="1" noChangeArrowheads="1"/>
          </p:cNvSpPr>
          <p:nvPr>
            <p:ph type="title"/>
          </p:nvPr>
        </p:nvSpPr>
        <p:spPr>
          <a:xfrm>
            <a:off x="457200" y="457200"/>
            <a:ext cx="8229600" cy="914400"/>
          </a:xfrm>
        </p:spPr>
        <p:txBody>
          <a:bodyPr/>
          <a:lstStyle/>
          <a:p>
            <a:pPr eaLnBrk="1" hangingPunct="1"/>
            <a:r>
              <a:rPr lang="en-US" sz="3200" b="1" dirty="0" smtClean="0">
                <a:solidFill>
                  <a:schemeClr val="bg2"/>
                </a:solidFill>
              </a:rPr>
              <a:t>Is it still under copyright?</a:t>
            </a:r>
          </a:p>
        </p:txBody>
      </p:sp>
      <p:sp>
        <p:nvSpPr>
          <p:cNvPr id="2" name="Slide Number Placeholder 1"/>
          <p:cNvSpPr>
            <a:spLocks noGrp="1"/>
          </p:cNvSpPr>
          <p:nvPr>
            <p:ph type="sldNum" sz="quarter" idx="11"/>
          </p:nvPr>
        </p:nvSpPr>
        <p:spPr/>
        <p:txBody>
          <a:bodyPr/>
          <a:lstStyle/>
          <a:p>
            <a:pPr>
              <a:defRPr/>
            </a:pPr>
            <a:fld id="{401B6D8B-9EB9-40FB-B0D8-EA016213B564}" type="slidenum">
              <a:rPr lang="en-US" smtClean="0"/>
              <a:pPr>
                <a:defRPr/>
              </a:pPr>
              <a:t>57</a:t>
            </a:fld>
            <a:endParaRPr lang="en-US"/>
          </a:p>
        </p:txBody>
      </p:sp>
    </p:spTree>
    <p:extLst>
      <p:ext uri="{BB962C8B-B14F-4D97-AF65-F5344CB8AC3E}">
        <p14:creationId xmlns:p14="http://schemas.microsoft.com/office/powerpoint/2010/main" val="3729704193"/>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3"/>
          <p:cNvSpPr>
            <a:spLocks noGrp="1" noChangeArrowheads="1"/>
          </p:cNvSpPr>
          <p:nvPr>
            <p:ph idx="1"/>
          </p:nvPr>
        </p:nvSpPr>
        <p:spPr>
          <a:xfrm>
            <a:off x="457200" y="1447800"/>
            <a:ext cx="8229600" cy="4953000"/>
          </a:xfrm>
        </p:spPr>
        <p:txBody>
          <a:bodyPr/>
          <a:lstStyle/>
          <a:p>
            <a:pPr>
              <a:lnSpc>
                <a:spcPct val="80000"/>
              </a:lnSpc>
              <a:buFont typeface="Wingdings" panose="05000000000000000000" pitchFamily="2" charset="2"/>
              <a:buChar char="§"/>
            </a:pPr>
            <a:r>
              <a:rPr lang="en-US" sz="2400" dirty="0" smtClean="0"/>
              <a:t>Authorship</a:t>
            </a:r>
          </a:p>
          <a:p>
            <a:pPr lvl="1">
              <a:lnSpc>
                <a:spcPct val="80000"/>
              </a:lnSpc>
              <a:buFont typeface="Wingdings" panose="05000000000000000000" pitchFamily="2" charset="2"/>
              <a:buChar char="§"/>
            </a:pPr>
            <a:r>
              <a:rPr lang="en-US" sz="2000" dirty="0" smtClean="0"/>
              <a:t>Life of the author plus 70 years, if more than one author, look to the one that died last</a:t>
            </a:r>
          </a:p>
          <a:p>
            <a:pPr lvl="1">
              <a:lnSpc>
                <a:spcPct val="80000"/>
              </a:lnSpc>
              <a:buFont typeface="Wingdings" panose="05000000000000000000" pitchFamily="2" charset="2"/>
              <a:buChar char="§"/>
            </a:pPr>
            <a:r>
              <a:rPr lang="en-US" sz="2000" dirty="0" smtClean="0"/>
              <a:t>Corporate authorship (aka </a:t>
            </a:r>
            <a:r>
              <a:rPr lang="en-US" sz="2000" i="1" dirty="0" smtClean="0"/>
              <a:t>work for hire</a:t>
            </a:r>
            <a:r>
              <a:rPr lang="en-US" sz="2000" dirty="0" smtClean="0"/>
              <a:t>) 95 years from date of publication or 120 years from date of creation if never published</a:t>
            </a:r>
          </a:p>
          <a:p>
            <a:pPr>
              <a:lnSpc>
                <a:spcPct val="80000"/>
              </a:lnSpc>
              <a:buFont typeface="Wingdings" panose="05000000000000000000" pitchFamily="2" charset="2"/>
              <a:buChar char="§"/>
            </a:pPr>
            <a:r>
              <a:rPr lang="en-US" sz="2400" dirty="0" smtClean="0">
                <a:solidFill>
                  <a:srgbClr val="002060"/>
                </a:solidFill>
              </a:rPr>
              <a:t>Notice </a:t>
            </a:r>
            <a:r>
              <a:rPr lang="en-US" sz="2400" dirty="0">
                <a:solidFill>
                  <a:srgbClr val="002060"/>
                </a:solidFill>
              </a:rPr>
              <a:t>status</a:t>
            </a:r>
          </a:p>
          <a:p>
            <a:pPr lvl="1">
              <a:lnSpc>
                <a:spcPct val="80000"/>
              </a:lnSpc>
              <a:buFont typeface="Wingdings" panose="05000000000000000000" pitchFamily="2" charset="2"/>
              <a:buChar char="§"/>
            </a:pPr>
            <a:r>
              <a:rPr lang="en-US" sz="2000" dirty="0">
                <a:solidFill>
                  <a:srgbClr val="002060"/>
                </a:solidFill>
              </a:rPr>
              <a:t>Before 1977, works had to have copyright notice</a:t>
            </a:r>
          </a:p>
          <a:p>
            <a:pPr>
              <a:lnSpc>
                <a:spcPct val="80000"/>
              </a:lnSpc>
              <a:buFont typeface="Wingdings" panose="05000000000000000000" pitchFamily="2" charset="2"/>
              <a:buChar char="§"/>
            </a:pPr>
            <a:r>
              <a:rPr lang="en-US" sz="2400" dirty="0">
                <a:solidFill>
                  <a:srgbClr val="002060"/>
                </a:solidFill>
              </a:rPr>
              <a:t>Registration status</a:t>
            </a:r>
          </a:p>
          <a:p>
            <a:pPr lvl="1">
              <a:lnSpc>
                <a:spcPct val="80000"/>
              </a:lnSpc>
              <a:buFont typeface="Wingdings" panose="05000000000000000000" pitchFamily="2" charset="2"/>
              <a:buChar char="§"/>
            </a:pPr>
            <a:r>
              <a:rPr lang="en-US" sz="2000" dirty="0">
                <a:solidFill>
                  <a:srgbClr val="002060"/>
                </a:solidFill>
              </a:rPr>
              <a:t>Term used to be 28 years, and then a renewal had to be filed with the Library of Congress. Relevant for works published 1923-1963—a majority are now in public domain </a:t>
            </a:r>
            <a:endParaRPr lang="en-US" sz="2000" dirty="0" smtClean="0">
              <a:solidFill>
                <a:srgbClr val="002060"/>
              </a:solidFill>
            </a:endParaRPr>
          </a:p>
          <a:p>
            <a:pPr marL="457200" lvl="1" indent="0">
              <a:buNone/>
            </a:pPr>
            <a:endParaRPr lang="en-US" sz="2000" dirty="0">
              <a:solidFill>
                <a:srgbClr val="000000"/>
              </a:solidFill>
            </a:endParaRPr>
          </a:p>
        </p:txBody>
      </p:sp>
      <p:sp>
        <p:nvSpPr>
          <p:cNvPr id="7171" name="Rectangle 2"/>
          <p:cNvSpPr>
            <a:spLocks noGrp="1" noChangeArrowheads="1"/>
          </p:cNvSpPr>
          <p:nvPr>
            <p:ph type="title"/>
          </p:nvPr>
        </p:nvSpPr>
        <p:spPr>
          <a:xfrm>
            <a:off x="457200" y="457200"/>
            <a:ext cx="8229600" cy="914400"/>
          </a:xfrm>
        </p:spPr>
        <p:txBody>
          <a:bodyPr/>
          <a:lstStyle/>
          <a:p>
            <a:pPr eaLnBrk="1" hangingPunct="1"/>
            <a:r>
              <a:rPr lang="en-US" sz="3200" b="1" dirty="0" smtClean="0">
                <a:solidFill>
                  <a:schemeClr val="bg2"/>
                </a:solidFill>
              </a:rPr>
              <a:t>Is it still under copyright?</a:t>
            </a:r>
          </a:p>
        </p:txBody>
      </p:sp>
      <p:sp>
        <p:nvSpPr>
          <p:cNvPr id="2" name="Slide Number Placeholder 1"/>
          <p:cNvSpPr>
            <a:spLocks noGrp="1"/>
          </p:cNvSpPr>
          <p:nvPr>
            <p:ph type="sldNum" sz="quarter" idx="11"/>
          </p:nvPr>
        </p:nvSpPr>
        <p:spPr/>
        <p:txBody>
          <a:bodyPr/>
          <a:lstStyle/>
          <a:p>
            <a:pPr>
              <a:defRPr/>
            </a:pPr>
            <a:fld id="{401B6D8B-9EB9-40FB-B0D8-EA016213B564}" type="slidenum">
              <a:rPr lang="en-US" smtClean="0"/>
              <a:pPr>
                <a:defRPr/>
              </a:pPr>
              <a:t>58</a:t>
            </a:fld>
            <a:endParaRPr lang="en-US"/>
          </a:p>
        </p:txBody>
      </p:sp>
    </p:spTree>
    <p:extLst>
      <p:ext uri="{BB962C8B-B14F-4D97-AF65-F5344CB8AC3E}">
        <p14:creationId xmlns:p14="http://schemas.microsoft.com/office/powerpoint/2010/main" val="241124223"/>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3"/>
          <p:cNvSpPr>
            <a:spLocks noGrp="1" noChangeArrowheads="1"/>
          </p:cNvSpPr>
          <p:nvPr>
            <p:ph idx="1"/>
          </p:nvPr>
        </p:nvSpPr>
        <p:spPr>
          <a:xfrm>
            <a:off x="457200" y="1447800"/>
            <a:ext cx="8229600" cy="4953000"/>
          </a:xfrm>
        </p:spPr>
        <p:txBody>
          <a:bodyPr/>
          <a:lstStyle/>
          <a:p>
            <a:pPr>
              <a:lnSpc>
                <a:spcPct val="80000"/>
              </a:lnSpc>
              <a:buFont typeface="Wingdings" panose="05000000000000000000" pitchFamily="2" charset="2"/>
              <a:buChar char="§"/>
            </a:pPr>
            <a:r>
              <a:rPr lang="en-US" sz="2400" dirty="0" smtClean="0"/>
              <a:t>Authorship</a:t>
            </a:r>
          </a:p>
          <a:p>
            <a:pPr lvl="1">
              <a:lnSpc>
                <a:spcPct val="80000"/>
              </a:lnSpc>
              <a:buFont typeface="Wingdings" panose="05000000000000000000" pitchFamily="2" charset="2"/>
              <a:buChar char="§"/>
            </a:pPr>
            <a:r>
              <a:rPr lang="en-US" sz="2000" dirty="0" smtClean="0"/>
              <a:t>Life of the author plus 70 years, if more than one author, look to the one that died last</a:t>
            </a:r>
          </a:p>
          <a:p>
            <a:pPr lvl="1">
              <a:lnSpc>
                <a:spcPct val="80000"/>
              </a:lnSpc>
              <a:buFont typeface="Wingdings" panose="05000000000000000000" pitchFamily="2" charset="2"/>
              <a:buChar char="§"/>
            </a:pPr>
            <a:r>
              <a:rPr lang="en-US" sz="2000" dirty="0" smtClean="0"/>
              <a:t>Corporate authorship (aka </a:t>
            </a:r>
            <a:r>
              <a:rPr lang="en-US" sz="2000" i="1" dirty="0" smtClean="0"/>
              <a:t>work for hire</a:t>
            </a:r>
            <a:r>
              <a:rPr lang="en-US" sz="2000" dirty="0" smtClean="0"/>
              <a:t>) 95 years from date of publication or 120 years from date of creation if never published</a:t>
            </a:r>
          </a:p>
          <a:p>
            <a:pPr>
              <a:lnSpc>
                <a:spcPct val="80000"/>
              </a:lnSpc>
              <a:buFont typeface="Wingdings" panose="05000000000000000000" pitchFamily="2" charset="2"/>
              <a:buChar char="§"/>
            </a:pPr>
            <a:r>
              <a:rPr lang="en-US" sz="2400" dirty="0" smtClean="0"/>
              <a:t>Notice status</a:t>
            </a:r>
          </a:p>
          <a:p>
            <a:pPr lvl="1">
              <a:lnSpc>
                <a:spcPct val="80000"/>
              </a:lnSpc>
              <a:buFont typeface="Wingdings" panose="05000000000000000000" pitchFamily="2" charset="2"/>
              <a:buChar char="§"/>
            </a:pPr>
            <a:r>
              <a:rPr lang="en-US" sz="2000" dirty="0" smtClean="0"/>
              <a:t>Before 1977, works had to have copyright notice</a:t>
            </a:r>
          </a:p>
          <a:p>
            <a:pPr>
              <a:lnSpc>
                <a:spcPct val="80000"/>
              </a:lnSpc>
              <a:buFont typeface="Wingdings" panose="05000000000000000000" pitchFamily="2" charset="2"/>
              <a:buChar char="§"/>
            </a:pPr>
            <a:r>
              <a:rPr lang="en-US" sz="2400" dirty="0" smtClean="0"/>
              <a:t>Registration status</a:t>
            </a:r>
          </a:p>
          <a:p>
            <a:pPr lvl="1">
              <a:lnSpc>
                <a:spcPct val="80000"/>
              </a:lnSpc>
              <a:buFont typeface="Wingdings" panose="05000000000000000000" pitchFamily="2" charset="2"/>
              <a:buChar char="§"/>
            </a:pPr>
            <a:r>
              <a:rPr lang="en-US" sz="2000" dirty="0" smtClean="0"/>
              <a:t>Term used to be 28 years, and then a renewal had to be filed with the Library of Congress. Relevant for works published 1923-1963—a majority are now in public domain </a:t>
            </a:r>
          </a:p>
          <a:p>
            <a:pPr>
              <a:lnSpc>
                <a:spcPct val="80000"/>
              </a:lnSpc>
              <a:buFont typeface="Wingdings" panose="05000000000000000000" pitchFamily="2" charset="2"/>
              <a:buChar char="§"/>
            </a:pPr>
            <a:r>
              <a:rPr lang="en-US" sz="2400" dirty="0" smtClean="0">
                <a:solidFill>
                  <a:srgbClr val="002060"/>
                </a:solidFill>
              </a:rPr>
              <a:t>Peter </a:t>
            </a:r>
            <a:r>
              <a:rPr lang="en-US" sz="2400" dirty="0" err="1">
                <a:solidFill>
                  <a:srgbClr val="002060"/>
                </a:solidFill>
              </a:rPr>
              <a:t>Hirtle</a:t>
            </a:r>
            <a:r>
              <a:rPr lang="en-US" sz="2400" dirty="0">
                <a:solidFill>
                  <a:srgbClr val="002060"/>
                </a:solidFill>
              </a:rPr>
              <a:t> </a:t>
            </a:r>
            <a:r>
              <a:rPr lang="en-US" sz="2400" dirty="0" smtClean="0">
                <a:solidFill>
                  <a:srgbClr val="002060"/>
                </a:solidFill>
              </a:rPr>
              <a:t>Chart: </a:t>
            </a:r>
            <a:r>
              <a:rPr lang="en-US" sz="2400" i="1" dirty="0" smtClean="0">
                <a:solidFill>
                  <a:srgbClr val="002060"/>
                </a:solidFill>
              </a:rPr>
              <a:t>Copyright Term and Public Domain in the United States </a:t>
            </a:r>
            <a:r>
              <a:rPr lang="en-US" sz="2000" dirty="0" smtClean="0">
                <a:solidFill>
                  <a:srgbClr val="002060"/>
                </a:solidFill>
                <a:hlinkClick r:id="rId2"/>
              </a:rPr>
              <a:t>http</a:t>
            </a:r>
            <a:r>
              <a:rPr lang="en-US" sz="2000" dirty="0">
                <a:solidFill>
                  <a:srgbClr val="002060"/>
                </a:solidFill>
                <a:hlinkClick r:id="rId2"/>
              </a:rPr>
              <a:t>://</a:t>
            </a:r>
            <a:r>
              <a:rPr lang="en-US" sz="2000" dirty="0" smtClean="0">
                <a:solidFill>
                  <a:srgbClr val="002060"/>
                </a:solidFill>
                <a:hlinkClick r:id="rId2"/>
              </a:rPr>
              <a:t>copyright.cornell.edu/resources/publicdomain.cfm</a:t>
            </a:r>
            <a:endParaRPr lang="en-US" sz="2000" dirty="0" smtClean="0">
              <a:solidFill>
                <a:srgbClr val="002060"/>
              </a:solidFill>
            </a:endParaRPr>
          </a:p>
          <a:p>
            <a:pPr>
              <a:lnSpc>
                <a:spcPct val="80000"/>
              </a:lnSpc>
              <a:buFont typeface="Wingdings" panose="05000000000000000000" pitchFamily="2" charset="2"/>
              <a:buChar char="§"/>
            </a:pPr>
            <a:r>
              <a:rPr lang="en-US" sz="2400" dirty="0" smtClean="0">
                <a:solidFill>
                  <a:srgbClr val="002060"/>
                </a:solidFill>
              </a:rPr>
              <a:t>Works in the public domain can be freely used by anyone.</a:t>
            </a:r>
            <a:endParaRPr lang="en-US" sz="2400" dirty="0">
              <a:solidFill>
                <a:srgbClr val="002060"/>
              </a:solidFill>
            </a:endParaRPr>
          </a:p>
          <a:p>
            <a:pPr marL="457200" lvl="1" indent="0">
              <a:buNone/>
            </a:pPr>
            <a:endParaRPr lang="en-US" sz="2000" dirty="0">
              <a:solidFill>
                <a:srgbClr val="000000"/>
              </a:solidFill>
            </a:endParaRPr>
          </a:p>
        </p:txBody>
      </p:sp>
      <p:sp>
        <p:nvSpPr>
          <p:cNvPr id="7171" name="Rectangle 2"/>
          <p:cNvSpPr>
            <a:spLocks noGrp="1" noChangeArrowheads="1"/>
          </p:cNvSpPr>
          <p:nvPr>
            <p:ph type="title"/>
          </p:nvPr>
        </p:nvSpPr>
        <p:spPr>
          <a:xfrm>
            <a:off x="457200" y="457200"/>
            <a:ext cx="8229600" cy="914400"/>
          </a:xfrm>
        </p:spPr>
        <p:txBody>
          <a:bodyPr/>
          <a:lstStyle/>
          <a:p>
            <a:pPr eaLnBrk="1" hangingPunct="1"/>
            <a:r>
              <a:rPr lang="en-US" sz="3200" b="1" dirty="0" smtClean="0">
                <a:solidFill>
                  <a:schemeClr val="bg2"/>
                </a:solidFill>
              </a:rPr>
              <a:t>Is it still under copyright?</a:t>
            </a:r>
          </a:p>
        </p:txBody>
      </p:sp>
      <p:sp>
        <p:nvSpPr>
          <p:cNvPr id="2" name="Slide Number Placeholder 1"/>
          <p:cNvSpPr>
            <a:spLocks noGrp="1"/>
          </p:cNvSpPr>
          <p:nvPr>
            <p:ph type="sldNum" sz="quarter" idx="11"/>
          </p:nvPr>
        </p:nvSpPr>
        <p:spPr/>
        <p:txBody>
          <a:bodyPr/>
          <a:lstStyle/>
          <a:p>
            <a:pPr>
              <a:defRPr/>
            </a:pPr>
            <a:fld id="{401B6D8B-9EB9-40FB-B0D8-EA016213B564}" type="slidenum">
              <a:rPr lang="en-US" smtClean="0"/>
              <a:pPr>
                <a:defRPr/>
              </a:pPr>
              <a:t>59</a:t>
            </a:fld>
            <a:endParaRPr lang="en-US"/>
          </a:p>
        </p:txBody>
      </p:sp>
    </p:spTree>
    <p:extLst>
      <p:ext uri="{BB962C8B-B14F-4D97-AF65-F5344CB8AC3E}">
        <p14:creationId xmlns:p14="http://schemas.microsoft.com/office/powerpoint/2010/main" val="27704454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3"/>
          <p:cNvSpPr>
            <a:spLocks noGrp="1" noChangeArrowheads="1"/>
          </p:cNvSpPr>
          <p:nvPr>
            <p:ph idx="1"/>
          </p:nvPr>
        </p:nvSpPr>
        <p:spPr/>
        <p:txBody>
          <a:bodyPr/>
          <a:lstStyle/>
          <a:p>
            <a:pPr eaLnBrk="1" hangingPunct="1">
              <a:buFont typeface="Wingdings" pitchFamily="2" charset="2"/>
              <a:buChar char="§"/>
            </a:pPr>
            <a:r>
              <a:rPr lang="en-US" sz="2800" dirty="0" smtClean="0"/>
              <a:t>You are already familiar with the basics of appraisal, arrangement, and description, as well as acquisition and access.</a:t>
            </a:r>
          </a:p>
          <a:p>
            <a:pPr eaLnBrk="1" hangingPunct="1">
              <a:buFont typeface="Wingdings" pitchFamily="2" charset="2"/>
              <a:buChar char="§"/>
            </a:pPr>
            <a:r>
              <a:rPr lang="en-US" sz="2800" dirty="0" smtClean="0"/>
              <a:t>We will not cover legal issues in extensive detail, but will provide references to additional resources.</a:t>
            </a:r>
          </a:p>
          <a:p>
            <a:pPr eaLnBrk="1" hangingPunct="1">
              <a:buFont typeface="Wingdings" pitchFamily="2" charset="2"/>
              <a:buChar char="§"/>
            </a:pPr>
            <a:r>
              <a:rPr lang="en-US" sz="2800" dirty="0" smtClean="0"/>
              <a:t>You should have some familiarity with copyright and confidentiality issues, or be prepared to consult additional resources.</a:t>
            </a:r>
          </a:p>
          <a:p>
            <a:pPr eaLnBrk="1" hangingPunct="1">
              <a:buFont typeface="Wingdings" pitchFamily="2" charset="2"/>
              <a:buChar char="§"/>
            </a:pPr>
            <a:endParaRPr lang="en-US" sz="2400" dirty="0" smtClean="0"/>
          </a:p>
        </p:txBody>
      </p:sp>
      <p:sp>
        <p:nvSpPr>
          <p:cNvPr id="7171" name="Rectangle 2"/>
          <p:cNvSpPr>
            <a:spLocks noGrp="1" noChangeArrowheads="1"/>
          </p:cNvSpPr>
          <p:nvPr>
            <p:ph type="title"/>
          </p:nvPr>
        </p:nvSpPr>
        <p:spPr/>
        <p:txBody>
          <a:bodyPr/>
          <a:lstStyle/>
          <a:p>
            <a:pPr eaLnBrk="1" hangingPunct="1"/>
            <a:r>
              <a:rPr lang="en-US" sz="3600" b="1" dirty="0" smtClean="0">
                <a:solidFill>
                  <a:schemeClr val="bg2"/>
                </a:solidFill>
              </a:rPr>
              <a:t>Assumptions</a:t>
            </a:r>
          </a:p>
        </p:txBody>
      </p:sp>
      <p:sp>
        <p:nvSpPr>
          <p:cNvPr id="2" name="Slide Number Placeholder 1"/>
          <p:cNvSpPr>
            <a:spLocks noGrp="1"/>
          </p:cNvSpPr>
          <p:nvPr>
            <p:ph type="sldNum" sz="quarter" idx="11"/>
          </p:nvPr>
        </p:nvSpPr>
        <p:spPr/>
        <p:txBody>
          <a:bodyPr/>
          <a:lstStyle/>
          <a:p>
            <a:pPr>
              <a:defRPr/>
            </a:pPr>
            <a:fld id="{401B6D8B-9EB9-40FB-B0D8-EA016213B564}" type="slidenum">
              <a:rPr lang="en-US" smtClean="0"/>
              <a:pPr>
                <a:defRPr/>
              </a:pPr>
              <a:t>6</a:t>
            </a:fld>
            <a:endParaRPr lang="en-US"/>
          </a:p>
        </p:txBody>
      </p:sp>
    </p:spTree>
    <p:extLst>
      <p:ext uri="{BB962C8B-B14F-4D97-AF65-F5344CB8AC3E}">
        <p14:creationId xmlns:p14="http://schemas.microsoft.com/office/powerpoint/2010/main" val="2596434090"/>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600200"/>
            <a:ext cx="8229600" cy="3657600"/>
          </a:xfrm>
        </p:spPr>
        <p:txBody>
          <a:bodyPr/>
          <a:lstStyle/>
          <a:p>
            <a:pPr>
              <a:lnSpc>
                <a:spcPct val="90000"/>
              </a:lnSpc>
              <a:buFont typeface="Wingdings" panose="05000000000000000000" pitchFamily="2" charset="2"/>
              <a:buChar char="§"/>
            </a:pPr>
            <a:r>
              <a:rPr lang="en-US" sz="2400" dirty="0" smtClean="0">
                <a:cs typeface="Times New Roman" pitchFamily="18" charset="0"/>
              </a:rPr>
              <a:t>Before 1978 unpublished works not covered by Federal law</a:t>
            </a:r>
          </a:p>
          <a:p>
            <a:pPr lvl="1">
              <a:lnSpc>
                <a:spcPct val="90000"/>
              </a:lnSpc>
              <a:buFont typeface="Wingdings" panose="05000000000000000000" pitchFamily="2" charset="2"/>
              <a:buChar char="§"/>
            </a:pPr>
            <a:r>
              <a:rPr lang="en-US" sz="2000" dirty="0" smtClean="0">
                <a:cs typeface="Times New Roman" pitchFamily="18" charset="0"/>
              </a:rPr>
              <a:t>“Right of first publication” was perpetual</a:t>
            </a:r>
          </a:p>
          <a:p>
            <a:pPr lvl="1">
              <a:lnSpc>
                <a:spcPct val="90000"/>
              </a:lnSpc>
              <a:buFont typeface="Wingdings" panose="05000000000000000000" pitchFamily="2" charset="2"/>
              <a:buChar char="§"/>
            </a:pPr>
            <a:r>
              <a:rPr lang="en-US" sz="2000" dirty="0" smtClean="0">
                <a:cs typeface="Times New Roman" pitchFamily="18" charset="0"/>
              </a:rPr>
              <a:t>Unpublished materials could be passed from heir to heir</a:t>
            </a:r>
          </a:p>
          <a:p>
            <a:pPr lvl="1">
              <a:lnSpc>
                <a:spcPct val="90000"/>
              </a:lnSpc>
              <a:buFont typeface="Wingdings" panose="05000000000000000000" pitchFamily="2" charset="2"/>
              <a:buChar char="§"/>
            </a:pPr>
            <a:r>
              <a:rPr lang="en-US" sz="2000" dirty="0" smtClean="0">
                <a:cs typeface="Times New Roman" pitchFamily="18" charset="0"/>
              </a:rPr>
              <a:t>Regulated by states as property, no uniformity</a:t>
            </a:r>
          </a:p>
          <a:p>
            <a:pPr>
              <a:lnSpc>
                <a:spcPct val="90000"/>
              </a:lnSpc>
              <a:buFont typeface="Wingdings" panose="05000000000000000000" pitchFamily="2" charset="2"/>
              <a:buChar char="§"/>
            </a:pPr>
            <a:r>
              <a:rPr lang="en-US" sz="2400" dirty="0" smtClean="0">
                <a:cs typeface="Times New Roman" pitchFamily="18" charset="0"/>
              </a:rPr>
              <a:t>Copyright Revision Act of 1976 (effective 1978) copyright now begins at creation, not publication, so now includes unpublished materials</a:t>
            </a:r>
          </a:p>
          <a:p>
            <a:pPr>
              <a:lnSpc>
                <a:spcPct val="90000"/>
              </a:lnSpc>
              <a:buFont typeface="Wingdings" panose="05000000000000000000" pitchFamily="2" charset="2"/>
              <a:buChar char="§"/>
            </a:pPr>
            <a:r>
              <a:rPr lang="en-US" sz="2400" dirty="0" smtClean="0"/>
              <a:t>For textual works:  Life of the author plus 70 years.  If author died before 1946 -- in the public domain</a:t>
            </a:r>
            <a:endParaRPr lang="en-US" sz="2400" dirty="0" smtClean="0">
              <a:cs typeface="Times New Roman" pitchFamily="18" charset="0"/>
            </a:endParaRPr>
          </a:p>
          <a:p>
            <a:endParaRPr lang="en-US" dirty="0"/>
          </a:p>
        </p:txBody>
      </p:sp>
      <p:sp>
        <p:nvSpPr>
          <p:cNvPr id="3" name="Title 2"/>
          <p:cNvSpPr>
            <a:spLocks noGrp="1"/>
          </p:cNvSpPr>
          <p:nvPr>
            <p:ph type="title"/>
          </p:nvPr>
        </p:nvSpPr>
        <p:spPr>
          <a:xfrm>
            <a:off x="457200" y="606552"/>
            <a:ext cx="8229600" cy="685800"/>
          </a:xfrm>
        </p:spPr>
        <p:txBody>
          <a:bodyPr/>
          <a:lstStyle/>
          <a:p>
            <a:r>
              <a:rPr lang="en-US" sz="3200" b="1" dirty="0" smtClean="0">
                <a:solidFill>
                  <a:schemeClr val="bg2"/>
                </a:solidFill>
              </a:rPr>
              <a:t>Example: Unpublished works</a:t>
            </a:r>
            <a:endParaRPr lang="en-US" sz="3200" b="1" dirty="0">
              <a:solidFill>
                <a:schemeClr val="bg2"/>
              </a:solidFill>
            </a:endParaRPr>
          </a:p>
        </p:txBody>
      </p:sp>
      <p:sp>
        <p:nvSpPr>
          <p:cNvPr id="4" name="Slide Number Placeholder 3"/>
          <p:cNvSpPr>
            <a:spLocks noGrp="1"/>
          </p:cNvSpPr>
          <p:nvPr>
            <p:ph type="sldNum" sz="quarter" idx="11"/>
          </p:nvPr>
        </p:nvSpPr>
        <p:spPr/>
        <p:txBody>
          <a:bodyPr/>
          <a:lstStyle/>
          <a:p>
            <a:pPr>
              <a:defRPr/>
            </a:pPr>
            <a:fld id="{401B6D8B-9EB9-40FB-B0D8-EA016213B564}" type="slidenum">
              <a:rPr lang="en-US" smtClean="0">
                <a:solidFill>
                  <a:srgbClr val="000000"/>
                </a:solidFill>
              </a:rPr>
              <a:pPr>
                <a:defRPr/>
              </a:pPr>
              <a:t>60</a:t>
            </a:fld>
            <a:endParaRPr lang="en-US">
              <a:solidFill>
                <a:srgbClr val="000000"/>
              </a:solidFill>
            </a:endParaRPr>
          </a:p>
        </p:txBody>
      </p:sp>
    </p:spTree>
    <p:extLst>
      <p:ext uri="{BB962C8B-B14F-4D97-AF65-F5344CB8AC3E}">
        <p14:creationId xmlns:p14="http://schemas.microsoft.com/office/powerpoint/2010/main" val="2193337931"/>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3"/>
          <p:cNvSpPr>
            <a:spLocks noGrp="1" noChangeArrowheads="1"/>
          </p:cNvSpPr>
          <p:nvPr>
            <p:ph idx="1"/>
          </p:nvPr>
        </p:nvSpPr>
        <p:spPr>
          <a:xfrm>
            <a:off x="457200" y="1828800"/>
            <a:ext cx="8229600" cy="3886200"/>
          </a:xfrm>
        </p:spPr>
        <p:txBody>
          <a:bodyPr/>
          <a:lstStyle/>
          <a:p>
            <a:pPr>
              <a:buFont typeface="Wingdings" panose="05000000000000000000" pitchFamily="2" charset="2"/>
              <a:buChar char="§"/>
            </a:pPr>
            <a:r>
              <a:rPr lang="en-US" sz="2400" dirty="0"/>
              <a:t>Section </a:t>
            </a:r>
            <a:r>
              <a:rPr lang="en-US" sz="2400" dirty="0" smtClean="0"/>
              <a:t>106 - Owner’s </a:t>
            </a:r>
            <a:r>
              <a:rPr lang="en-US" sz="2400" dirty="0"/>
              <a:t>6 </a:t>
            </a:r>
            <a:r>
              <a:rPr lang="en-US" sz="2400" b="1" dirty="0"/>
              <a:t>exclusive</a:t>
            </a:r>
            <a:r>
              <a:rPr lang="en-US" sz="2400" dirty="0"/>
              <a:t> rights</a:t>
            </a:r>
          </a:p>
          <a:p>
            <a:pPr lvl="1">
              <a:buFont typeface="Wingdings" panose="05000000000000000000" pitchFamily="2" charset="2"/>
              <a:buChar char="§"/>
            </a:pPr>
            <a:r>
              <a:rPr lang="en-US" sz="2000" dirty="0"/>
              <a:t>Reproduction</a:t>
            </a:r>
          </a:p>
          <a:p>
            <a:pPr lvl="1">
              <a:buFont typeface="Wingdings" panose="05000000000000000000" pitchFamily="2" charset="2"/>
              <a:buChar char="§"/>
            </a:pPr>
            <a:r>
              <a:rPr lang="en-US" sz="2000" dirty="0"/>
              <a:t>Prepare derivatives (e.g., a movie based on a book)</a:t>
            </a:r>
          </a:p>
          <a:p>
            <a:pPr lvl="1">
              <a:buFont typeface="Wingdings" panose="05000000000000000000" pitchFamily="2" charset="2"/>
              <a:buChar char="§"/>
            </a:pPr>
            <a:r>
              <a:rPr lang="en-US" sz="2000" dirty="0"/>
              <a:t>Distribution</a:t>
            </a:r>
          </a:p>
          <a:p>
            <a:pPr lvl="1">
              <a:buFont typeface="Wingdings" panose="05000000000000000000" pitchFamily="2" charset="2"/>
              <a:buChar char="§"/>
            </a:pPr>
            <a:r>
              <a:rPr lang="en-US" sz="2000" dirty="0"/>
              <a:t>Performance</a:t>
            </a:r>
          </a:p>
          <a:p>
            <a:pPr lvl="1">
              <a:buFont typeface="Wingdings" panose="05000000000000000000" pitchFamily="2" charset="2"/>
              <a:buChar char="§"/>
            </a:pPr>
            <a:r>
              <a:rPr lang="en-US" sz="2000" dirty="0"/>
              <a:t>Display</a:t>
            </a:r>
          </a:p>
          <a:p>
            <a:pPr lvl="1">
              <a:buFont typeface="Wingdings" panose="05000000000000000000" pitchFamily="2" charset="2"/>
              <a:buChar char="§"/>
            </a:pPr>
            <a:r>
              <a:rPr lang="en-US" sz="2000" dirty="0"/>
              <a:t>Public performance of sound recording via digital audio transmission</a:t>
            </a:r>
          </a:p>
          <a:p>
            <a:pPr>
              <a:buFont typeface="Wingdings" panose="05000000000000000000" pitchFamily="2" charset="2"/>
              <a:buChar char="§"/>
            </a:pPr>
            <a:r>
              <a:rPr lang="en-US" sz="2400" dirty="0" smtClean="0"/>
              <a:t>“Bundle</a:t>
            </a:r>
            <a:r>
              <a:rPr lang="en-US" sz="2400" dirty="0"/>
              <a:t>” of rights - rights may be used/licensed/sold separately or together</a:t>
            </a:r>
          </a:p>
          <a:p>
            <a:pPr>
              <a:buFont typeface="Wingdings" panose="05000000000000000000" pitchFamily="2" charset="2"/>
              <a:buChar char="§"/>
            </a:pPr>
            <a:r>
              <a:rPr lang="en-US" sz="2400" dirty="0"/>
              <a:t>Owner’s rights protected only for “first sale”</a:t>
            </a:r>
          </a:p>
        </p:txBody>
      </p:sp>
      <p:sp>
        <p:nvSpPr>
          <p:cNvPr id="7171" name="Rectangle 2"/>
          <p:cNvSpPr>
            <a:spLocks noGrp="1" noChangeArrowheads="1"/>
          </p:cNvSpPr>
          <p:nvPr>
            <p:ph type="title"/>
          </p:nvPr>
        </p:nvSpPr>
        <p:spPr/>
        <p:txBody>
          <a:bodyPr/>
          <a:lstStyle/>
          <a:p>
            <a:pPr eaLnBrk="1" hangingPunct="1"/>
            <a:r>
              <a:rPr lang="en-US" sz="3200" b="1" dirty="0" smtClean="0">
                <a:solidFill>
                  <a:schemeClr val="bg2"/>
                </a:solidFill>
              </a:rPr>
              <a:t>How does the law allow me to reproduce or provide access? </a:t>
            </a:r>
          </a:p>
        </p:txBody>
      </p:sp>
      <p:sp>
        <p:nvSpPr>
          <p:cNvPr id="2" name="Slide Number Placeholder 1"/>
          <p:cNvSpPr>
            <a:spLocks noGrp="1"/>
          </p:cNvSpPr>
          <p:nvPr>
            <p:ph type="sldNum" sz="quarter" idx="11"/>
          </p:nvPr>
        </p:nvSpPr>
        <p:spPr/>
        <p:txBody>
          <a:bodyPr/>
          <a:lstStyle/>
          <a:p>
            <a:pPr>
              <a:defRPr/>
            </a:pPr>
            <a:fld id="{401B6D8B-9EB9-40FB-B0D8-EA016213B564}" type="slidenum">
              <a:rPr lang="en-US" smtClean="0"/>
              <a:pPr>
                <a:defRPr/>
              </a:pPr>
              <a:t>61</a:t>
            </a:fld>
            <a:endParaRPr lang="en-US"/>
          </a:p>
        </p:txBody>
      </p:sp>
    </p:spTree>
    <p:extLst>
      <p:ext uri="{BB962C8B-B14F-4D97-AF65-F5344CB8AC3E}">
        <p14:creationId xmlns:p14="http://schemas.microsoft.com/office/powerpoint/2010/main" val="3242742305"/>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3"/>
          <p:cNvSpPr>
            <a:spLocks noGrp="1" noChangeArrowheads="1"/>
          </p:cNvSpPr>
          <p:nvPr>
            <p:ph idx="1"/>
          </p:nvPr>
        </p:nvSpPr>
        <p:spPr/>
        <p:txBody>
          <a:bodyPr/>
          <a:lstStyle/>
          <a:p>
            <a:pPr>
              <a:buFont typeface="Wingdings" panose="05000000000000000000" pitchFamily="2" charset="2"/>
              <a:buChar char="§"/>
            </a:pPr>
            <a:r>
              <a:rPr lang="en-US" dirty="0" smtClean="0"/>
              <a:t>Impact has been limited</a:t>
            </a:r>
          </a:p>
          <a:p>
            <a:pPr>
              <a:buFont typeface="Wingdings" panose="05000000000000000000" pitchFamily="2" charset="2"/>
              <a:buChar char="§"/>
            </a:pPr>
            <a:r>
              <a:rPr lang="en-US" dirty="0" smtClean="0"/>
              <a:t>CA </a:t>
            </a:r>
            <a:r>
              <a:rPr lang="en-US" dirty="0"/>
              <a:t>and NY </a:t>
            </a:r>
            <a:r>
              <a:rPr lang="en-US" dirty="0" smtClean="0"/>
              <a:t>laws protect against mutilation</a:t>
            </a:r>
            <a:endParaRPr lang="en-US" dirty="0"/>
          </a:p>
          <a:p>
            <a:pPr>
              <a:buFont typeface="Wingdings" panose="05000000000000000000" pitchFamily="2" charset="2"/>
              <a:buChar char="§"/>
            </a:pPr>
            <a:r>
              <a:rPr lang="en-US" dirty="0"/>
              <a:t>Visual Artists Rights Act of 1990 (VARA</a:t>
            </a:r>
            <a:r>
              <a:rPr lang="en-US" dirty="0" smtClean="0"/>
              <a:t>) §106A</a:t>
            </a:r>
            <a:endParaRPr lang="en-US" dirty="0"/>
          </a:p>
          <a:p>
            <a:pPr lvl="1">
              <a:buFont typeface="Wingdings" panose="05000000000000000000" pitchFamily="2" charset="2"/>
              <a:buChar char="§"/>
            </a:pPr>
            <a:r>
              <a:rPr lang="en-US" sz="2400" dirty="0"/>
              <a:t>Protects </a:t>
            </a:r>
            <a:r>
              <a:rPr lang="en-US" sz="2400" dirty="0" smtClean="0"/>
              <a:t>rights attribution and integrity belonging to the artist (</a:t>
            </a:r>
            <a:r>
              <a:rPr lang="en-US" sz="2400" dirty="0"/>
              <a:t>but not copyright owner)</a:t>
            </a:r>
          </a:p>
          <a:p>
            <a:pPr lvl="1">
              <a:buFont typeface="Wingdings" panose="05000000000000000000" pitchFamily="2" charset="2"/>
              <a:buChar char="§"/>
            </a:pPr>
            <a:r>
              <a:rPr lang="en-US" sz="2400" dirty="0" smtClean="0"/>
              <a:t>Applies </a:t>
            </a:r>
            <a:r>
              <a:rPr lang="en-US" sz="2400" dirty="0"/>
              <a:t>to “works of visual art”</a:t>
            </a:r>
          </a:p>
          <a:p>
            <a:pPr lvl="1">
              <a:buFont typeface="Wingdings" panose="05000000000000000000" pitchFamily="2" charset="2"/>
              <a:buChar char="§"/>
            </a:pPr>
            <a:r>
              <a:rPr lang="en-US" sz="2400" dirty="0" smtClean="0"/>
              <a:t>Most legal </a:t>
            </a:r>
            <a:r>
              <a:rPr lang="en-US" sz="2400" dirty="0"/>
              <a:t>cases to date involved large works of visual art moved with damage</a:t>
            </a:r>
          </a:p>
        </p:txBody>
      </p:sp>
      <p:sp>
        <p:nvSpPr>
          <p:cNvPr id="7171" name="Rectangle 2"/>
          <p:cNvSpPr>
            <a:spLocks noGrp="1" noChangeArrowheads="1"/>
          </p:cNvSpPr>
          <p:nvPr>
            <p:ph type="title"/>
          </p:nvPr>
        </p:nvSpPr>
        <p:spPr/>
        <p:txBody>
          <a:bodyPr/>
          <a:lstStyle/>
          <a:p>
            <a:pPr eaLnBrk="1" hangingPunct="1"/>
            <a:r>
              <a:rPr lang="en-US" sz="3200" b="1" dirty="0" smtClean="0">
                <a:solidFill>
                  <a:schemeClr val="bg2"/>
                </a:solidFill>
              </a:rPr>
              <a:t>Visual Arts Materials and </a:t>
            </a:r>
            <a:br>
              <a:rPr lang="en-US" sz="3200" b="1" dirty="0" smtClean="0">
                <a:solidFill>
                  <a:schemeClr val="bg2"/>
                </a:solidFill>
              </a:rPr>
            </a:br>
            <a:r>
              <a:rPr lang="en-US" sz="3200" b="1" dirty="0" smtClean="0">
                <a:solidFill>
                  <a:schemeClr val="bg2"/>
                </a:solidFill>
              </a:rPr>
              <a:t>Moral Rights in America</a:t>
            </a:r>
          </a:p>
        </p:txBody>
      </p:sp>
      <p:sp>
        <p:nvSpPr>
          <p:cNvPr id="2" name="Slide Number Placeholder 1"/>
          <p:cNvSpPr>
            <a:spLocks noGrp="1"/>
          </p:cNvSpPr>
          <p:nvPr>
            <p:ph type="sldNum" sz="quarter" idx="11"/>
          </p:nvPr>
        </p:nvSpPr>
        <p:spPr/>
        <p:txBody>
          <a:bodyPr/>
          <a:lstStyle/>
          <a:p>
            <a:pPr>
              <a:defRPr/>
            </a:pPr>
            <a:fld id="{401B6D8B-9EB9-40FB-B0D8-EA016213B564}" type="slidenum">
              <a:rPr lang="en-US" smtClean="0">
                <a:solidFill>
                  <a:srgbClr val="000000"/>
                </a:solidFill>
              </a:rPr>
              <a:pPr>
                <a:defRPr/>
              </a:pPr>
              <a:t>62</a:t>
            </a:fld>
            <a:endParaRPr lang="en-US">
              <a:solidFill>
                <a:srgbClr val="000000"/>
              </a:solidFill>
            </a:endParaRPr>
          </a:p>
        </p:txBody>
      </p:sp>
    </p:spTree>
    <p:extLst>
      <p:ext uri="{BB962C8B-B14F-4D97-AF65-F5344CB8AC3E}">
        <p14:creationId xmlns:p14="http://schemas.microsoft.com/office/powerpoint/2010/main" val="1341610860"/>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3"/>
          <p:cNvSpPr>
            <a:spLocks noGrp="1" noChangeArrowheads="1"/>
          </p:cNvSpPr>
          <p:nvPr>
            <p:ph idx="1"/>
          </p:nvPr>
        </p:nvSpPr>
        <p:spPr>
          <a:xfrm>
            <a:off x="457200" y="1676400"/>
            <a:ext cx="8229600" cy="3886200"/>
          </a:xfrm>
        </p:spPr>
        <p:txBody>
          <a:bodyPr/>
          <a:lstStyle/>
          <a:p>
            <a:pPr>
              <a:buFont typeface="Wingdings" panose="05000000000000000000" pitchFamily="2" charset="2"/>
              <a:buChar char="§"/>
            </a:pPr>
            <a:r>
              <a:rPr lang="en-US" sz="2000" dirty="0" smtClean="0">
                <a:solidFill>
                  <a:srgbClr val="000000"/>
                </a:solidFill>
              </a:rPr>
              <a:t>Section 107 – Fair Use</a:t>
            </a:r>
          </a:p>
          <a:p>
            <a:pPr lvl="1">
              <a:lnSpc>
                <a:spcPct val="90000"/>
              </a:lnSpc>
              <a:buFont typeface="Wingdings" panose="05000000000000000000" pitchFamily="2" charset="2"/>
              <a:buChar char="§"/>
            </a:pPr>
            <a:r>
              <a:rPr lang="en-US" sz="2000" dirty="0">
                <a:solidFill>
                  <a:srgbClr val="000000"/>
                </a:solidFill>
                <a:cs typeface="Times New Roman" pitchFamily="18" charset="0"/>
              </a:rPr>
              <a:t>It’s a DEFENSE to </a:t>
            </a:r>
            <a:r>
              <a:rPr lang="en-US" sz="2000" dirty="0" smtClean="0">
                <a:solidFill>
                  <a:srgbClr val="000000"/>
                </a:solidFill>
                <a:cs typeface="Times New Roman" pitchFamily="18" charset="0"/>
              </a:rPr>
              <a:t>infringement.</a:t>
            </a:r>
            <a:endParaRPr lang="en-US" sz="2000" dirty="0">
              <a:solidFill>
                <a:srgbClr val="000000"/>
              </a:solidFill>
              <a:cs typeface="Times New Roman" pitchFamily="18" charset="0"/>
            </a:endParaRPr>
          </a:p>
          <a:p>
            <a:pPr lvl="1">
              <a:lnSpc>
                <a:spcPct val="90000"/>
              </a:lnSpc>
              <a:buFont typeface="Wingdings" panose="05000000000000000000" pitchFamily="2" charset="2"/>
              <a:buChar char="§"/>
            </a:pPr>
            <a:r>
              <a:rPr lang="en-US" sz="2000" dirty="0">
                <a:solidFill>
                  <a:srgbClr val="000000"/>
                </a:solidFill>
                <a:cs typeface="Times New Roman" pitchFamily="18" charset="0"/>
              </a:rPr>
              <a:t>Some uses are deemed to be of so little harm to the copyright owner, or of so great a benefit to others, that they are "</a:t>
            </a:r>
            <a:r>
              <a:rPr lang="en-US" sz="2000" dirty="0" smtClean="0">
                <a:solidFill>
                  <a:srgbClr val="000000"/>
                </a:solidFill>
                <a:cs typeface="Times New Roman" pitchFamily="18" charset="0"/>
              </a:rPr>
              <a:t>fair.”</a:t>
            </a:r>
          </a:p>
        </p:txBody>
      </p:sp>
      <p:sp>
        <p:nvSpPr>
          <p:cNvPr id="7171" name="Rectangle 2"/>
          <p:cNvSpPr>
            <a:spLocks noGrp="1" noChangeArrowheads="1"/>
          </p:cNvSpPr>
          <p:nvPr>
            <p:ph type="title"/>
          </p:nvPr>
        </p:nvSpPr>
        <p:spPr>
          <a:xfrm>
            <a:off x="457200" y="685800"/>
            <a:ext cx="8229600" cy="685800"/>
          </a:xfrm>
        </p:spPr>
        <p:txBody>
          <a:bodyPr/>
          <a:lstStyle/>
          <a:p>
            <a:pPr eaLnBrk="1" hangingPunct="1"/>
            <a:r>
              <a:rPr lang="en-US" sz="3200" b="1" dirty="0" smtClean="0">
                <a:solidFill>
                  <a:schemeClr val="bg2"/>
                </a:solidFill>
              </a:rPr>
              <a:t>Limits on exclusive rights: Fair Use</a:t>
            </a:r>
          </a:p>
        </p:txBody>
      </p:sp>
      <p:sp>
        <p:nvSpPr>
          <p:cNvPr id="2" name="Slide Number Placeholder 1"/>
          <p:cNvSpPr>
            <a:spLocks noGrp="1"/>
          </p:cNvSpPr>
          <p:nvPr>
            <p:ph type="sldNum" sz="quarter" idx="11"/>
          </p:nvPr>
        </p:nvSpPr>
        <p:spPr/>
        <p:txBody>
          <a:bodyPr/>
          <a:lstStyle/>
          <a:p>
            <a:pPr>
              <a:defRPr/>
            </a:pPr>
            <a:fld id="{401B6D8B-9EB9-40FB-B0D8-EA016213B564}" type="slidenum">
              <a:rPr lang="en-US" smtClean="0"/>
              <a:pPr>
                <a:defRPr/>
              </a:pPr>
              <a:t>63</a:t>
            </a:fld>
            <a:endParaRPr lang="en-US"/>
          </a:p>
        </p:txBody>
      </p:sp>
    </p:spTree>
    <p:extLst>
      <p:ext uri="{BB962C8B-B14F-4D97-AF65-F5344CB8AC3E}">
        <p14:creationId xmlns:p14="http://schemas.microsoft.com/office/powerpoint/2010/main" val="2739515169"/>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3"/>
          <p:cNvSpPr>
            <a:spLocks noGrp="1" noChangeArrowheads="1"/>
          </p:cNvSpPr>
          <p:nvPr>
            <p:ph idx="1"/>
          </p:nvPr>
        </p:nvSpPr>
        <p:spPr>
          <a:xfrm>
            <a:off x="457200" y="1676400"/>
            <a:ext cx="8229600" cy="3886200"/>
          </a:xfrm>
        </p:spPr>
        <p:txBody>
          <a:bodyPr/>
          <a:lstStyle/>
          <a:p>
            <a:pPr>
              <a:buFont typeface="Wingdings" panose="05000000000000000000" pitchFamily="2" charset="2"/>
              <a:buChar char="§"/>
            </a:pPr>
            <a:r>
              <a:rPr lang="en-US" sz="2000" dirty="0" smtClean="0">
                <a:solidFill>
                  <a:srgbClr val="000000"/>
                </a:solidFill>
              </a:rPr>
              <a:t>Section 107 – Fair Use</a:t>
            </a:r>
          </a:p>
          <a:p>
            <a:pPr lvl="1">
              <a:lnSpc>
                <a:spcPct val="90000"/>
              </a:lnSpc>
              <a:buFont typeface="Wingdings" panose="05000000000000000000" pitchFamily="2" charset="2"/>
              <a:buChar char="§"/>
            </a:pPr>
            <a:r>
              <a:rPr lang="en-US" sz="2000" dirty="0">
                <a:solidFill>
                  <a:srgbClr val="000000"/>
                </a:solidFill>
                <a:cs typeface="Times New Roman" pitchFamily="18" charset="0"/>
              </a:rPr>
              <a:t>It’s a DEFENSE to </a:t>
            </a:r>
            <a:r>
              <a:rPr lang="en-US" sz="2000" dirty="0" smtClean="0">
                <a:solidFill>
                  <a:srgbClr val="000000"/>
                </a:solidFill>
                <a:cs typeface="Times New Roman" pitchFamily="18" charset="0"/>
              </a:rPr>
              <a:t>infringement.</a:t>
            </a:r>
            <a:endParaRPr lang="en-US" sz="2000" dirty="0">
              <a:solidFill>
                <a:srgbClr val="000000"/>
              </a:solidFill>
              <a:cs typeface="Times New Roman" pitchFamily="18" charset="0"/>
            </a:endParaRPr>
          </a:p>
          <a:p>
            <a:pPr lvl="1">
              <a:lnSpc>
                <a:spcPct val="90000"/>
              </a:lnSpc>
              <a:buFont typeface="Wingdings" panose="05000000000000000000" pitchFamily="2" charset="2"/>
              <a:buChar char="§"/>
            </a:pPr>
            <a:r>
              <a:rPr lang="en-US" sz="2000" dirty="0">
                <a:solidFill>
                  <a:srgbClr val="000000"/>
                </a:solidFill>
                <a:cs typeface="Times New Roman" pitchFamily="18" charset="0"/>
              </a:rPr>
              <a:t>Some uses are deemed to be of so little harm to the copyright owner, or of so great a benefit to others, that they are "</a:t>
            </a:r>
            <a:r>
              <a:rPr lang="en-US" sz="2000" dirty="0" smtClean="0">
                <a:solidFill>
                  <a:srgbClr val="000000"/>
                </a:solidFill>
                <a:cs typeface="Times New Roman" pitchFamily="18" charset="0"/>
              </a:rPr>
              <a:t>fair.”</a:t>
            </a:r>
          </a:p>
          <a:p>
            <a:pPr lvl="1">
              <a:buFont typeface="Wingdings" panose="05000000000000000000" pitchFamily="2" charset="2"/>
              <a:buChar char="§"/>
            </a:pPr>
            <a:r>
              <a:rPr lang="en-US" sz="2000" dirty="0">
                <a:solidFill>
                  <a:srgbClr val="002060"/>
                </a:solidFill>
              </a:rPr>
              <a:t>4 factors are weighed in determining “fair use” = a balancing act!</a:t>
            </a:r>
          </a:p>
          <a:p>
            <a:pPr lvl="2">
              <a:buFont typeface="Wingdings" panose="05000000000000000000" pitchFamily="2" charset="2"/>
              <a:buChar char="§"/>
            </a:pPr>
            <a:r>
              <a:rPr lang="en-US" sz="2000" dirty="0">
                <a:solidFill>
                  <a:srgbClr val="002060"/>
                </a:solidFill>
              </a:rPr>
              <a:t>Purpose and character of use (commercial vs. non-commercial, educational, non-profit)</a:t>
            </a:r>
          </a:p>
          <a:p>
            <a:pPr lvl="2">
              <a:buFont typeface="Wingdings" panose="05000000000000000000" pitchFamily="2" charset="2"/>
              <a:buChar char="§"/>
            </a:pPr>
            <a:r>
              <a:rPr lang="en-US" sz="2000" dirty="0">
                <a:solidFill>
                  <a:srgbClr val="002060"/>
                </a:solidFill>
              </a:rPr>
              <a:t>Nature of protected work</a:t>
            </a:r>
          </a:p>
          <a:p>
            <a:pPr lvl="2">
              <a:buFont typeface="Wingdings" panose="05000000000000000000" pitchFamily="2" charset="2"/>
              <a:buChar char="§"/>
            </a:pPr>
            <a:r>
              <a:rPr lang="en-US" sz="2000" dirty="0">
                <a:solidFill>
                  <a:srgbClr val="002060"/>
                </a:solidFill>
              </a:rPr>
              <a:t>Amount and substantiality used</a:t>
            </a:r>
          </a:p>
          <a:p>
            <a:pPr lvl="2">
              <a:buFont typeface="Wingdings" panose="05000000000000000000" pitchFamily="2" charset="2"/>
              <a:buChar char="§"/>
            </a:pPr>
            <a:r>
              <a:rPr lang="en-US" sz="2000" dirty="0">
                <a:solidFill>
                  <a:srgbClr val="002060"/>
                </a:solidFill>
              </a:rPr>
              <a:t>Effect on the market for the </a:t>
            </a:r>
            <a:r>
              <a:rPr lang="en-US" sz="2000" dirty="0" smtClean="0">
                <a:solidFill>
                  <a:srgbClr val="002060"/>
                </a:solidFill>
              </a:rPr>
              <a:t>work</a:t>
            </a:r>
            <a:endParaRPr lang="en-US" sz="2000" dirty="0">
              <a:solidFill>
                <a:srgbClr val="002060"/>
              </a:solidFill>
            </a:endParaRPr>
          </a:p>
        </p:txBody>
      </p:sp>
      <p:sp>
        <p:nvSpPr>
          <p:cNvPr id="7171" name="Rectangle 2"/>
          <p:cNvSpPr>
            <a:spLocks noGrp="1" noChangeArrowheads="1"/>
          </p:cNvSpPr>
          <p:nvPr>
            <p:ph type="title"/>
          </p:nvPr>
        </p:nvSpPr>
        <p:spPr>
          <a:xfrm>
            <a:off x="457200" y="685800"/>
            <a:ext cx="8229600" cy="685800"/>
          </a:xfrm>
        </p:spPr>
        <p:txBody>
          <a:bodyPr/>
          <a:lstStyle/>
          <a:p>
            <a:pPr eaLnBrk="1" hangingPunct="1"/>
            <a:r>
              <a:rPr lang="en-US" sz="3200" b="1" dirty="0" smtClean="0">
                <a:solidFill>
                  <a:schemeClr val="bg2"/>
                </a:solidFill>
              </a:rPr>
              <a:t>Limits on exclusive rights: Fair Use</a:t>
            </a:r>
          </a:p>
        </p:txBody>
      </p:sp>
      <p:sp>
        <p:nvSpPr>
          <p:cNvPr id="2" name="Slide Number Placeholder 1"/>
          <p:cNvSpPr>
            <a:spLocks noGrp="1"/>
          </p:cNvSpPr>
          <p:nvPr>
            <p:ph type="sldNum" sz="quarter" idx="11"/>
          </p:nvPr>
        </p:nvSpPr>
        <p:spPr/>
        <p:txBody>
          <a:bodyPr/>
          <a:lstStyle/>
          <a:p>
            <a:pPr>
              <a:defRPr/>
            </a:pPr>
            <a:fld id="{401B6D8B-9EB9-40FB-B0D8-EA016213B564}" type="slidenum">
              <a:rPr lang="en-US" smtClean="0"/>
              <a:pPr>
                <a:defRPr/>
              </a:pPr>
              <a:t>64</a:t>
            </a:fld>
            <a:endParaRPr lang="en-US"/>
          </a:p>
        </p:txBody>
      </p:sp>
    </p:spTree>
    <p:extLst>
      <p:ext uri="{BB962C8B-B14F-4D97-AF65-F5344CB8AC3E}">
        <p14:creationId xmlns:p14="http://schemas.microsoft.com/office/powerpoint/2010/main" val="1763214287"/>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3"/>
          <p:cNvSpPr>
            <a:spLocks noGrp="1" noChangeArrowheads="1"/>
          </p:cNvSpPr>
          <p:nvPr>
            <p:ph idx="1"/>
          </p:nvPr>
        </p:nvSpPr>
        <p:spPr>
          <a:xfrm>
            <a:off x="457200" y="1447800"/>
            <a:ext cx="8229600" cy="4495800"/>
          </a:xfrm>
        </p:spPr>
        <p:txBody>
          <a:bodyPr/>
          <a:lstStyle/>
          <a:p>
            <a:pPr>
              <a:buFont typeface="Wingdings" panose="05000000000000000000" pitchFamily="2" charset="2"/>
              <a:buChar char="§"/>
            </a:pPr>
            <a:r>
              <a:rPr lang="en-US" sz="2000" dirty="0" smtClean="0">
                <a:solidFill>
                  <a:srgbClr val="000000"/>
                </a:solidFill>
              </a:rPr>
              <a:t>Section 107 – Fair Use</a:t>
            </a:r>
          </a:p>
          <a:p>
            <a:pPr lvl="1">
              <a:lnSpc>
                <a:spcPct val="90000"/>
              </a:lnSpc>
              <a:buFont typeface="Wingdings" panose="05000000000000000000" pitchFamily="2" charset="2"/>
              <a:buChar char="§"/>
            </a:pPr>
            <a:r>
              <a:rPr lang="en-US" sz="2000" dirty="0">
                <a:solidFill>
                  <a:srgbClr val="000000"/>
                </a:solidFill>
                <a:cs typeface="Times New Roman" pitchFamily="18" charset="0"/>
              </a:rPr>
              <a:t>It’s a DEFENSE to </a:t>
            </a:r>
            <a:r>
              <a:rPr lang="en-US" sz="2000" dirty="0" smtClean="0">
                <a:solidFill>
                  <a:srgbClr val="000000"/>
                </a:solidFill>
                <a:cs typeface="Times New Roman" pitchFamily="18" charset="0"/>
              </a:rPr>
              <a:t>infringement.</a:t>
            </a:r>
            <a:endParaRPr lang="en-US" sz="2000" dirty="0">
              <a:solidFill>
                <a:srgbClr val="000000"/>
              </a:solidFill>
              <a:cs typeface="Times New Roman" pitchFamily="18" charset="0"/>
            </a:endParaRPr>
          </a:p>
          <a:p>
            <a:pPr lvl="1">
              <a:lnSpc>
                <a:spcPct val="90000"/>
              </a:lnSpc>
              <a:buFont typeface="Wingdings" panose="05000000000000000000" pitchFamily="2" charset="2"/>
              <a:buChar char="§"/>
            </a:pPr>
            <a:r>
              <a:rPr lang="en-US" sz="2000" dirty="0">
                <a:solidFill>
                  <a:srgbClr val="000000"/>
                </a:solidFill>
                <a:cs typeface="Times New Roman" pitchFamily="18" charset="0"/>
              </a:rPr>
              <a:t>Some uses are deemed to be of so little harm to the copyright owner, or of so great a benefit to others, that they are "</a:t>
            </a:r>
            <a:r>
              <a:rPr lang="en-US" sz="2000" dirty="0" smtClean="0">
                <a:solidFill>
                  <a:srgbClr val="000000"/>
                </a:solidFill>
                <a:cs typeface="Times New Roman" pitchFamily="18" charset="0"/>
              </a:rPr>
              <a:t>fair.”</a:t>
            </a:r>
          </a:p>
          <a:p>
            <a:pPr lvl="1">
              <a:buFont typeface="Wingdings" panose="05000000000000000000" pitchFamily="2" charset="2"/>
              <a:buChar char="§"/>
            </a:pPr>
            <a:r>
              <a:rPr lang="en-US" sz="2000" dirty="0">
                <a:solidFill>
                  <a:srgbClr val="000000"/>
                </a:solidFill>
              </a:rPr>
              <a:t>4 factors are weighed in determining “fair use” = a balancing act!</a:t>
            </a:r>
          </a:p>
          <a:p>
            <a:pPr lvl="2">
              <a:buFont typeface="Wingdings" panose="05000000000000000000" pitchFamily="2" charset="2"/>
              <a:buChar char="§"/>
            </a:pPr>
            <a:r>
              <a:rPr lang="en-US" sz="2000" dirty="0">
                <a:solidFill>
                  <a:srgbClr val="000000"/>
                </a:solidFill>
              </a:rPr>
              <a:t>Purpose and character of use (commercial vs. non-commercial, educational, non-profit)</a:t>
            </a:r>
          </a:p>
          <a:p>
            <a:pPr lvl="2">
              <a:buFont typeface="Wingdings" panose="05000000000000000000" pitchFamily="2" charset="2"/>
              <a:buChar char="§"/>
            </a:pPr>
            <a:r>
              <a:rPr lang="en-US" sz="2000" dirty="0">
                <a:solidFill>
                  <a:srgbClr val="000000"/>
                </a:solidFill>
              </a:rPr>
              <a:t>Nature of protected work</a:t>
            </a:r>
          </a:p>
          <a:p>
            <a:pPr lvl="2">
              <a:buFont typeface="Wingdings" panose="05000000000000000000" pitchFamily="2" charset="2"/>
              <a:buChar char="§"/>
            </a:pPr>
            <a:r>
              <a:rPr lang="en-US" sz="2000" dirty="0">
                <a:solidFill>
                  <a:srgbClr val="000000"/>
                </a:solidFill>
              </a:rPr>
              <a:t>Amount and substantiality used</a:t>
            </a:r>
          </a:p>
          <a:p>
            <a:pPr lvl="2">
              <a:buFont typeface="Wingdings" panose="05000000000000000000" pitchFamily="2" charset="2"/>
              <a:buChar char="§"/>
            </a:pPr>
            <a:r>
              <a:rPr lang="en-US" sz="2000" dirty="0">
                <a:solidFill>
                  <a:srgbClr val="000000"/>
                </a:solidFill>
              </a:rPr>
              <a:t>Effect on the market for the work</a:t>
            </a:r>
          </a:p>
          <a:p>
            <a:pPr lvl="1">
              <a:buFont typeface="Wingdings" panose="05000000000000000000" pitchFamily="2" charset="2"/>
              <a:buChar char="§"/>
            </a:pPr>
            <a:r>
              <a:rPr lang="en-US" sz="2000" dirty="0">
                <a:solidFill>
                  <a:srgbClr val="002060"/>
                </a:solidFill>
                <a:cs typeface="Times New Roman" pitchFamily="18" charset="0"/>
              </a:rPr>
              <a:t>1992 Amendment to Fair Use:  </a:t>
            </a:r>
            <a:r>
              <a:rPr lang="en-US" sz="2000" dirty="0">
                <a:solidFill>
                  <a:srgbClr val="002060"/>
                </a:solidFill>
              </a:rPr>
              <a:t>“The fact that a work is unpublished shall not itself bar a finding of fair use if such finding is made upon consideration of” the four fair use </a:t>
            </a:r>
            <a:r>
              <a:rPr lang="en-US" sz="2000" dirty="0" smtClean="0">
                <a:solidFill>
                  <a:srgbClr val="002060"/>
                </a:solidFill>
              </a:rPr>
              <a:t>factors</a:t>
            </a:r>
            <a:endParaRPr lang="en-US" sz="2000" dirty="0">
              <a:solidFill>
                <a:srgbClr val="002060"/>
              </a:solidFill>
            </a:endParaRPr>
          </a:p>
        </p:txBody>
      </p:sp>
      <p:sp>
        <p:nvSpPr>
          <p:cNvPr id="7171" name="Rectangle 2"/>
          <p:cNvSpPr>
            <a:spLocks noGrp="1" noChangeArrowheads="1"/>
          </p:cNvSpPr>
          <p:nvPr>
            <p:ph type="title"/>
          </p:nvPr>
        </p:nvSpPr>
        <p:spPr>
          <a:xfrm>
            <a:off x="457200" y="685800"/>
            <a:ext cx="8229600" cy="685800"/>
          </a:xfrm>
        </p:spPr>
        <p:txBody>
          <a:bodyPr/>
          <a:lstStyle/>
          <a:p>
            <a:pPr eaLnBrk="1" hangingPunct="1"/>
            <a:r>
              <a:rPr lang="en-US" sz="3200" b="1" dirty="0" smtClean="0">
                <a:solidFill>
                  <a:schemeClr val="bg2"/>
                </a:solidFill>
              </a:rPr>
              <a:t>Limits on exclusive rights: Fair Use</a:t>
            </a:r>
          </a:p>
        </p:txBody>
      </p:sp>
      <p:sp>
        <p:nvSpPr>
          <p:cNvPr id="2" name="Slide Number Placeholder 1"/>
          <p:cNvSpPr>
            <a:spLocks noGrp="1"/>
          </p:cNvSpPr>
          <p:nvPr>
            <p:ph type="sldNum" sz="quarter" idx="11"/>
          </p:nvPr>
        </p:nvSpPr>
        <p:spPr/>
        <p:txBody>
          <a:bodyPr/>
          <a:lstStyle/>
          <a:p>
            <a:pPr>
              <a:defRPr/>
            </a:pPr>
            <a:fld id="{401B6D8B-9EB9-40FB-B0D8-EA016213B564}" type="slidenum">
              <a:rPr lang="en-US" smtClean="0"/>
              <a:pPr>
                <a:defRPr/>
              </a:pPr>
              <a:t>65</a:t>
            </a:fld>
            <a:endParaRPr lang="en-US"/>
          </a:p>
        </p:txBody>
      </p:sp>
    </p:spTree>
    <p:extLst>
      <p:ext uri="{BB962C8B-B14F-4D97-AF65-F5344CB8AC3E}">
        <p14:creationId xmlns:p14="http://schemas.microsoft.com/office/powerpoint/2010/main" val="3237294963"/>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3"/>
          <p:cNvSpPr>
            <a:spLocks noGrp="1" noChangeArrowheads="1"/>
          </p:cNvSpPr>
          <p:nvPr>
            <p:ph idx="1"/>
          </p:nvPr>
        </p:nvSpPr>
        <p:spPr>
          <a:xfrm>
            <a:off x="457200" y="1371600"/>
            <a:ext cx="8229600" cy="4572000"/>
          </a:xfrm>
        </p:spPr>
        <p:txBody>
          <a:bodyPr/>
          <a:lstStyle/>
          <a:p>
            <a:pPr>
              <a:buFont typeface="Wingdings" panose="05000000000000000000" pitchFamily="2" charset="2"/>
              <a:buChar char="§"/>
            </a:pPr>
            <a:r>
              <a:rPr lang="en-US" sz="1900" dirty="0" smtClean="0"/>
              <a:t>Section 108 – Libraries and Archives Exception</a:t>
            </a:r>
          </a:p>
          <a:p>
            <a:pPr lvl="1">
              <a:lnSpc>
                <a:spcPct val="80000"/>
              </a:lnSpc>
              <a:buFont typeface="Wingdings" panose="05000000000000000000" pitchFamily="2" charset="2"/>
              <a:buChar char="§"/>
            </a:pPr>
            <a:r>
              <a:rPr lang="en-US" sz="1900" dirty="0">
                <a:cs typeface="Times New Roman" pitchFamily="18" charset="0"/>
              </a:rPr>
              <a:t>You can claim Fair Use in addition! </a:t>
            </a:r>
          </a:p>
          <a:p>
            <a:pPr lvl="1">
              <a:lnSpc>
                <a:spcPct val="80000"/>
              </a:lnSpc>
              <a:buFont typeface="Wingdings" panose="05000000000000000000" pitchFamily="2" charset="2"/>
              <a:buChar char="§"/>
            </a:pPr>
            <a:r>
              <a:rPr lang="en-US" sz="1900" dirty="0">
                <a:cs typeface="Times New Roman" pitchFamily="18" charset="0"/>
              </a:rPr>
              <a:t>Privileges may or may not go beyond what might otherwise be Fair Use</a:t>
            </a:r>
          </a:p>
          <a:p>
            <a:pPr lvl="1">
              <a:lnSpc>
                <a:spcPct val="80000"/>
              </a:lnSpc>
              <a:buFont typeface="Wingdings" panose="05000000000000000000" pitchFamily="2" charset="2"/>
              <a:buChar char="§"/>
            </a:pPr>
            <a:r>
              <a:rPr lang="en-US" sz="1900" dirty="0">
                <a:cs typeface="Times New Roman" pitchFamily="18" charset="0"/>
              </a:rPr>
              <a:t>Deals with the right of reproduction for certain library and archival purposes</a:t>
            </a:r>
          </a:p>
          <a:p>
            <a:pPr lvl="2">
              <a:lnSpc>
                <a:spcPct val="80000"/>
              </a:lnSpc>
              <a:buFont typeface="Wingdings" panose="05000000000000000000" pitchFamily="2" charset="2"/>
              <a:buChar char="§"/>
            </a:pPr>
            <a:r>
              <a:rPr lang="en-US" sz="1900" dirty="0">
                <a:cs typeface="Times New Roman" pitchFamily="18" charset="0"/>
              </a:rPr>
              <a:t>Interlibrary loan</a:t>
            </a:r>
          </a:p>
          <a:p>
            <a:pPr lvl="2">
              <a:lnSpc>
                <a:spcPct val="80000"/>
              </a:lnSpc>
              <a:buFont typeface="Wingdings" panose="05000000000000000000" pitchFamily="2" charset="2"/>
              <a:buChar char="§"/>
            </a:pPr>
            <a:r>
              <a:rPr lang="en-US" sz="1900" dirty="0">
                <a:cs typeface="Times New Roman" pitchFamily="18" charset="0"/>
              </a:rPr>
              <a:t>Preservation for certain works under threat of loss or deterioration</a:t>
            </a:r>
          </a:p>
          <a:p>
            <a:pPr lvl="2">
              <a:lnSpc>
                <a:spcPct val="80000"/>
              </a:lnSpc>
              <a:buFont typeface="Wingdings" panose="05000000000000000000" pitchFamily="2" charset="2"/>
              <a:buChar char="§"/>
            </a:pPr>
            <a:r>
              <a:rPr lang="en-US" sz="1900" dirty="0">
                <a:cs typeface="Times New Roman" pitchFamily="18" charset="0"/>
              </a:rPr>
              <a:t>Duplication for research </a:t>
            </a:r>
            <a:r>
              <a:rPr lang="en-US" sz="1900" dirty="0" smtClean="0">
                <a:cs typeface="Times New Roman" pitchFamily="18" charset="0"/>
              </a:rPr>
              <a:t>purposes</a:t>
            </a:r>
          </a:p>
        </p:txBody>
      </p:sp>
      <p:sp>
        <p:nvSpPr>
          <p:cNvPr id="7171" name="Rectangle 2"/>
          <p:cNvSpPr>
            <a:spLocks noGrp="1" noChangeArrowheads="1"/>
          </p:cNvSpPr>
          <p:nvPr>
            <p:ph type="title"/>
          </p:nvPr>
        </p:nvSpPr>
        <p:spPr>
          <a:xfrm>
            <a:off x="457200" y="533400"/>
            <a:ext cx="8229600" cy="685800"/>
          </a:xfrm>
        </p:spPr>
        <p:txBody>
          <a:bodyPr/>
          <a:lstStyle/>
          <a:p>
            <a:pPr eaLnBrk="1" hangingPunct="1"/>
            <a:r>
              <a:rPr lang="en-US" sz="2800" b="1" dirty="0" smtClean="0">
                <a:solidFill>
                  <a:schemeClr val="bg2"/>
                </a:solidFill>
              </a:rPr>
              <a:t>Limits on exclusive rights: Libraries and Archives Exception</a:t>
            </a:r>
          </a:p>
        </p:txBody>
      </p:sp>
      <p:sp>
        <p:nvSpPr>
          <p:cNvPr id="2" name="Slide Number Placeholder 1"/>
          <p:cNvSpPr>
            <a:spLocks noGrp="1"/>
          </p:cNvSpPr>
          <p:nvPr>
            <p:ph type="sldNum" sz="quarter" idx="11"/>
          </p:nvPr>
        </p:nvSpPr>
        <p:spPr/>
        <p:txBody>
          <a:bodyPr/>
          <a:lstStyle/>
          <a:p>
            <a:pPr>
              <a:defRPr/>
            </a:pPr>
            <a:fld id="{401B6D8B-9EB9-40FB-B0D8-EA016213B564}" type="slidenum">
              <a:rPr lang="en-US" smtClean="0"/>
              <a:pPr>
                <a:defRPr/>
              </a:pPr>
              <a:t>66</a:t>
            </a:fld>
            <a:endParaRPr lang="en-US"/>
          </a:p>
        </p:txBody>
      </p:sp>
    </p:spTree>
    <p:extLst>
      <p:ext uri="{BB962C8B-B14F-4D97-AF65-F5344CB8AC3E}">
        <p14:creationId xmlns:p14="http://schemas.microsoft.com/office/powerpoint/2010/main" val="3107121249"/>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3"/>
          <p:cNvSpPr>
            <a:spLocks noGrp="1" noChangeArrowheads="1"/>
          </p:cNvSpPr>
          <p:nvPr>
            <p:ph idx="1"/>
          </p:nvPr>
        </p:nvSpPr>
        <p:spPr>
          <a:xfrm>
            <a:off x="457200" y="1600200"/>
            <a:ext cx="8229600" cy="4343400"/>
          </a:xfrm>
        </p:spPr>
        <p:txBody>
          <a:bodyPr/>
          <a:lstStyle/>
          <a:p>
            <a:pPr>
              <a:lnSpc>
                <a:spcPct val="80000"/>
              </a:lnSpc>
              <a:buFont typeface="Wingdings" panose="05000000000000000000" pitchFamily="2" charset="2"/>
              <a:buChar char="§"/>
            </a:pPr>
            <a:r>
              <a:rPr lang="en-US" sz="1900" dirty="0" smtClean="0">
                <a:cs typeface="Times New Roman" pitchFamily="18" charset="0"/>
              </a:rPr>
              <a:t>Section </a:t>
            </a:r>
            <a:r>
              <a:rPr lang="en-US" sz="1900" dirty="0">
                <a:cs typeface="Times New Roman" pitchFamily="18" charset="0"/>
              </a:rPr>
              <a:t>108 does not apply to the following materials:</a:t>
            </a:r>
          </a:p>
          <a:p>
            <a:pPr lvl="1">
              <a:lnSpc>
                <a:spcPct val="80000"/>
              </a:lnSpc>
              <a:buFont typeface="Wingdings" panose="05000000000000000000" pitchFamily="2" charset="2"/>
              <a:buChar char="§"/>
            </a:pPr>
            <a:r>
              <a:rPr lang="en-US" sz="1900" dirty="0">
                <a:cs typeface="Times New Roman" pitchFamily="18" charset="0"/>
              </a:rPr>
              <a:t>Musical works;</a:t>
            </a:r>
          </a:p>
          <a:p>
            <a:pPr lvl="1">
              <a:lnSpc>
                <a:spcPct val="80000"/>
              </a:lnSpc>
              <a:buFont typeface="Wingdings" panose="05000000000000000000" pitchFamily="2" charset="2"/>
              <a:buChar char="§"/>
            </a:pPr>
            <a:r>
              <a:rPr lang="en-US" sz="1900" dirty="0">
                <a:cs typeface="Times New Roman" pitchFamily="18" charset="0"/>
              </a:rPr>
              <a:t>Pictorial, graphical, and sculptural works;</a:t>
            </a:r>
          </a:p>
          <a:p>
            <a:pPr lvl="1">
              <a:lnSpc>
                <a:spcPct val="80000"/>
              </a:lnSpc>
              <a:buFont typeface="Wingdings" panose="05000000000000000000" pitchFamily="2" charset="2"/>
              <a:buChar char="§"/>
            </a:pPr>
            <a:r>
              <a:rPr lang="en-US" sz="1900" dirty="0">
                <a:cs typeface="Times New Roman" pitchFamily="18" charset="0"/>
              </a:rPr>
              <a:t>Motion pictures or other a/v works – EXCEPT a/v works dealing with the news (broadcast)</a:t>
            </a:r>
          </a:p>
          <a:p>
            <a:pPr>
              <a:lnSpc>
                <a:spcPct val="80000"/>
              </a:lnSpc>
              <a:buFont typeface="Wingdings" panose="05000000000000000000" pitchFamily="2" charset="2"/>
              <a:buChar char="§"/>
            </a:pPr>
            <a:r>
              <a:rPr lang="en-US" sz="1900" dirty="0">
                <a:cs typeface="Times New Roman" pitchFamily="18" charset="0"/>
              </a:rPr>
              <a:t>Section 108 can be used for textual and broadcast news</a:t>
            </a:r>
          </a:p>
          <a:p>
            <a:pPr>
              <a:lnSpc>
                <a:spcPct val="80000"/>
              </a:lnSpc>
              <a:buFont typeface="Wingdings" panose="05000000000000000000" pitchFamily="2" charset="2"/>
              <a:buChar char="§"/>
            </a:pPr>
            <a:r>
              <a:rPr lang="en-US" sz="1900" dirty="0" smtClean="0">
                <a:cs typeface="Times New Roman" pitchFamily="18" charset="0"/>
              </a:rPr>
              <a:t>This prohibition (Sec. 108(</a:t>
            </a:r>
            <a:r>
              <a:rPr lang="en-US" sz="1900" dirty="0" err="1" smtClean="0">
                <a:cs typeface="Times New Roman" pitchFamily="18" charset="0"/>
              </a:rPr>
              <a:t>i</a:t>
            </a:r>
            <a:r>
              <a:rPr lang="en-US" sz="1900" dirty="0" smtClean="0">
                <a:cs typeface="Times New Roman" pitchFamily="18" charset="0"/>
              </a:rPr>
              <a:t>)) </a:t>
            </a:r>
            <a:r>
              <a:rPr lang="en-US" sz="1900" dirty="0">
                <a:cs typeface="Times New Roman" pitchFamily="18" charset="0"/>
              </a:rPr>
              <a:t>does not apply to (b), (c), and (h) </a:t>
            </a:r>
          </a:p>
          <a:p>
            <a:pPr lvl="1">
              <a:lnSpc>
                <a:spcPct val="80000"/>
              </a:lnSpc>
              <a:buFont typeface="Wingdings" panose="05000000000000000000" pitchFamily="2" charset="2"/>
              <a:buChar char="§"/>
            </a:pPr>
            <a:r>
              <a:rPr lang="en-US" sz="1900" dirty="0">
                <a:cs typeface="Times New Roman" pitchFamily="18" charset="0"/>
              </a:rPr>
              <a:t>Preservation and digital reproduction &amp; distribution **in the last 20 years of copyright*</a:t>
            </a:r>
            <a:r>
              <a:rPr lang="en-US" sz="1900" dirty="0" smtClean="0">
                <a:cs typeface="Times New Roman" pitchFamily="18" charset="0"/>
              </a:rPr>
              <a:t>*</a:t>
            </a:r>
            <a:endParaRPr lang="en-US" sz="1900" dirty="0">
              <a:cs typeface="Times New Roman" pitchFamily="18" charset="0"/>
            </a:endParaRPr>
          </a:p>
        </p:txBody>
      </p:sp>
      <p:sp>
        <p:nvSpPr>
          <p:cNvPr id="7171" name="Rectangle 2"/>
          <p:cNvSpPr>
            <a:spLocks noGrp="1" noChangeArrowheads="1"/>
          </p:cNvSpPr>
          <p:nvPr>
            <p:ph type="title"/>
          </p:nvPr>
        </p:nvSpPr>
        <p:spPr>
          <a:xfrm>
            <a:off x="457200" y="533400"/>
            <a:ext cx="8229600" cy="685800"/>
          </a:xfrm>
        </p:spPr>
        <p:txBody>
          <a:bodyPr/>
          <a:lstStyle/>
          <a:p>
            <a:pPr eaLnBrk="1" hangingPunct="1"/>
            <a:r>
              <a:rPr lang="en-US" sz="2800" b="1" dirty="0" smtClean="0">
                <a:solidFill>
                  <a:schemeClr val="bg2"/>
                </a:solidFill>
              </a:rPr>
              <a:t>Limits on exclusive rights: Libraries and Archives Exception</a:t>
            </a:r>
          </a:p>
        </p:txBody>
      </p:sp>
      <p:sp>
        <p:nvSpPr>
          <p:cNvPr id="2" name="Slide Number Placeholder 1"/>
          <p:cNvSpPr>
            <a:spLocks noGrp="1"/>
          </p:cNvSpPr>
          <p:nvPr>
            <p:ph type="sldNum" sz="quarter" idx="11"/>
          </p:nvPr>
        </p:nvSpPr>
        <p:spPr/>
        <p:txBody>
          <a:bodyPr/>
          <a:lstStyle/>
          <a:p>
            <a:pPr>
              <a:defRPr/>
            </a:pPr>
            <a:fld id="{401B6D8B-9EB9-40FB-B0D8-EA016213B564}" type="slidenum">
              <a:rPr lang="en-US" smtClean="0"/>
              <a:pPr>
                <a:defRPr/>
              </a:pPr>
              <a:t>67</a:t>
            </a:fld>
            <a:endParaRPr lang="en-US"/>
          </a:p>
        </p:txBody>
      </p:sp>
    </p:spTree>
    <p:extLst>
      <p:ext uri="{BB962C8B-B14F-4D97-AF65-F5344CB8AC3E}">
        <p14:creationId xmlns:p14="http://schemas.microsoft.com/office/powerpoint/2010/main" val="1260126112"/>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3"/>
          <p:cNvSpPr>
            <a:spLocks noGrp="1" noChangeArrowheads="1"/>
          </p:cNvSpPr>
          <p:nvPr>
            <p:ph idx="1"/>
          </p:nvPr>
        </p:nvSpPr>
        <p:spPr>
          <a:xfrm>
            <a:off x="441960" y="1295400"/>
            <a:ext cx="8229600" cy="4953000"/>
          </a:xfrm>
        </p:spPr>
        <p:txBody>
          <a:bodyPr/>
          <a:lstStyle/>
          <a:p>
            <a:pPr>
              <a:buFont typeface="Wingdings" panose="05000000000000000000" pitchFamily="2" charset="2"/>
              <a:buChar char="§"/>
            </a:pPr>
            <a:r>
              <a:rPr lang="en-US" sz="2000" dirty="0"/>
              <a:t>Copyright holders can have a claim of infringement when they believe:</a:t>
            </a:r>
          </a:p>
          <a:p>
            <a:pPr lvl="1">
              <a:buFont typeface="Wingdings" panose="05000000000000000000" pitchFamily="2" charset="2"/>
              <a:buChar char="§"/>
            </a:pPr>
            <a:r>
              <a:rPr lang="en-US" sz="2000" dirty="0"/>
              <a:t>An exclusive right was violated;</a:t>
            </a:r>
          </a:p>
          <a:p>
            <a:pPr lvl="1">
              <a:buFont typeface="Wingdings" panose="05000000000000000000" pitchFamily="2" charset="2"/>
              <a:buChar char="§"/>
            </a:pPr>
            <a:r>
              <a:rPr lang="en-US" sz="2000" dirty="0"/>
              <a:t>No permission granted</a:t>
            </a:r>
          </a:p>
          <a:p>
            <a:pPr>
              <a:buFont typeface="Wingdings" panose="05000000000000000000" pitchFamily="2" charset="2"/>
              <a:buChar char="§"/>
            </a:pPr>
            <a:r>
              <a:rPr lang="en-US" sz="2000" dirty="0"/>
              <a:t>Note that even if there is a defense (fair use, etc.) a copyright holder still has the right to sue for infringement</a:t>
            </a:r>
          </a:p>
          <a:p>
            <a:pPr>
              <a:buFont typeface="Wingdings" panose="05000000000000000000" pitchFamily="2" charset="2"/>
              <a:buChar char="§"/>
            </a:pPr>
            <a:r>
              <a:rPr lang="en-US" sz="2000" dirty="0"/>
              <a:t>Not all who have the right to sue will necessarily sue (and vice versa</a:t>
            </a:r>
            <a:r>
              <a:rPr lang="en-US" sz="2000" dirty="0" smtClean="0"/>
              <a:t>).</a:t>
            </a:r>
          </a:p>
          <a:p>
            <a:pPr eaLnBrk="1" hangingPunct="1">
              <a:buFont typeface="Wingdings" pitchFamily="2" charset="2"/>
              <a:buChar char="§"/>
            </a:pPr>
            <a:endParaRPr lang="en-US" dirty="0" smtClean="0"/>
          </a:p>
        </p:txBody>
      </p:sp>
      <p:sp>
        <p:nvSpPr>
          <p:cNvPr id="7171" name="Rectangle 2"/>
          <p:cNvSpPr>
            <a:spLocks noGrp="1" noChangeArrowheads="1"/>
          </p:cNvSpPr>
          <p:nvPr>
            <p:ph type="title"/>
          </p:nvPr>
        </p:nvSpPr>
        <p:spPr>
          <a:xfrm>
            <a:off x="457200" y="457200"/>
            <a:ext cx="8229600" cy="762000"/>
          </a:xfrm>
        </p:spPr>
        <p:txBody>
          <a:bodyPr/>
          <a:lstStyle/>
          <a:p>
            <a:pPr eaLnBrk="1" hangingPunct="1"/>
            <a:r>
              <a:rPr lang="en-US" sz="3600" b="1" dirty="0" smtClean="0">
                <a:solidFill>
                  <a:schemeClr val="bg2"/>
                </a:solidFill>
              </a:rPr>
              <a:t>Infringement &amp; Remedies</a:t>
            </a:r>
          </a:p>
        </p:txBody>
      </p:sp>
      <p:sp>
        <p:nvSpPr>
          <p:cNvPr id="2" name="Slide Number Placeholder 1"/>
          <p:cNvSpPr>
            <a:spLocks noGrp="1"/>
          </p:cNvSpPr>
          <p:nvPr>
            <p:ph type="sldNum" sz="quarter" idx="11"/>
          </p:nvPr>
        </p:nvSpPr>
        <p:spPr/>
        <p:txBody>
          <a:bodyPr/>
          <a:lstStyle/>
          <a:p>
            <a:pPr>
              <a:defRPr/>
            </a:pPr>
            <a:fld id="{401B6D8B-9EB9-40FB-B0D8-EA016213B564}" type="slidenum">
              <a:rPr lang="en-US" smtClean="0"/>
              <a:pPr>
                <a:defRPr/>
              </a:pPr>
              <a:t>68</a:t>
            </a:fld>
            <a:endParaRPr lang="en-US"/>
          </a:p>
        </p:txBody>
      </p:sp>
    </p:spTree>
    <p:extLst>
      <p:ext uri="{BB962C8B-B14F-4D97-AF65-F5344CB8AC3E}">
        <p14:creationId xmlns:p14="http://schemas.microsoft.com/office/powerpoint/2010/main" val="3624919758"/>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3"/>
          <p:cNvSpPr>
            <a:spLocks noGrp="1" noChangeArrowheads="1"/>
          </p:cNvSpPr>
          <p:nvPr>
            <p:ph idx="1"/>
          </p:nvPr>
        </p:nvSpPr>
        <p:spPr>
          <a:xfrm>
            <a:off x="441960" y="1295400"/>
            <a:ext cx="8229600" cy="4953000"/>
          </a:xfrm>
        </p:spPr>
        <p:txBody>
          <a:bodyPr/>
          <a:lstStyle/>
          <a:p>
            <a:pPr>
              <a:buFont typeface="Wingdings" panose="05000000000000000000" pitchFamily="2" charset="2"/>
              <a:buChar char="§"/>
            </a:pPr>
            <a:r>
              <a:rPr lang="en-US" sz="2000" dirty="0"/>
              <a:t>Copyright holders can have a claim of infringement when they believe:</a:t>
            </a:r>
          </a:p>
          <a:p>
            <a:pPr lvl="1">
              <a:buFont typeface="Wingdings" panose="05000000000000000000" pitchFamily="2" charset="2"/>
              <a:buChar char="§"/>
            </a:pPr>
            <a:r>
              <a:rPr lang="en-US" sz="2000" dirty="0"/>
              <a:t>An exclusive right was violated;</a:t>
            </a:r>
          </a:p>
          <a:p>
            <a:pPr lvl="1">
              <a:buFont typeface="Wingdings" panose="05000000000000000000" pitchFamily="2" charset="2"/>
              <a:buChar char="§"/>
            </a:pPr>
            <a:r>
              <a:rPr lang="en-US" sz="2000" dirty="0"/>
              <a:t>No permission granted</a:t>
            </a:r>
          </a:p>
          <a:p>
            <a:pPr>
              <a:buFont typeface="Wingdings" panose="05000000000000000000" pitchFamily="2" charset="2"/>
              <a:buChar char="§"/>
            </a:pPr>
            <a:r>
              <a:rPr lang="en-US" sz="2000" dirty="0"/>
              <a:t>Note that even if there is a defense (fair use, etc.) a copyright holder still has the right to sue for infringement</a:t>
            </a:r>
          </a:p>
          <a:p>
            <a:pPr>
              <a:buFont typeface="Wingdings" panose="05000000000000000000" pitchFamily="2" charset="2"/>
              <a:buChar char="§"/>
            </a:pPr>
            <a:r>
              <a:rPr lang="en-US" sz="2000" dirty="0"/>
              <a:t>Not all who have the right to sue will necessarily sue (and vice versa</a:t>
            </a:r>
            <a:r>
              <a:rPr lang="en-US" sz="2000" dirty="0" smtClean="0"/>
              <a:t>).</a:t>
            </a:r>
          </a:p>
          <a:p>
            <a:pPr>
              <a:buFont typeface="Wingdings" panose="05000000000000000000" pitchFamily="2" charset="2"/>
              <a:buChar char="§"/>
            </a:pPr>
            <a:r>
              <a:rPr lang="en-US" sz="2000" dirty="0">
                <a:solidFill>
                  <a:srgbClr val="002060"/>
                </a:solidFill>
              </a:rPr>
              <a:t>Actual damages:  infringers profits attributable to the infringement</a:t>
            </a:r>
          </a:p>
          <a:p>
            <a:pPr>
              <a:buFont typeface="Wingdings" panose="05000000000000000000" pitchFamily="2" charset="2"/>
              <a:buChar char="§"/>
            </a:pPr>
            <a:r>
              <a:rPr lang="en-US" sz="2000" dirty="0">
                <a:solidFill>
                  <a:srgbClr val="002060"/>
                </a:solidFill>
              </a:rPr>
              <a:t>Statutory damages: $750 to $30,000 “as the court considers just” or up to $150,000 if committed “willfully”</a:t>
            </a:r>
          </a:p>
          <a:p>
            <a:pPr>
              <a:buFont typeface="Wingdings" panose="05000000000000000000" pitchFamily="2" charset="2"/>
              <a:buChar char="§"/>
            </a:pPr>
            <a:r>
              <a:rPr lang="en-US" sz="2000" dirty="0">
                <a:solidFill>
                  <a:srgbClr val="002060"/>
                </a:solidFill>
              </a:rPr>
              <a:t>But if infringer was library or archives and reasonably believed “fair use,” no statutory damages</a:t>
            </a:r>
          </a:p>
          <a:p>
            <a:pPr>
              <a:buFont typeface="Wingdings" panose="05000000000000000000" pitchFamily="2" charset="2"/>
              <a:buChar char="§"/>
            </a:pPr>
            <a:r>
              <a:rPr lang="en-US" sz="2000" dirty="0">
                <a:solidFill>
                  <a:srgbClr val="002060"/>
                </a:solidFill>
              </a:rPr>
              <a:t>Injunctions:  cease infringement </a:t>
            </a:r>
          </a:p>
          <a:p>
            <a:pPr eaLnBrk="1" hangingPunct="1">
              <a:buFont typeface="Wingdings" pitchFamily="2" charset="2"/>
              <a:buChar char="§"/>
            </a:pPr>
            <a:endParaRPr lang="en-US" dirty="0" smtClean="0"/>
          </a:p>
        </p:txBody>
      </p:sp>
      <p:sp>
        <p:nvSpPr>
          <p:cNvPr id="7171" name="Rectangle 2"/>
          <p:cNvSpPr>
            <a:spLocks noGrp="1" noChangeArrowheads="1"/>
          </p:cNvSpPr>
          <p:nvPr>
            <p:ph type="title"/>
          </p:nvPr>
        </p:nvSpPr>
        <p:spPr>
          <a:xfrm>
            <a:off x="457200" y="457200"/>
            <a:ext cx="8229600" cy="762000"/>
          </a:xfrm>
        </p:spPr>
        <p:txBody>
          <a:bodyPr/>
          <a:lstStyle/>
          <a:p>
            <a:pPr eaLnBrk="1" hangingPunct="1"/>
            <a:r>
              <a:rPr lang="en-US" sz="3600" b="1" dirty="0" smtClean="0">
                <a:solidFill>
                  <a:schemeClr val="bg2"/>
                </a:solidFill>
              </a:rPr>
              <a:t>Infringement &amp; Remedies</a:t>
            </a:r>
          </a:p>
        </p:txBody>
      </p:sp>
      <p:sp>
        <p:nvSpPr>
          <p:cNvPr id="2" name="Slide Number Placeholder 1"/>
          <p:cNvSpPr>
            <a:spLocks noGrp="1"/>
          </p:cNvSpPr>
          <p:nvPr>
            <p:ph type="sldNum" sz="quarter" idx="11"/>
          </p:nvPr>
        </p:nvSpPr>
        <p:spPr/>
        <p:txBody>
          <a:bodyPr/>
          <a:lstStyle/>
          <a:p>
            <a:pPr>
              <a:defRPr/>
            </a:pPr>
            <a:fld id="{401B6D8B-9EB9-40FB-B0D8-EA016213B564}" type="slidenum">
              <a:rPr lang="en-US" smtClean="0"/>
              <a:pPr>
                <a:defRPr/>
              </a:pPr>
              <a:t>69</a:t>
            </a:fld>
            <a:endParaRPr lang="en-US"/>
          </a:p>
        </p:txBody>
      </p:sp>
    </p:spTree>
    <p:extLst>
      <p:ext uri="{BB962C8B-B14F-4D97-AF65-F5344CB8AC3E}">
        <p14:creationId xmlns:p14="http://schemas.microsoft.com/office/powerpoint/2010/main" val="6195421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947"/>
        <p:cNvGrpSpPr/>
        <p:nvPr/>
      </p:nvGrpSpPr>
      <p:grpSpPr>
        <a:xfrm>
          <a:off x="0" y="0"/>
          <a:ext cx="0" cy="0"/>
          <a:chOff x="0" y="0"/>
          <a:chExt cx="0" cy="0"/>
        </a:xfrm>
      </p:grpSpPr>
      <p:sp>
        <p:nvSpPr>
          <p:cNvPr id="1948" name="Shape 1948"/>
          <p:cNvSpPr txBox="1">
            <a:spLocks noGrp="1"/>
          </p:cNvSpPr>
          <p:nvPr>
            <p:ph type="ctrTitle"/>
          </p:nvPr>
        </p:nvSpPr>
        <p:spPr>
          <a:xfrm>
            <a:off x="2971800" y="2579776"/>
            <a:ext cx="6019799" cy="707846"/>
          </a:xfrm>
          <a:prstGeom prst="rect">
            <a:avLst/>
          </a:prstGeom>
          <a:noFill/>
          <a:ln>
            <a:noFill/>
          </a:ln>
        </p:spPr>
        <p:txBody>
          <a:bodyPr lIns="91425" tIns="45700" rIns="91425" bIns="45700" anchor="ctr" anchorCtr="0">
            <a:spAutoFit/>
          </a:bodyPr>
          <a:lstStyle/>
          <a:p>
            <a:pPr marL="0" marR="0" lvl="0" indent="0" algn="l" rtl="0">
              <a:spcBef>
                <a:spcPts val="0"/>
              </a:spcBef>
              <a:spcAft>
                <a:spcPts val="0"/>
              </a:spcAft>
              <a:buClr>
                <a:srgbClr val="FFFFFF"/>
              </a:buClr>
              <a:buSzPct val="25000"/>
              <a:buFont typeface="Trebuchet MS"/>
              <a:buNone/>
            </a:pPr>
            <a:r>
              <a:rPr lang="en-US" sz="4000" b="1" dirty="0" smtClean="0">
                <a:ea typeface="Trebuchet MS"/>
                <a:cs typeface="Trebuchet MS"/>
                <a:sym typeface="Trebuchet MS"/>
              </a:rPr>
              <a:t>Access</a:t>
            </a:r>
            <a:endParaRPr lang="x-none" sz="4000" b="1" i="0" u="none" strike="noStrike" cap="none" baseline="0" dirty="0">
              <a:solidFill>
                <a:srgbClr val="FFFFFF"/>
              </a:solidFill>
              <a:ea typeface="Trebuchet MS"/>
              <a:cs typeface="Trebuchet MS"/>
              <a:sym typeface="Trebuchet MS"/>
            </a:endParaRPr>
          </a:p>
        </p:txBody>
      </p:sp>
      <p:sp>
        <p:nvSpPr>
          <p:cNvPr id="1949" name="Shape 1949"/>
          <p:cNvSpPr txBox="1">
            <a:spLocks noGrp="1"/>
          </p:cNvSpPr>
          <p:nvPr>
            <p:ph type="subTitle" idx="1"/>
          </p:nvPr>
        </p:nvSpPr>
        <p:spPr>
          <a:xfrm>
            <a:off x="2971800" y="4267200"/>
            <a:ext cx="6019799" cy="1138733"/>
          </a:xfrm>
          <a:prstGeom prst="rect">
            <a:avLst/>
          </a:prstGeom>
          <a:noFill/>
          <a:ln>
            <a:noFill/>
          </a:ln>
        </p:spPr>
        <p:txBody>
          <a:bodyPr lIns="91425" tIns="45700" rIns="91425" bIns="45700" anchor="t" anchorCtr="0">
            <a:spAutoFit/>
          </a:bodyPr>
          <a:lstStyle/>
          <a:p>
            <a:pPr marL="0" marR="0" lvl="0" indent="0" algn="l" rtl="0">
              <a:spcBef>
                <a:spcPts val="680"/>
              </a:spcBef>
              <a:spcAft>
                <a:spcPts val="0"/>
              </a:spcAft>
              <a:buClr>
                <a:srgbClr val="8A8AB9"/>
              </a:buClr>
              <a:buSzPct val="25000"/>
              <a:buFont typeface="Trebuchet MS"/>
              <a:buNone/>
            </a:pPr>
            <a:r>
              <a:rPr lang="en-US" sz="3400" i="0" u="none" strike="noStrike" cap="none" baseline="0" dirty="0" smtClean="0">
                <a:solidFill>
                  <a:schemeClr val="dk1"/>
                </a:solidFill>
                <a:ea typeface="Trebuchet MS"/>
                <a:cs typeface="Trebuchet MS"/>
                <a:sym typeface="Trebuchet MS"/>
              </a:rPr>
              <a:t>Confidentiality</a:t>
            </a:r>
            <a:r>
              <a:rPr lang="en-US" sz="3400" i="0" u="none" strike="noStrike" cap="none" dirty="0" smtClean="0">
                <a:solidFill>
                  <a:schemeClr val="dk1"/>
                </a:solidFill>
                <a:ea typeface="Trebuchet MS"/>
                <a:cs typeface="Trebuchet MS"/>
                <a:sym typeface="Trebuchet MS"/>
              </a:rPr>
              <a:t> and Arrangement &amp; Description</a:t>
            </a:r>
            <a:endParaRPr lang="x-none" sz="3400" i="0" u="none" strike="noStrike" cap="none" baseline="0" dirty="0">
              <a:solidFill>
                <a:schemeClr val="dk1"/>
              </a:solidFill>
              <a:ea typeface="Trebuchet MS"/>
              <a:cs typeface="Trebuchet MS"/>
              <a:sym typeface="Trebuchet MS"/>
            </a:endParaRPr>
          </a:p>
        </p:txBody>
      </p:sp>
      <p:sp>
        <p:nvSpPr>
          <p:cNvPr id="2" name="Slide Number Placeholder 1"/>
          <p:cNvSpPr>
            <a:spLocks noGrp="1"/>
          </p:cNvSpPr>
          <p:nvPr>
            <p:ph type="sldNum" sz="quarter" idx="12"/>
          </p:nvPr>
        </p:nvSpPr>
        <p:spPr/>
        <p:txBody>
          <a:bodyPr/>
          <a:lstStyle/>
          <a:p>
            <a:pPr>
              <a:defRPr/>
            </a:pPr>
            <a:fld id="{7ED1B1ED-4DFA-4D91-8B02-F31E49F3B19B}" type="slidenum">
              <a:rPr lang="en-US" smtClean="0"/>
              <a:pPr>
                <a:defRPr/>
              </a:pPr>
              <a:t>7</a:t>
            </a:fld>
            <a:endParaRPr lang="en-US"/>
          </a:p>
        </p:txBody>
      </p:sp>
    </p:spTree>
    <p:extLst>
      <p:ext uri="{BB962C8B-B14F-4D97-AF65-F5344CB8AC3E}">
        <p14:creationId xmlns:p14="http://schemas.microsoft.com/office/powerpoint/2010/main" val="2448341809"/>
      </p:ext>
    </p:extLst>
  </p:cSld>
  <p:clrMapOvr>
    <a:masterClrMapping/>
  </p:clrMapOvr>
  <p:transition spd="slow">
    <p:cut/>
  </p:transition>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3"/>
          <p:cNvSpPr>
            <a:spLocks noGrp="1" noChangeArrowheads="1"/>
          </p:cNvSpPr>
          <p:nvPr>
            <p:ph idx="1"/>
          </p:nvPr>
        </p:nvSpPr>
        <p:spPr>
          <a:xfrm>
            <a:off x="457200" y="1676400"/>
            <a:ext cx="8229600" cy="4572000"/>
          </a:xfrm>
        </p:spPr>
        <p:txBody>
          <a:bodyPr/>
          <a:lstStyle/>
          <a:p>
            <a:pPr>
              <a:buFont typeface="Wingdings" panose="05000000000000000000" pitchFamily="2" charset="2"/>
              <a:buChar char="§"/>
            </a:pPr>
            <a:r>
              <a:rPr lang="en-US" sz="2400" b="1" dirty="0" smtClean="0">
                <a:solidFill>
                  <a:srgbClr val="FF0000"/>
                </a:solidFill>
                <a:cs typeface="Calibri" pitchFamily="34" charset="0"/>
              </a:rPr>
              <a:t>Applies </a:t>
            </a:r>
            <a:r>
              <a:rPr lang="en-US" sz="2400" b="1" dirty="0">
                <a:solidFill>
                  <a:srgbClr val="FF0000"/>
                </a:solidFill>
                <a:cs typeface="Calibri" pitchFamily="34" charset="0"/>
              </a:rPr>
              <a:t>to digital records, not analog</a:t>
            </a:r>
          </a:p>
          <a:p>
            <a:pPr>
              <a:buFont typeface="Wingdings" panose="05000000000000000000" pitchFamily="2" charset="2"/>
              <a:buChar char="§"/>
            </a:pPr>
            <a:r>
              <a:rPr lang="en-US" sz="2400" dirty="0">
                <a:solidFill>
                  <a:schemeClr val="tx2"/>
                </a:solidFill>
                <a:cs typeface="Calibri" pitchFamily="34" charset="0"/>
              </a:rPr>
              <a:t>Prohibits circumvention of copyright protection systems such as digital rights management (DRM) – no exception for fair uses</a:t>
            </a:r>
          </a:p>
          <a:p>
            <a:pPr>
              <a:buFont typeface="Wingdings" panose="05000000000000000000" pitchFamily="2" charset="2"/>
              <a:buChar char="§"/>
            </a:pPr>
            <a:r>
              <a:rPr lang="en-US" sz="2400" dirty="0">
                <a:solidFill>
                  <a:schemeClr val="tx2"/>
                </a:solidFill>
                <a:cs typeface="Calibri" pitchFamily="34" charset="0"/>
              </a:rPr>
              <a:t>Offers a safe harbor for Internet service providers</a:t>
            </a:r>
          </a:p>
          <a:p>
            <a:pPr lvl="1">
              <a:buFont typeface="Wingdings" panose="05000000000000000000" pitchFamily="2" charset="2"/>
              <a:buChar char="§"/>
            </a:pPr>
            <a:r>
              <a:rPr lang="en-US" sz="2200" dirty="0">
                <a:cs typeface="Calibri" pitchFamily="34" charset="0"/>
              </a:rPr>
              <a:t>Copyright owners can give ISP “take down” letter / notice </a:t>
            </a:r>
            <a:endParaRPr lang="en-US" sz="2200" dirty="0" smtClean="0">
              <a:cs typeface="Calibri" pitchFamily="34" charset="0"/>
            </a:endParaRPr>
          </a:p>
          <a:p>
            <a:pPr lvl="1">
              <a:buFont typeface="Wingdings" panose="05000000000000000000" pitchFamily="2" charset="2"/>
              <a:buChar char="§"/>
            </a:pPr>
            <a:r>
              <a:rPr lang="en-US" sz="2200" dirty="0" smtClean="0">
                <a:cs typeface="Calibri" pitchFamily="34" charset="0"/>
              </a:rPr>
              <a:t>ISP </a:t>
            </a:r>
            <a:r>
              <a:rPr lang="en-US" sz="2200" dirty="0">
                <a:cs typeface="Calibri" pitchFamily="34" charset="0"/>
              </a:rPr>
              <a:t>or webhosting company usually promptly takes down the infringing material, to preserve their legal </a:t>
            </a:r>
            <a:r>
              <a:rPr lang="en-US" sz="2200" dirty="0" smtClean="0">
                <a:cs typeface="Calibri" pitchFamily="34" charset="0"/>
              </a:rPr>
              <a:t>immunity</a:t>
            </a:r>
          </a:p>
          <a:p>
            <a:pPr>
              <a:buFont typeface="Wingdings" panose="05000000000000000000" pitchFamily="2" charset="2"/>
              <a:buChar char="§"/>
            </a:pPr>
            <a:r>
              <a:rPr lang="en-US" sz="2400" dirty="0"/>
              <a:t>Suits can be brought even when no copyright infringed</a:t>
            </a:r>
          </a:p>
          <a:p>
            <a:pPr lvl="1">
              <a:buFont typeface="Wingdings" panose="05000000000000000000" pitchFamily="2" charset="2"/>
              <a:buChar char="§"/>
            </a:pPr>
            <a:r>
              <a:rPr lang="en-US" sz="2200" dirty="0"/>
              <a:t>Materials that are in the public domain or uses that would be considered </a:t>
            </a:r>
            <a:r>
              <a:rPr lang="en-US" sz="2200" dirty="0" smtClean="0"/>
              <a:t>fair</a:t>
            </a:r>
            <a:endParaRPr lang="en-US" sz="2200" dirty="0">
              <a:cs typeface="Calibri" pitchFamily="34" charset="0"/>
            </a:endParaRPr>
          </a:p>
          <a:p>
            <a:pPr eaLnBrk="1" hangingPunct="1">
              <a:buFont typeface="Wingdings" pitchFamily="2" charset="2"/>
              <a:buChar char="§"/>
            </a:pPr>
            <a:endParaRPr lang="en-US" dirty="0" smtClean="0"/>
          </a:p>
        </p:txBody>
      </p:sp>
      <p:sp>
        <p:nvSpPr>
          <p:cNvPr id="7171" name="Rectangle 2"/>
          <p:cNvSpPr>
            <a:spLocks noGrp="1" noChangeArrowheads="1"/>
          </p:cNvSpPr>
          <p:nvPr>
            <p:ph type="title"/>
          </p:nvPr>
        </p:nvSpPr>
        <p:spPr>
          <a:xfrm>
            <a:off x="457200" y="457200"/>
            <a:ext cx="8229600" cy="1066800"/>
          </a:xfrm>
        </p:spPr>
        <p:txBody>
          <a:bodyPr/>
          <a:lstStyle/>
          <a:p>
            <a:pPr eaLnBrk="1" hangingPunct="1"/>
            <a:r>
              <a:rPr lang="en-US" sz="3600" b="1" dirty="0">
                <a:solidFill>
                  <a:schemeClr val="bg2"/>
                </a:solidFill>
              </a:rPr>
              <a:t>Digital Millennium Copyright Act (DMCA) 1998</a:t>
            </a:r>
            <a:endParaRPr lang="en-US" sz="3600" b="1" dirty="0" smtClean="0">
              <a:solidFill>
                <a:schemeClr val="bg2"/>
              </a:solidFill>
            </a:endParaRPr>
          </a:p>
        </p:txBody>
      </p:sp>
      <p:sp>
        <p:nvSpPr>
          <p:cNvPr id="2" name="Slide Number Placeholder 1"/>
          <p:cNvSpPr>
            <a:spLocks noGrp="1"/>
          </p:cNvSpPr>
          <p:nvPr>
            <p:ph type="sldNum" sz="quarter" idx="11"/>
          </p:nvPr>
        </p:nvSpPr>
        <p:spPr/>
        <p:txBody>
          <a:bodyPr/>
          <a:lstStyle/>
          <a:p>
            <a:pPr>
              <a:defRPr/>
            </a:pPr>
            <a:fld id="{401B6D8B-9EB9-40FB-B0D8-EA016213B564}" type="slidenum">
              <a:rPr lang="en-US" smtClean="0"/>
              <a:pPr>
                <a:defRPr/>
              </a:pPr>
              <a:t>70</a:t>
            </a:fld>
            <a:endParaRPr lang="en-US"/>
          </a:p>
        </p:txBody>
      </p:sp>
    </p:spTree>
    <p:extLst>
      <p:ext uri="{BB962C8B-B14F-4D97-AF65-F5344CB8AC3E}">
        <p14:creationId xmlns:p14="http://schemas.microsoft.com/office/powerpoint/2010/main" val="136945591"/>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3"/>
          <p:cNvSpPr>
            <a:spLocks noGrp="1" noChangeArrowheads="1"/>
          </p:cNvSpPr>
          <p:nvPr>
            <p:ph idx="1"/>
          </p:nvPr>
        </p:nvSpPr>
        <p:spPr>
          <a:xfrm>
            <a:off x="457200" y="1143000"/>
            <a:ext cx="8229600" cy="3886200"/>
          </a:xfrm>
        </p:spPr>
        <p:txBody>
          <a:bodyPr/>
          <a:lstStyle/>
          <a:p>
            <a:pPr marL="0" indent="0">
              <a:buNone/>
            </a:pPr>
            <a:r>
              <a:rPr lang="en-US" sz="1800" b="1" dirty="0"/>
              <a:t>Copyright and Collections</a:t>
            </a:r>
          </a:p>
          <a:p>
            <a:pPr marL="0" indent="0">
              <a:buNone/>
            </a:pPr>
            <a:r>
              <a:rPr lang="en-US" sz="1800" dirty="0"/>
              <a:t>The UCLA Library has made every effort to determine that information related to copyright and other restrictions in our collections is accurate. However, rights in historical, archival and digital collections may be difficult or impossible to determine. The Library offers broad public access to our collections as a contribution to education and scholarship. Some materials in these collections may be protected by the U.S. Copyright Law (Title 17, U.S.C.). In addition, the reproduction of some materials may be restricted by terms of University of California gift or purchase agreements, donor restrictions, privacy and publicity rights, licensing and trademarks</a:t>
            </a:r>
            <a:r>
              <a:rPr lang="en-US" sz="1800" dirty="0" smtClean="0"/>
              <a:t>.</a:t>
            </a:r>
          </a:p>
          <a:p>
            <a:pPr marL="0" indent="0">
              <a:buNone/>
            </a:pPr>
            <a:endParaRPr lang="en-US" sz="1800" dirty="0"/>
          </a:p>
          <a:p>
            <a:pPr marL="0" indent="0">
              <a:buNone/>
            </a:pPr>
            <a:r>
              <a:rPr lang="en-US" sz="1800" dirty="0"/>
              <a:t>Transmission or reproduction of materials protected by copyright beyond that allowed by fair use requires the written permission of the copyright owners. Works not in the public domain cannot be commercially exploited without permission of the copyright owner. Responsibility for any use rests exclusively with the user. The UCLA Library is eager to hear from any copyright owners who are not properly identified so that the appropriate information may be provided in the future</a:t>
            </a:r>
            <a:r>
              <a:rPr lang="en-US" sz="1800" dirty="0" smtClean="0"/>
              <a:t>.</a:t>
            </a:r>
          </a:p>
          <a:p>
            <a:pPr marL="0" indent="0">
              <a:buNone/>
            </a:pPr>
            <a:r>
              <a:rPr lang="en-US" sz="1200" dirty="0"/>
              <a:t>http://digital2.library.ucla.edu/copyright.html</a:t>
            </a:r>
          </a:p>
        </p:txBody>
      </p:sp>
      <p:sp>
        <p:nvSpPr>
          <p:cNvPr id="7171" name="Rectangle 2"/>
          <p:cNvSpPr>
            <a:spLocks noGrp="1" noChangeArrowheads="1"/>
          </p:cNvSpPr>
          <p:nvPr>
            <p:ph type="title"/>
          </p:nvPr>
        </p:nvSpPr>
        <p:spPr>
          <a:xfrm>
            <a:off x="457200" y="457200"/>
            <a:ext cx="8229600" cy="609600"/>
          </a:xfrm>
        </p:spPr>
        <p:txBody>
          <a:bodyPr/>
          <a:lstStyle/>
          <a:p>
            <a:pPr eaLnBrk="1" hangingPunct="1"/>
            <a:r>
              <a:rPr lang="en-US" sz="3600" b="1" dirty="0" smtClean="0">
                <a:solidFill>
                  <a:schemeClr val="bg2"/>
                </a:solidFill>
              </a:rPr>
              <a:t>Copyright Notice &amp; Digital Access</a:t>
            </a:r>
          </a:p>
        </p:txBody>
      </p:sp>
      <p:sp>
        <p:nvSpPr>
          <p:cNvPr id="2" name="Slide Number Placeholder 1"/>
          <p:cNvSpPr>
            <a:spLocks noGrp="1"/>
          </p:cNvSpPr>
          <p:nvPr>
            <p:ph type="sldNum" sz="quarter" idx="11"/>
          </p:nvPr>
        </p:nvSpPr>
        <p:spPr/>
        <p:txBody>
          <a:bodyPr/>
          <a:lstStyle/>
          <a:p>
            <a:pPr>
              <a:defRPr/>
            </a:pPr>
            <a:fld id="{401B6D8B-9EB9-40FB-B0D8-EA016213B564}" type="slidenum">
              <a:rPr lang="en-US" smtClean="0"/>
              <a:pPr>
                <a:defRPr/>
              </a:pPr>
              <a:t>71</a:t>
            </a:fld>
            <a:endParaRPr lang="en-US"/>
          </a:p>
        </p:txBody>
      </p:sp>
    </p:spTree>
    <p:extLst>
      <p:ext uri="{BB962C8B-B14F-4D97-AF65-F5344CB8AC3E}">
        <p14:creationId xmlns:p14="http://schemas.microsoft.com/office/powerpoint/2010/main" val="3399686727"/>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3"/>
          <p:cNvSpPr>
            <a:spLocks noGrp="1" noChangeArrowheads="1"/>
          </p:cNvSpPr>
          <p:nvPr>
            <p:ph idx="1"/>
          </p:nvPr>
        </p:nvSpPr>
        <p:spPr>
          <a:xfrm>
            <a:off x="457200" y="1295400"/>
            <a:ext cx="8229600" cy="4876800"/>
          </a:xfrm>
        </p:spPr>
        <p:txBody>
          <a:bodyPr/>
          <a:lstStyle/>
          <a:p>
            <a:pPr>
              <a:buFont typeface="Wingdings" panose="05000000000000000000" pitchFamily="2" charset="2"/>
              <a:buChar char="§"/>
            </a:pPr>
            <a:r>
              <a:rPr lang="en-US" sz="2400" dirty="0"/>
              <a:t>Determining the character and size of risks</a:t>
            </a:r>
          </a:p>
          <a:p>
            <a:pPr lvl="1">
              <a:buFont typeface="Wingdings" panose="05000000000000000000" pitchFamily="2" charset="2"/>
              <a:buChar char="§"/>
            </a:pPr>
            <a:r>
              <a:rPr lang="en-US" sz="2000" dirty="0"/>
              <a:t>Continuum: Avoidance; Mitigation; </a:t>
            </a:r>
            <a:r>
              <a:rPr lang="en-US" sz="2000" dirty="0" smtClean="0"/>
              <a:t>Acceptance</a:t>
            </a:r>
          </a:p>
          <a:p>
            <a:pPr>
              <a:buFont typeface="Wingdings" panose="05000000000000000000" pitchFamily="2" charset="2"/>
              <a:buChar char="§"/>
            </a:pPr>
            <a:r>
              <a:rPr lang="en-US" sz="2400" dirty="0"/>
              <a:t>Select materials with risks </a:t>
            </a:r>
            <a:r>
              <a:rPr lang="en-US" sz="2400" b="1" dirty="0">
                <a:solidFill>
                  <a:srgbClr val="00B050"/>
                </a:solidFill>
              </a:rPr>
              <a:t>and</a:t>
            </a:r>
            <a:r>
              <a:rPr lang="en-US" sz="2400" dirty="0">
                <a:solidFill>
                  <a:srgbClr val="00B050"/>
                </a:solidFill>
              </a:rPr>
              <a:t> </a:t>
            </a:r>
            <a:r>
              <a:rPr lang="en-US" sz="2400" b="1" dirty="0">
                <a:solidFill>
                  <a:srgbClr val="00B050"/>
                </a:solidFill>
              </a:rPr>
              <a:t>benefits </a:t>
            </a:r>
            <a:r>
              <a:rPr lang="en-US" sz="2400" dirty="0"/>
              <a:t>in mind</a:t>
            </a:r>
          </a:p>
          <a:p>
            <a:pPr>
              <a:buFont typeface="Wingdings" panose="05000000000000000000" pitchFamily="2" charset="2"/>
              <a:buChar char="§"/>
            </a:pPr>
            <a:r>
              <a:rPr lang="en-US" sz="2400" dirty="0"/>
              <a:t>Articulate your public purpose persuasively</a:t>
            </a:r>
          </a:p>
          <a:p>
            <a:pPr>
              <a:buFont typeface="Wingdings" panose="05000000000000000000" pitchFamily="2" charset="2"/>
              <a:buChar char="§"/>
            </a:pPr>
            <a:r>
              <a:rPr lang="en-US" sz="2400" dirty="0"/>
              <a:t>Document your research on IP ownership</a:t>
            </a:r>
          </a:p>
          <a:p>
            <a:pPr>
              <a:buFont typeface="Wingdings" panose="05000000000000000000" pitchFamily="2" charset="2"/>
              <a:buChar char="§"/>
            </a:pPr>
            <a:r>
              <a:rPr lang="en-US" sz="2400" dirty="0"/>
              <a:t>Robust policy for handling complaints</a:t>
            </a:r>
          </a:p>
          <a:p>
            <a:pPr>
              <a:buFont typeface="Wingdings" panose="05000000000000000000" pitchFamily="2" charset="2"/>
              <a:buChar char="§"/>
            </a:pPr>
            <a:r>
              <a:rPr lang="en-US" sz="2400" dirty="0"/>
              <a:t>Notice (takedown)</a:t>
            </a:r>
          </a:p>
          <a:p>
            <a:pPr>
              <a:buFont typeface="Wingdings" panose="05000000000000000000" pitchFamily="2" charset="2"/>
              <a:buChar char="§"/>
            </a:pPr>
            <a:r>
              <a:rPr lang="en-US" sz="2400" dirty="0" smtClean="0"/>
              <a:t>Shift </a:t>
            </a:r>
            <a:r>
              <a:rPr lang="en-US" sz="2400" dirty="0"/>
              <a:t>responsibility for clearing copyright to the end </a:t>
            </a:r>
            <a:r>
              <a:rPr lang="en-US" sz="2400" dirty="0" smtClean="0"/>
              <a:t>user</a:t>
            </a:r>
          </a:p>
          <a:p>
            <a:pPr>
              <a:buFont typeface="Wingdings" panose="05000000000000000000" pitchFamily="2" charset="2"/>
              <a:buChar char="§"/>
            </a:pPr>
            <a:r>
              <a:rPr lang="en-US" sz="2400" dirty="0" smtClean="0"/>
              <a:t>Consider permissions</a:t>
            </a:r>
          </a:p>
          <a:p>
            <a:pPr>
              <a:buFont typeface="Wingdings" panose="05000000000000000000" pitchFamily="2" charset="2"/>
              <a:buChar char="§"/>
            </a:pPr>
            <a:r>
              <a:rPr lang="en-US" sz="2400" dirty="0" smtClean="0"/>
              <a:t>Risk assessment and management workflows for digital projects (see additional resources)</a:t>
            </a:r>
          </a:p>
        </p:txBody>
      </p:sp>
      <p:sp>
        <p:nvSpPr>
          <p:cNvPr id="7171" name="Rectangle 2"/>
          <p:cNvSpPr>
            <a:spLocks noGrp="1" noChangeArrowheads="1"/>
          </p:cNvSpPr>
          <p:nvPr>
            <p:ph type="title"/>
          </p:nvPr>
        </p:nvSpPr>
        <p:spPr>
          <a:xfrm>
            <a:off x="457200" y="457200"/>
            <a:ext cx="8229600" cy="685800"/>
          </a:xfrm>
        </p:spPr>
        <p:txBody>
          <a:bodyPr/>
          <a:lstStyle/>
          <a:p>
            <a:pPr eaLnBrk="1" hangingPunct="1"/>
            <a:r>
              <a:rPr lang="en-US" sz="3600" b="1" dirty="0" smtClean="0">
                <a:solidFill>
                  <a:schemeClr val="bg2"/>
                </a:solidFill>
              </a:rPr>
              <a:t>Risk Assessment and Management</a:t>
            </a:r>
          </a:p>
        </p:txBody>
      </p:sp>
      <p:sp>
        <p:nvSpPr>
          <p:cNvPr id="2" name="Slide Number Placeholder 1"/>
          <p:cNvSpPr>
            <a:spLocks noGrp="1"/>
          </p:cNvSpPr>
          <p:nvPr>
            <p:ph type="sldNum" sz="quarter" idx="11"/>
          </p:nvPr>
        </p:nvSpPr>
        <p:spPr/>
        <p:txBody>
          <a:bodyPr/>
          <a:lstStyle/>
          <a:p>
            <a:pPr>
              <a:defRPr/>
            </a:pPr>
            <a:fld id="{401B6D8B-9EB9-40FB-B0D8-EA016213B564}" type="slidenum">
              <a:rPr lang="en-US" smtClean="0"/>
              <a:pPr>
                <a:defRPr/>
              </a:pPr>
              <a:t>72</a:t>
            </a:fld>
            <a:endParaRPr lang="en-US"/>
          </a:p>
        </p:txBody>
      </p:sp>
    </p:spTree>
    <p:extLst>
      <p:ext uri="{BB962C8B-B14F-4D97-AF65-F5344CB8AC3E}">
        <p14:creationId xmlns:p14="http://schemas.microsoft.com/office/powerpoint/2010/main" val="251789516"/>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3"/>
          <p:cNvSpPr>
            <a:spLocks noGrp="1" noChangeArrowheads="1"/>
          </p:cNvSpPr>
          <p:nvPr>
            <p:ph idx="1"/>
          </p:nvPr>
        </p:nvSpPr>
        <p:spPr/>
        <p:txBody>
          <a:bodyPr/>
          <a:lstStyle/>
          <a:p>
            <a:pPr eaLnBrk="1" hangingPunct="1">
              <a:buFont typeface="Wingdings" pitchFamily="2" charset="2"/>
              <a:buChar char="§"/>
            </a:pPr>
            <a:r>
              <a:rPr lang="en-US" dirty="0" smtClean="0"/>
              <a:t>Name three legal options by which collection materials can be made widely available?</a:t>
            </a:r>
          </a:p>
        </p:txBody>
      </p:sp>
      <p:sp>
        <p:nvSpPr>
          <p:cNvPr id="7171" name="Rectangle 2"/>
          <p:cNvSpPr>
            <a:spLocks noGrp="1" noChangeArrowheads="1"/>
          </p:cNvSpPr>
          <p:nvPr>
            <p:ph type="title"/>
          </p:nvPr>
        </p:nvSpPr>
        <p:spPr/>
        <p:txBody>
          <a:bodyPr/>
          <a:lstStyle/>
          <a:p>
            <a:pPr eaLnBrk="1" hangingPunct="1"/>
            <a:r>
              <a:rPr lang="en-US" sz="4000" b="1" dirty="0" smtClean="0">
                <a:solidFill>
                  <a:schemeClr val="bg2"/>
                </a:solidFill>
              </a:rPr>
              <a:t>Pop Quiz</a:t>
            </a:r>
          </a:p>
        </p:txBody>
      </p:sp>
      <p:sp>
        <p:nvSpPr>
          <p:cNvPr id="2" name="Slide Number Placeholder 1"/>
          <p:cNvSpPr>
            <a:spLocks noGrp="1"/>
          </p:cNvSpPr>
          <p:nvPr>
            <p:ph type="sldNum" sz="quarter" idx="11"/>
          </p:nvPr>
        </p:nvSpPr>
        <p:spPr/>
        <p:txBody>
          <a:bodyPr/>
          <a:lstStyle/>
          <a:p>
            <a:pPr>
              <a:defRPr/>
            </a:pPr>
            <a:fld id="{401B6D8B-9EB9-40FB-B0D8-EA016213B564}" type="slidenum">
              <a:rPr lang="en-US" smtClean="0"/>
              <a:pPr>
                <a:defRPr/>
              </a:pPr>
              <a:t>73</a:t>
            </a:fld>
            <a:endParaRPr lang="en-US"/>
          </a:p>
        </p:txBody>
      </p:sp>
    </p:spTree>
    <p:extLst>
      <p:ext uri="{BB962C8B-B14F-4D97-AF65-F5344CB8AC3E}">
        <p14:creationId xmlns:p14="http://schemas.microsoft.com/office/powerpoint/2010/main" val="878217942"/>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2"/>
          <p:cNvSpPr>
            <a:spLocks noGrp="1" noChangeArrowheads="1"/>
          </p:cNvSpPr>
          <p:nvPr>
            <p:ph type="title"/>
          </p:nvPr>
        </p:nvSpPr>
        <p:spPr/>
        <p:txBody>
          <a:bodyPr/>
          <a:lstStyle/>
          <a:p>
            <a:pPr eaLnBrk="1" hangingPunct="1"/>
            <a:r>
              <a:rPr lang="en-US" sz="4000" b="1" dirty="0" smtClean="0">
                <a:solidFill>
                  <a:schemeClr val="bg2"/>
                </a:solidFill>
              </a:rPr>
              <a:t>Question Time</a:t>
            </a:r>
          </a:p>
        </p:txBody>
      </p:sp>
      <p:pic>
        <p:nvPicPr>
          <p:cNvPr id="1026" name="Picture 2" descr="http://digitalbevaring.dk/wp-content/uploads/2010/07/faq-200x198.pn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619500" y="2981325"/>
            <a:ext cx="1905000" cy="1885950"/>
          </a:xfrm>
          <a:prstGeom prst="rect">
            <a:avLst/>
          </a:prstGeom>
          <a:noFill/>
          <a:extLst>
            <a:ext uri="{909E8E84-426E-40DD-AFC4-6F175D3DCCD1}">
              <a14:hiddenFill xmlns:a14="http://schemas.microsoft.com/office/drawing/2010/main">
                <a:solidFill>
                  <a:srgbClr val="FFFFFF"/>
                </a:solidFill>
              </a14:hiddenFill>
            </a:ext>
          </a:extLst>
        </p:spPr>
      </p:pic>
      <p:sp>
        <p:nvSpPr>
          <p:cNvPr id="2" name="Slide Number Placeholder 1"/>
          <p:cNvSpPr>
            <a:spLocks noGrp="1"/>
          </p:cNvSpPr>
          <p:nvPr>
            <p:ph type="sldNum" sz="quarter" idx="11"/>
          </p:nvPr>
        </p:nvSpPr>
        <p:spPr/>
        <p:txBody>
          <a:bodyPr/>
          <a:lstStyle/>
          <a:p>
            <a:pPr>
              <a:defRPr/>
            </a:pPr>
            <a:fld id="{401B6D8B-9EB9-40FB-B0D8-EA016213B564}" type="slidenum">
              <a:rPr lang="en-US" smtClean="0"/>
              <a:pPr>
                <a:defRPr/>
              </a:pPr>
              <a:t>74</a:t>
            </a:fld>
            <a:endParaRPr lang="en-US"/>
          </a:p>
        </p:txBody>
      </p:sp>
    </p:spTree>
    <p:extLst>
      <p:ext uri="{BB962C8B-B14F-4D97-AF65-F5344CB8AC3E}">
        <p14:creationId xmlns:p14="http://schemas.microsoft.com/office/powerpoint/2010/main" val="3202037490"/>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3"/>
          <p:cNvSpPr>
            <a:spLocks noGrp="1" noChangeArrowheads="1"/>
          </p:cNvSpPr>
          <p:nvPr>
            <p:ph idx="1"/>
          </p:nvPr>
        </p:nvSpPr>
        <p:spPr>
          <a:xfrm>
            <a:off x="457200" y="1447800"/>
            <a:ext cx="8229600" cy="4724400"/>
          </a:xfrm>
        </p:spPr>
        <p:txBody>
          <a:bodyPr/>
          <a:lstStyle/>
          <a:p>
            <a:pPr eaLnBrk="1" hangingPunct="1">
              <a:buFont typeface="Wingdings" pitchFamily="2" charset="2"/>
              <a:buChar char="§"/>
            </a:pPr>
            <a:r>
              <a:rPr lang="en-US" sz="2800" dirty="0"/>
              <a:t>Were materials created for commercial purposes</a:t>
            </a:r>
            <a:r>
              <a:rPr lang="en-US" sz="2800" dirty="0" smtClean="0"/>
              <a:t>?</a:t>
            </a:r>
          </a:p>
          <a:p>
            <a:pPr eaLnBrk="1" hangingPunct="1">
              <a:buFont typeface="Wingdings" pitchFamily="2" charset="2"/>
              <a:buChar char="§"/>
            </a:pPr>
            <a:r>
              <a:rPr lang="en-US" sz="2800" dirty="0" smtClean="0"/>
              <a:t>Did/Does the creator exploit his/her copyrights?</a:t>
            </a:r>
            <a:endParaRPr lang="en-US" sz="2800" dirty="0"/>
          </a:p>
        </p:txBody>
      </p:sp>
      <p:sp>
        <p:nvSpPr>
          <p:cNvPr id="7171" name="Rectangle 2"/>
          <p:cNvSpPr>
            <a:spLocks noGrp="1" noChangeArrowheads="1"/>
          </p:cNvSpPr>
          <p:nvPr>
            <p:ph type="title"/>
          </p:nvPr>
        </p:nvSpPr>
        <p:spPr>
          <a:xfrm>
            <a:off x="457200" y="457200"/>
            <a:ext cx="8229600" cy="914400"/>
          </a:xfrm>
        </p:spPr>
        <p:txBody>
          <a:bodyPr/>
          <a:lstStyle/>
          <a:p>
            <a:pPr eaLnBrk="1" hangingPunct="1"/>
            <a:r>
              <a:rPr lang="en-US" sz="3200" b="1" dirty="0" smtClean="0">
                <a:solidFill>
                  <a:schemeClr val="bg2"/>
                </a:solidFill>
              </a:rPr>
              <a:t>Appraisal and Accessioning: </a:t>
            </a:r>
            <a:br>
              <a:rPr lang="en-US" sz="3200" b="1" dirty="0" smtClean="0">
                <a:solidFill>
                  <a:schemeClr val="bg2"/>
                </a:solidFill>
              </a:rPr>
            </a:br>
            <a:r>
              <a:rPr lang="en-US" sz="2800" b="1" dirty="0" smtClean="0">
                <a:solidFill>
                  <a:schemeClr val="bg2"/>
                </a:solidFill>
              </a:rPr>
              <a:t>Donor Conversations / Information Gathering</a:t>
            </a:r>
          </a:p>
        </p:txBody>
      </p:sp>
      <p:sp>
        <p:nvSpPr>
          <p:cNvPr id="2" name="Slide Number Placeholder 1"/>
          <p:cNvSpPr>
            <a:spLocks noGrp="1"/>
          </p:cNvSpPr>
          <p:nvPr>
            <p:ph type="sldNum" sz="quarter" idx="11"/>
          </p:nvPr>
        </p:nvSpPr>
        <p:spPr/>
        <p:txBody>
          <a:bodyPr/>
          <a:lstStyle/>
          <a:p>
            <a:pPr>
              <a:defRPr/>
            </a:pPr>
            <a:fld id="{401B6D8B-9EB9-40FB-B0D8-EA016213B564}" type="slidenum">
              <a:rPr lang="en-US" smtClean="0"/>
              <a:pPr>
                <a:defRPr/>
              </a:pPr>
              <a:t>75</a:t>
            </a:fld>
            <a:endParaRPr lang="en-US"/>
          </a:p>
        </p:txBody>
      </p:sp>
    </p:spTree>
    <p:extLst>
      <p:ext uri="{BB962C8B-B14F-4D97-AF65-F5344CB8AC3E}">
        <p14:creationId xmlns:p14="http://schemas.microsoft.com/office/powerpoint/2010/main" val="3048838800"/>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3"/>
          <p:cNvSpPr>
            <a:spLocks noGrp="1" noChangeArrowheads="1"/>
          </p:cNvSpPr>
          <p:nvPr>
            <p:ph idx="1"/>
          </p:nvPr>
        </p:nvSpPr>
        <p:spPr>
          <a:xfrm>
            <a:off x="457200" y="1447800"/>
            <a:ext cx="8229600" cy="4724400"/>
          </a:xfrm>
        </p:spPr>
        <p:txBody>
          <a:bodyPr/>
          <a:lstStyle/>
          <a:p>
            <a:pPr eaLnBrk="1" hangingPunct="1">
              <a:buFont typeface="Wingdings" pitchFamily="2" charset="2"/>
              <a:buChar char="§"/>
            </a:pPr>
            <a:r>
              <a:rPr lang="en-US" sz="2800" dirty="0"/>
              <a:t>Were materials created for commercial purposes</a:t>
            </a:r>
            <a:r>
              <a:rPr lang="en-US" sz="2800" dirty="0" smtClean="0"/>
              <a:t>?</a:t>
            </a:r>
          </a:p>
          <a:p>
            <a:pPr eaLnBrk="1" hangingPunct="1">
              <a:buFont typeface="Wingdings" pitchFamily="2" charset="2"/>
              <a:buChar char="§"/>
            </a:pPr>
            <a:r>
              <a:rPr lang="en-US" sz="2800" dirty="0" smtClean="0"/>
              <a:t>Did/Does the creator exploit his/her copyrights?</a:t>
            </a:r>
            <a:endParaRPr lang="en-US" sz="2800" dirty="0"/>
          </a:p>
          <a:p>
            <a:pPr eaLnBrk="1" hangingPunct="1">
              <a:buFont typeface="Wingdings" pitchFamily="2" charset="2"/>
              <a:buChar char="§"/>
            </a:pPr>
            <a:r>
              <a:rPr lang="en-US" sz="2800" dirty="0" smtClean="0">
                <a:solidFill>
                  <a:srgbClr val="002060"/>
                </a:solidFill>
              </a:rPr>
              <a:t>Deed of Gift</a:t>
            </a:r>
          </a:p>
          <a:p>
            <a:pPr lvl="1" eaLnBrk="1" hangingPunct="1">
              <a:buFont typeface="Wingdings" pitchFamily="2" charset="2"/>
              <a:buChar char="§"/>
            </a:pPr>
            <a:r>
              <a:rPr lang="en-US" sz="2400" dirty="0" smtClean="0">
                <a:solidFill>
                  <a:srgbClr val="002060"/>
                </a:solidFill>
              </a:rPr>
              <a:t>What rights does the donor have?</a:t>
            </a:r>
          </a:p>
          <a:p>
            <a:pPr lvl="1" eaLnBrk="1" hangingPunct="1">
              <a:buFont typeface="Wingdings" pitchFamily="2" charset="2"/>
              <a:buChar char="§"/>
            </a:pPr>
            <a:r>
              <a:rPr lang="en-US" sz="2400" dirty="0" smtClean="0">
                <a:solidFill>
                  <a:srgbClr val="002060"/>
                </a:solidFill>
              </a:rPr>
              <a:t>What rights have the donor given?</a:t>
            </a:r>
          </a:p>
          <a:p>
            <a:pPr lvl="1" eaLnBrk="1" hangingPunct="1">
              <a:buFont typeface="Wingdings" pitchFamily="2" charset="2"/>
              <a:buChar char="§"/>
            </a:pPr>
            <a:r>
              <a:rPr lang="en-US" sz="2400" dirty="0" smtClean="0">
                <a:solidFill>
                  <a:srgbClr val="002060"/>
                </a:solidFill>
              </a:rPr>
              <a:t>Does the deed take a non-exclusive license regardless of copyright?</a:t>
            </a:r>
          </a:p>
          <a:p>
            <a:pPr lvl="1" eaLnBrk="1" hangingPunct="1">
              <a:buFont typeface="Wingdings" pitchFamily="2" charset="2"/>
              <a:buChar char="§"/>
            </a:pPr>
            <a:r>
              <a:rPr lang="en-US" sz="2400" dirty="0" smtClean="0">
                <a:solidFill>
                  <a:srgbClr val="002060"/>
                </a:solidFill>
              </a:rPr>
              <a:t>What does the documentation include regarding transfers and licenses?</a:t>
            </a:r>
          </a:p>
        </p:txBody>
      </p:sp>
      <p:sp>
        <p:nvSpPr>
          <p:cNvPr id="7171" name="Rectangle 2"/>
          <p:cNvSpPr>
            <a:spLocks noGrp="1" noChangeArrowheads="1"/>
          </p:cNvSpPr>
          <p:nvPr>
            <p:ph type="title"/>
          </p:nvPr>
        </p:nvSpPr>
        <p:spPr>
          <a:xfrm>
            <a:off x="457200" y="457200"/>
            <a:ext cx="8229600" cy="914400"/>
          </a:xfrm>
        </p:spPr>
        <p:txBody>
          <a:bodyPr/>
          <a:lstStyle/>
          <a:p>
            <a:pPr eaLnBrk="1" hangingPunct="1"/>
            <a:r>
              <a:rPr lang="en-US" sz="3200" b="1" dirty="0" smtClean="0">
                <a:solidFill>
                  <a:schemeClr val="bg2"/>
                </a:solidFill>
              </a:rPr>
              <a:t>Appraisal and Accessioning: </a:t>
            </a:r>
            <a:br>
              <a:rPr lang="en-US" sz="3200" b="1" dirty="0" smtClean="0">
                <a:solidFill>
                  <a:schemeClr val="bg2"/>
                </a:solidFill>
              </a:rPr>
            </a:br>
            <a:r>
              <a:rPr lang="en-US" sz="2800" b="1" dirty="0" smtClean="0">
                <a:solidFill>
                  <a:schemeClr val="bg2"/>
                </a:solidFill>
              </a:rPr>
              <a:t>Donor Conversations / Information Gathering</a:t>
            </a:r>
          </a:p>
        </p:txBody>
      </p:sp>
      <p:sp>
        <p:nvSpPr>
          <p:cNvPr id="2" name="Slide Number Placeholder 1"/>
          <p:cNvSpPr>
            <a:spLocks noGrp="1"/>
          </p:cNvSpPr>
          <p:nvPr>
            <p:ph type="sldNum" sz="quarter" idx="11"/>
          </p:nvPr>
        </p:nvSpPr>
        <p:spPr/>
        <p:txBody>
          <a:bodyPr/>
          <a:lstStyle/>
          <a:p>
            <a:pPr>
              <a:defRPr/>
            </a:pPr>
            <a:fld id="{401B6D8B-9EB9-40FB-B0D8-EA016213B564}" type="slidenum">
              <a:rPr lang="en-US" smtClean="0"/>
              <a:pPr>
                <a:defRPr/>
              </a:pPr>
              <a:t>76</a:t>
            </a:fld>
            <a:endParaRPr lang="en-US"/>
          </a:p>
        </p:txBody>
      </p:sp>
    </p:spTree>
    <p:extLst>
      <p:ext uri="{BB962C8B-B14F-4D97-AF65-F5344CB8AC3E}">
        <p14:creationId xmlns:p14="http://schemas.microsoft.com/office/powerpoint/2010/main" val="2485967473"/>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3"/>
          <p:cNvSpPr>
            <a:spLocks noGrp="1" noChangeArrowheads="1"/>
          </p:cNvSpPr>
          <p:nvPr>
            <p:ph idx="1"/>
          </p:nvPr>
        </p:nvSpPr>
        <p:spPr/>
        <p:txBody>
          <a:bodyPr/>
          <a:lstStyle/>
          <a:p>
            <a:pPr eaLnBrk="1" hangingPunct="1">
              <a:buFont typeface="Wingdings" pitchFamily="2" charset="2"/>
              <a:buChar char="§"/>
            </a:pPr>
            <a:r>
              <a:rPr lang="en-US" dirty="0" smtClean="0"/>
              <a:t>Does the collection include audio or moving image materials?</a:t>
            </a:r>
          </a:p>
          <a:p>
            <a:pPr lvl="1" eaLnBrk="1" hangingPunct="1">
              <a:buFont typeface="Wingdings" pitchFamily="2" charset="2"/>
              <a:buChar char="§"/>
            </a:pPr>
            <a:r>
              <a:rPr lang="en-US" dirty="0" smtClean="0"/>
              <a:t>Layers of copyright</a:t>
            </a:r>
          </a:p>
          <a:p>
            <a:pPr lvl="2" eaLnBrk="1" hangingPunct="1">
              <a:buFont typeface="Wingdings" pitchFamily="2" charset="2"/>
              <a:buChar char="§"/>
            </a:pPr>
            <a:r>
              <a:rPr lang="en-US" dirty="0" smtClean="0"/>
              <a:t>Review Section 102 on copyrightable expression</a:t>
            </a:r>
          </a:p>
          <a:p>
            <a:pPr lvl="2" eaLnBrk="1" hangingPunct="1">
              <a:buFont typeface="Wingdings" pitchFamily="2" charset="2"/>
              <a:buChar char="§"/>
            </a:pPr>
            <a:r>
              <a:rPr lang="en-US" dirty="0" smtClean="0"/>
              <a:t>For example: a song will include copyrights for the music, the lyrics, and the recording</a:t>
            </a:r>
          </a:p>
          <a:p>
            <a:pPr eaLnBrk="1" hangingPunct="1">
              <a:buFont typeface="Wingdings" pitchFamily="2" charset="2"/>
              <a:buChar char="§"/>
            </a:pPr>
            <a:r>
              <a:rPr lang="en-US" dirty="0" smtClean="0"/>
              <a:t>Derivatives?</a:t>
            </a:r>
          </a:p>
          <a:p>
            <a:pPr eaLnBrk="1" hangingPunct="1">
              <a:buFont typeface="Wingdings" pitchFamily="2" charset="2"/>
              <a:buChar char="§"/>
            </a:pPr>
            <a:r>
              <a:rPr lang="en-US" dirty="0" smtClean="0"/>
              <a:t>Compilations?</a:t>
            </a:r>
          </a:p>
          <a:p>
            <a:pPr lvl="2" eaLnBrk="1" hangingPunct="1">
              <a:buFont typeface="Wingdings" pitchFamily="2" charset="2"/>
              <a:buChar char="§"/>
            </a:pPr>
            <a:endParaRPr lang="en-US" dirty="0" smtClean="0"/>
          </a:p>
        </p:txBody>
      </p:sp>
      <p:sp>
        <p:nvSpPr>
          <p:cNvPr id="7171" name="Rectangle 2"/>
          <p:cNvSpPr>
            <a:spLocks noGrp="1" noChangeArrowheads="1"/>
          </p:cNvSpPr>
          <p:nvPr>
            <p:ph type="title"/>
          </p:nvPr>
        </p:nvSpPr>
        <p:spPr/>
        <p:txBody>
          <a:bodyPr/>
          <a:lstStyle/>
          <a:p>
            <a:pPr eaLnBrk="1" hangingPunct="1"/>
            <a:r>
              <a:rPr lang="en-US" sz="3600" b="1" dirty="0" smtClean="0">
                <a:solidFill>
                  <a:schemeClr val="bg2"/>
                </a:solidFill>
              </a:rPr>
              <a:t>Appraisal and Accessioning: </a:t>
            </a:r>
            <a:br>
              <a:rPr lang="en-US" sz="3600" b="1" dirty="0" smtClean="0">
                <a:solidFill>
                  <a:schemeClr val="bg2"/>
                </a:solidFill>
              </a:rPr>
            </a:br>
            <a:r>
              <a:rPr lang="en-US" sz="3200" b="1" dirty="0" smtClean="0">
                <a:solidFill>
                  <a:schemeClr val="bg2"/>
                </a:solidFill>
              </a:rPr>
              <a:t>Special Topics</a:t>
            </a:r>
          </a:p>
        </p:txBody>
      </p:sp>
      <p:sp>
        <p:nvSpPr>
          <p:cNvPr id="2" name="Slide Number Placeholder 1"/>
          <p:cNvSpPr>
            <a:spLocks noGrp="1"/>
          </p:cNvSpPr>
          <p:nvPr>
            <p:ph type="sldNum" sz="quarter" idx="11"/>
          </p:nvPr>
        </p:nvSpPr>
        <p:spPr/>
        <p:txBody>
          <a:bodyPr/>
          <a:lstStyle/>
          <a:p>
            <a:pPr>
              <a:defRPr/>
            </a:pPr>
            <a:fld id="{401B6D8B-9EB9-40FB-B0D8-EA016213B564}" type="slidenum">
              <a:rPr lang="en-US" smtClean="0"/>
              <a:pPr>
                <a:defRPr/>
              </a:pPr>
              <a:t>77</a:t>
            </a:fld>
            <a:endParaRPr lang="en-US"/>
          </a:p>
        </p:txBody>
      </p:sp>
    </p:spTree>
    <p:extLst>
      <p:ext uri="{BB962C8B-B14F-4D97-AF65-F5344CB8AC3E}">
        <p14:creationId xmlns:p14="http://schemas.microsoft.com/office/powerpoint/2010/main" val="747065822"/>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3"/>
          <p:cNvSpPr>
            <a:spLocks noGrp="1" noChangeArrowheads="1"/>
          </p:cNvSpPr>
          <p:nvPr>
            <p:ph idx="1"/>
          </p:nvPr>
        </p:nvSpPr>
        <p:spPr>
          <a:xfrm>
            <a:off x="457200" y="1447800"/>
            <a:ext cx="8229600" cy="4876800"/>
          </a:xfrm>
        </p:spPr>
        <p:txBody>
          <a:bodyPr/>
          <a:lstStyle/>
          <a:p>
            <a:pPr eaLnBrk="1" hangingPunct="1">
              <a:buFont typeface="Wingdings" pitchFamily="2" charset="2"/>
              <a:buChar char="§"/>
            </a:pPr>
            <a:r>
              <a:rPr lang="en-US" sz="2800" dirty="0" smtClean="0"/>
              <a:t>Creating documentation for the collection file</a:t>
            </a:r>
          </a:p>
          <a:p>
            <a:pPr eaLnBrk="1" hangingPunct="1">
              <a:buFont typeface="Wingdings" pitchFamily="2" charset="2"/>
              <a:buChar char="§"/>
            </a:pPr>
            <a:r>
              <a:rPr lang="en-US" sz="2800" dirty="0" smtClean="0"/>
              <a:t>Gathering information about potential creators</a:t>
            </a:r>
          </a:p>
          <a:p>
            <a:pPr lvl="1" eaLnBrk="1" hangingPunct="1">
              <a:buFont typeface="Wingdings" pitchFamily="2" charset="2"/>
              <a:buChar char="§"/>
            </a:pPr>
            <a:r>
              <a:rPr lang="en-US" sz="2000" dirty="0" smtClean="0"/>
              <a:t>Did they exploit their copyrights for commercial purposes?</a:t>
            </a:r>
          </a:p>
          <a:p>
            <a:pPr lvl="1" eaLnBrk="1" hangingPunct="1">
              <a:buFont typeface="Wingdings" pitchFamily="2" charset="2"/>
              <a:buChar char="§"/>
            </a:pPr>
            <a:r>
              <a:rPr lang="en-US" sz="2000" dirty="0" smtClean="0"/>
              <a:t>Are they living or dead? </a:t>
            </a:r>
          </a:p>
          <a:p>
            <a:pPr lvl="1" eaLnBrk="1" hangingPunct="1">
              <a:buFont typeface="Wingdings" pitchFamily="2" charset="2"/>
              <a:buChar char="§"/>
            </a:pPr>
            <a:r>
              <a:rPr lang="en-US" sz="2000" dirty="0" smtClean="0"/>
              <a:t>Do they have heirs?</a:t>
            </a:r>
          </a:p>
          <a:p>
            <a:pPr eaLnBrk="1" hangingPunct="1">
              <a:buFont typeface="Wingdings" pitchFamily="2" charset="2"/>
              <a:buChar char="§"/>
            </a:pPr>
            <a:r>
              <a:rPr lang="en-US" sz="2800" dirty="0" smtClean="0"/>
              <a:t>Are the materials published or unpublished?</a:t>
            </a:r>
          </a:p>
          <a:p>
            <a:pPr eaLnBrk="1" hangingPunct="1">
              <a:buFont typeface="Wingdings" pitchFamily="2" charset="2"/>
              <a:buChar char="§"/>
            </a:pPr>
            <a:r>
              <a:rPr lang="en-US" sz="2800" dirty="0" smtClean="0"/>
              <a:t>Copyrights owned by parent organization or repository?</a:t>
            </a:r>
          </a:p>
          <a:p>
            <a:pPr lvl="1" eaLnBrk="1" hangingPunct="1">
              <a:buFont typeface="Wingdings" pitchFamily="2" charset="2"/>
              <a:buChar char="§"/>
            </a:pPr>
            <a:r>
              <a:rPr lang="en-US" sz="2400" dirty="0" smtClean="0"/>
              <a:t>Institutional archives</a:t>
            </a:r>
          </a:p>
          <a:p>
            <a:pPr lvl="1" eaLnBrk="1" hangingPunct="1">
              <a:buFont typeface="Wingdings" pitchFamily="2" charset="2"/>
              <a:buChar char="§"/>
            </a:pPr>
            <a:r>
              <a:rPr lang="en-US" sz="2400" dirty="0" smtClean="0"/>
              <a:t>Deeds of gift</a:t>
            </a:r>
          </a:p>
        </p:txBody>
      </p:sp>
      <p:sp>
        <p:nvSpPr>
          <p:cNvPr id="7171" name="Rectangle 2"/>
          <p:cNvSpPr>
            <a:spLocks noGrp="1" noChangeArrowheads="1"/>
          </p:cNvSpPr>
          <p:nvPr>
            <p:ph type="title"/>
          </p:nvPr>
        </p:nvSpPr>
        <p:spPr>
          <a:xfrm>
            <a:off x="457200" y="457200"/>
            <a:ext cx="8229600" cy="914400"/>
          </a:xfrm>
        </p:spPr>
        <p:txBody>
          <a:bodyPr/>
          <a:lstStyle/>
          <a:p>
            <a:pPr eaLnBrk="1" hangingPunct="1"/>
            <a:r>
              <a:rPr lang="en-US" sz="3200" b="1" dirty="0" smtClean="0">
                <a:solidFill>
                  <a:schemeClr val="bg2"/>
                </a:solidFill>
              </a:rPr>
              <a:t>Contextual Information </a:t>
            </a:r>
          </a:p>
        </p:txBody>
      </p:sp>
      <p:pic>
        <p:nvPicPr>
          <p:cNvPr id="3074" name="Picture 2" descr="http://digitalbevaring.dk/wp-content/uploads/2010/07/events.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84620" y="4648200"/>
            <a:ext cx="2354580" cy="1799082"/>
          </a:xfrm>
          <a:prstGeom prst="rect">
            <a:avLst/>
          </a:prstGeom>
          <a:noFill/>
          <a:extLst>
            <a:ext uri="{909E8E84-426E-40DD-AFC4-6F175D3DCCD1}">
              <a14:hiddenFill xmlns:a14="http://schemas.microsoft.com/office/drawing/2010/main">
                <a:solidFill>
                  <a:srgbClr val="FFFFFF"/>
                </a:solidFill>
              </a14:hiddenFill>
            </a:ext>
          </a:extLst>
        </p:spPr>
      </p:pic>
      <p:sp>
        <p:nvSpPr>
          <p:cNvPr id="2" name="Slide Number Placeholder 1"/>
          <p:cNvSpPr>
            <a:spLocks noGrp="1"/>
          </p:cNvSpPr>
          <p:nvPr>
            <p:ph type="sldNum" sz="quarter" idx="11"/>
          </p:nvPr>
        </p:nvSpPr>
        <p:spPr/>
        <p:txBody>
          <a:bodyPr/>
          <a:lstStyle/>
          <a:p>
            <a:pPr>
              <a:defRPr/>
            </a:pPr>
            <a:fld id="{401B6D8B-9EB9-40FB-B0D8-EA016213B564}" type="slidenum">
              <a:rPr lang="en-US" smtClean="0"/>
              <a:pPr>
                <a:defRPr/>
              </a:pPr>
              <a:t>78</a:t>
            </a:fld>
            <a:endParaRPr lang="en-US"/>
          </a:p>
        </p:txBody>
      </p:sp>
    </p:spTree>
    <p:extLst>
      <p:ext uri="{BB962C8B-B14F-4D97-AF65-F5344CB8AC3E}">
        <p14:creationId xmlns:p14="http://schemas.microsoft.com/office/powerpoint/2010/main" val="1690232347"/>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3"/>
          <p:cNvSpPr>
            <a:spLocks noGrp="1" noChangeArrowheads="1"/>
          </p:cNvSpPr>
          <p:nvPr>
            <p:ph idx="1"/>
          </p:nvPr>
        </p:nvSpPr>
        <p:spPr>
          <a:xfrm>
            <a:off x="457200" y="1600200"/>
            <a:ext cx="8229600" cy="3886200"/>
          </a:xfrm>
        </p:spPr>
        <p:txBody>
          <a:bodyPr/>
          <a:lstStyle/>
          <a:p>
            <a:pPr eaLnBrk="1" hangingPunct="1">
              <a:buFont typeface="Wingdings" pitchFamily="2" charset="2"/>
              <a:buChar char="§"/>
            </a:pPr>
            <a:r>
              <a:rPr lang="en-US" sz="2800" dirty="0" smtClean="0"/>
              <a:t>Contextual information gathering about copyright</a:t>
            </a:r>
          </a:p>
          <a:p>
            <a:pPr lvl="1" eaLnBrk="1" hangingPunct="1">
              <a:buFont typeface="Wingdings" pitchFamily="2" charset="2"/>
              <a:buChar char="§"/>
            </a:pPr>
            <a:r>
              <a:rPr lang="en-US" sz="2400" dirty="0" smtClean="0"/>
              <a:t>Creating documentation on the status of copyright in the collection.</a:t>
            </a:r>
          </a:p>
          <a:p>
            <a:pPr lvl="2" eaLnBrk="1" hangingPunct="1">
              <a:buFont typeface="Wingdings" pitchFamily="2" charset="2"/>
              <a:buChar char="§"/>
            </a:pPr>
            <a:r>
              <a:rPr lang="en-US" sz="2000" dirty="0" smtClean="0"/>
              <a:t>What is already known from the file? Where are the gaps?</a:t>
            </a:r>
          </a:p>
          <a:p>
            <a:pPr lvl="2" eaLnBrk="1" hangingPunct="1">
              <a:buFont typeface="Wingdings" pitchFamily="2" charset="2"/>
              <a:buChar char="§"/>
            </a:pPr>
            <a:r>
              <a:rPr lang="en-US" sz="2000" dirty="0" smtClean="0"/>
              <a:t>What is known about the publication status?</a:t>
            </a:r>
          </a:p>
          <a:p>
            <a:pPr lvl="2" eaLnBrk="1" hangingPunct="1">
              <a:buFont typeface="Wingdings" pitchFamily="2" charset="2"/>
              <a:buChar char="§"/>
            </a:pPr>
            <a:r>
              <a:rPr lang="en-US" sz="2000" dirty="0" smtClean="0"/>
              <a:t>What is known about the creators?</a:t>
            </a:r>
          </a:p>
          <a:p>
            <a:pPr eaLnBrk="1" hangingPunct="1">
              <a:buFont typeface="Wingdings" pitchFamily="2" charset="2"/>
              <a:buChar char="§"/>
            </a:pPr>
            <a:r>
              <a:rPr lang="en-US" sz="2800" dirty="0" smtClean="0"/>
              <a:t>Goal: Know where the gaps are.</a:t>
            </a:r>
          </a:p>
          <a:p>
            <a:pPr eaLnBrk="1" hangingPunct="1">
              <a:buFont typeface="Wingdings" pitchFamily="2" charset="2"/>
              <a:buChar char="§"/>
            </a:pPr>
            <a:r>
              <a:rPr lang="en-US" sz="2800" dirty="0" smtClean="0"/>
              <a:t>Does the reality of what is seen in the collection match the donor statements and agreements</a:t>
            </a:r>
          </a:p>
        </p:txBody>
      </p:sp>
      <p:sp>
        <p:nvSpPr>
          <p:cNvPr id="7171" name="Rectangle 2"/>
          <p:cNvSpPr>
            <a:spLocks noGrp="1" noChangeArrowheads="1"/>
          </p:cNvSpPr>
          <p:nvPr>
            <p:ph type="title"/>
          </p:nvPr>
        </p:nvSpPr>
        <p:spPr/>
        <p:txBody>
          <a:bodyPr/>
          <a:lstStyle/>
          <a:p>
            <a:pPr eaLnBrk="1" hangingPunct="1"/>
            <a:r>
              <a:rPr lang="en-US" sz="4000" b="1" dirty="0" smtClean="0">
                <a:solidFill>
                  <a:schemeClr val="bg2"/>
                </a:solidFill>
              </a:rPr>
              <a:t>Physical processing</a:t>
            </a:r>
          </a:p>
        </p:txBody>
      </p:sp>
      <p:sp>
        <p:nvSpPr>
          <p:cNvPr id="2" name="Slide Number Placeholder 1"/>
          <p:cNvSpPr>
            <a:spLocks noGrp="1"/>
          </p:cNvSpPr>
          <p:nvPr>
            <p:ph type="sldNum" sz="quarter" idx="11"/>
          </p:nvPr>
        </p:nvSpPr>
        <p:spPr/>
        <p:txBody>
          <a:bodyPr/>
          <a:lstStyle/>
          <a:p>
            <a:pPr>
              <a:defRPr/>
            </a:pPr>
            <a:fld id="{401B6D8B-9EB9-40FB-B0D8-EA016213B564}" type="slidenum">
              <a:rPr lang="en-US" smtClean="0"/>
              <a:pPr>
                <a:defRPr/>
              </a:pPr>
              <a:t>79</a:t>
            </a:fld>
            <a:endParaRPr lang="en-US"/>
          </a:p>
        </p:txBody>
      </p:sp>
    </p:spTree>
    <p:extLst>
      <p:ext uri="{BB962C8B-B14F-4D97-AF65-F5344CB8AC3E}">
        <p14:creationId xmlns:p14="http://schemas.microsoft.com/office/powerpoint/2010/main" val="202039947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3"/>
          <p:cNvSpPr>
            <a:spLocks noGrp="1" noChangeArrowheads="1"/>
          </p:cNvSpPr>
          <p:nvPr>
            <p:ph idx="1"/>
          </p:nvPr>
        </p:nvSpPr>
        <p:spPr/>
        <p:txBody>
          <a:bodyPr/>
          <a:lstStyle/>
          <a:p>
            <a:pPr eaLnBrk="1" hangingPunct="1">
              <a:buFont typeface="Wingdings" pitchFamily="2" charset="2"/>
              <a:buChar char="§"/>
            </a:pPr>
            <a:r>
              <a:rPr lang="en-US" dirty="0" smtClean="0"/>
              <a:t>FERPA</a:t>
            </a:r>
          </a:p>
          <a:p>
            <a:pPr eaLnBrk="1" hangingPunct="1">
              <a:buFont typeface="Wingdings" pitchFamily="2" charset="2"/>
              <a:buChar char="§"/>
            </a:pPr>
            <a:r>
              <a:rPr lang="en-US" dirty="0" smtClean="0"/>
              <a:t>HIPAA</a:t>
            </a:r>
          </a:p>
          <a:p>
            <a:pPr eaLnBrk="1" hangingPunct="1">
              <a:buFont typeface="Wingdings" pitchFamily="2" charset="2"/>
              <a:buChar char="§"/>
            </a:pPr>
            <a:r>
              <a:rPr lang="en-US" dirty="0" smtClean="0"/>
              <a:t>Attorney/Client Privilege</a:t>
            </a:r>
          </a:p>
          <a:p>
            <a:pPr eaLnBrk="1" hangingPunct="1">
              <a:buFont typeface="Wingdings" pitchFamily="2" charset="2"/>
              <a:buChar char="§"/>
            </a:pPr>
            <a:r>
              <a:rPr lang="en-US" dirty="0" smtClean="0"/>
              <a:t>Deeds of Gift</a:t>
            </a:r>
          </a:p>
        </p:txBody>
      </p:sp>
      <p:sp>
        <p:nvSpPr>
          <p:cNvPr id="7171" name="Rectangle 2"/>
          <p:cNvSpPr>
            <a:spLocks noGrp="1" noChangeArrowheads="1"/>
          </p:cNvSpPr>
          <p:nvPr>
            <p:ph type="title"/>
          </p:nvPr>
        </p:nvSpPr>
        <p:spPr/>
        <p:txBody>
          <a:bodyPr/>
          <a:lstStyle/>
          <a:p>
            <a:pPr eaLnBrk="1" hangingPunct="1"/>
            <a:r>
              <a:rPr lang="en-US" sz="4000" b="1" dirty="0" smtClean="0">
                <a:solidFill>
                  <a:schemeClr val="bg2"/>
                </a:solidFill>
              </a:rPr>
              <a:t>Basic issues in confidentiality</a:t>
            </a:r>
          </a:p>
        </p:txBody>
      </p:sp>
      <p:sp>
        <p:nvSpPr>
          <p:cNvPr id="2" name="Slide Number Placeholder 1"/>
          <p:cNvSpPr>
            <a:spLocks noGrp="1"/>
          </p:cNvSpPr>
          <p:nvPr>
            <p:ph type="sldNum" sz="quarter" idx="11"/>
          </p:nvPr>
        </p:nvSpPr>
        <p:spPr/>
        <p:txBody>
          <a:bodyPr/>
          <a:lstStyle/>
          <a:p>
            <a:pPr>
              <a:defRPr/>
            </a:pPr>
            <a:fld id="{401B6D8B-9EB9-40FB-B0D8-EA016213B564}" type="slidenum">
              <a:rPr lang="en-US" smtClean="0"/>
              <a:pPr>
                <a:defRPr/>
              </a:pPr>
              <a:t>8</a:t>
            </a:fld>
            <a:endParaRPr lang="en-US"/>
          </a:p>
        </p:txBody>
      </p:sp>
    </p:spTree>
    <p:extLst>
      <p:ext uri="{BB962C8B-B14F-4D97-AF65-F5344CB8AC3E}">
        <p14:creationId xmlns:p14="http://schemas.microsoft.com/office/powerpoint/2010/main" val="2619698262"/>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3"/>
          <p:cNvSpPr>
            <a:spLocks noGrp="1" noChangeArrowheads="1"/>
          </p:cNvSpPr>
          <p:nvPr>
            <p:ph idx="1"/>
          </p:nvPr>
        </p:nvSpPr>
        <p:spPr>
          <a:xfrm>
            <a:off x="381000" y="1371600"/>
            <a:ext cx="8229600" cy="4876800"/>
          </a:xfrm>
        </p:spPr>
        <p:txBody>
          <a:bodyPr/>
          <a:lstStyle/>
          <a:p>
            <a:pPr eaLnBrk="1" hangingPunct="1">
              <a:buFont typeface="Wingdings" pitchFamily="2" charset="2"/>
              <a:buChar char="§"/>
            </a:pPr>
            <a:r>
              <a:rPr lang="en-US" dirty="0" smtClean="0"/>
              <a:t>Review repository finding aid standard text for access and use.</a:t>
            </a:r>
          </a:p>
          <a:p>
            <a:pPr lvl="1" eaLnBrk="1" hangingPunct="1">
              <a:buFont typeface="Wingdings" pitchFamily="2" charset="2"/>
              <a:buChar char="§"/>
            </a:pPr>
            <a:r>
              <a:rPr lang="en-US" dirty="0" smtClean="0"/>
              <a:t>Accuracy </a:t>
            </a:r>
          </a:p>
          <a:p>
            <a:pPr lvl="2" eaLnBrk="1" hangingPunct="1">
              <a:buFont typeface="Wingdings" pitchFamily="2" charset="2"/>
              <a:buChar char="§"/>
            </a:pPr>
            <a:r>
              <a:rPr lang="en-US" dirty="0" smtClean="0"/>
              <a:t>Does it allow researchers to exercise their fair use rights? </a:t>
            </a:r>
          </a:p>
          <a:p>
            <a:pPr lvl="2" eaLnBrk="1" hangingPunct="1">
              <a:buFont typeface="Wingdings" pitchFamily="2" charset="2"/>
              <a:buChar char="§"/>
            </a:pPr>
            <a:r>
              <a:rPr lang="en-US" dirty="0" smtClean="0"/>
              <a:t>Is the copyright statement correct?</a:t>
            </a:r>
          </a:p>
          <a:p>
            <a:pPr lvl="1" eaLnBrk="1" hangingPunct="1">
              <a:buFont typeface="Wingdings" pitchFamily="2" charset="2"/>
              <a:buChar char="§"/>
            </a:pPr>
            <a:r>
              <a:rPr lang="en-US" dirty="0" smtClean="0"/>
              <a:t>Clarity</a:t>
            </a:r>
          </a:p>
          <a:p>
            <a:pPr lvl="2" eaLnBrk="1" hangingPunct="1">
              <a:buFont typeface="Wingdings" pitchFamily="2" charset="2"/>
              <a:buChar char="§"/>
            </a:pPr>
            <a:r>
              <a:rPr lang="en-US" dirty="0" smtClean="0"/>
              <a:t>Is ownership clearly noted? </a:t>
            </a:r>
          </a:p>
          <a:p>
            <a:pPr lvl="2" eaLnBrk="1" hangingPunct="1">
              <a:buFont typeface="Wingdings" pitchFamily="2" charset="2"/>
              <a:buChar char="§"/>
            </a:pPr>
            <a:r>
              <a:rPr lang="en-US" dirty="0" smtClean="0"/>
              <a:t>Is the permissions process clearly described?</a:t>
            </a:r>
          </a:p>
          <a:p>
            <a:pPr lvl="1" eaLnBrk="1" hangingPunct="1">
              <a:buFont typeface="Wingdings" pitchFamily="2" charset="2"/>
              <a:buChar char="§"/>
            </a:pPr>
            <a:r>
              <a:rPr lang="en-US" dirty="0" smtClean="0"/>
              <a:t>Consistency</a:t>
            </a:r>
          </a:p>
        </p:txBody>
      </p:sp>
      <p:sp>
        <p:nvSpPr>
          <p:cNvPr id="7171" name="Rectangle 2"/>
          <p:cNvSpPr>
            <a:spLocks noGrp="1" noChangeArrowheads="1"/>
          </p:cNvSpPr>
          <p:nvPr>
            <p:ph type="title"/>
          </p:nvPr>
        </p:nvSpPr>
        <p:spPr>
          <a:xfrm>
            <a:off x="457200" y="457200"/>
            <a:ext cx="8229600" cy="838200"/>
          </a:xfrm>
        </p:spPr>
        <p:txBody>
          <a:bodyPr/>
          <a:lstStyle/>
          <a:p>
            <a:pPr eaLnBrk="1" hangingPunct="1"/>
            <a:r>
              <a:rPr lang="en-US" sz="3600" b="1" dirty="0" smtClean="0">
                <a:solidFill>
                  <a:schemeClr val="bg2"/>
                </a:solidFill>
              </a:rPr>
              <a:t>Description</a:t>
            </a:r>
          </a:p>
        </p:txBody>
      </p:sp>
      <p:sp>
        <p:nvSpPr>
          <p:cNvPr id="2" name="Slide Number Placeholder 1"/>
          <p:cNvSpPr>
            <a:spLocks noGrp="1"/>
          </p:cNvSpPr>
          <p:nvPr>
            <p:ph type="sldNum" sz="quarter" idx="11"/>
          </p:nvPr>
        </p:nvSpPr>
        <p:spPr/>
        <p:txBody>
          <a:bodyPr/>
          <a:lstStyle/>
          <a:p>
            <a:pPr>
              <a:defRPr/>
            </a:pPr>
            <a:fld id="{401B6D8B-9EB9-40FB-B0D8-EA016213B564}" type="slidenum">
              <a:rPr lang="en-US" smtClean="0"/>
              <a:pPr>
                <a:defRPr/>
              </a:pPr>
              <a:t>80</a:t>
            </a:fld>
            <a:endParaRPr lang="en-US"/>
          </a:p>
        </p:txBody>
      </p:sp>
    </p:spTree>
    <p:extLst>
      <p:ext uri="{BB962C8B-B14F-4D97-AF65-F5344CB8AC3E}">
        <p14:creationId xmlns:p14="http://schemas.microsoft.com/office/powerpoint/2010/main" val="3816425979"/>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3"/>
          <p:cNvSpPr>
            <a:spLocks noGrp="1" noChangeArrowheads="1"/>
          </p:cNvSpPr>
          <p:nvPr>
            <p:ph idx="1"/>
          </p:nvPr>
        </p:nvSpPr>
        <p:spPr>
          <a:xfrm>
            <a:off x="533400" y="1524000"/>
            <a:ext cx="8229600" cy="4724400"/>
          </a:xfrm>
        </p:spPr>
        <p:txBody>
          <a:bodyPr/>
          <a:lstStyle/>
          <a:p>
            <a:pPr eaLnBrk="1" hangingPunct="1">
              <a:buFont typeface="Wingdings" pitchFamily="2" charset="2"/>
              <a:buChar char="§"/>
            </a:pPr>
            <a:r>
              <a:rPr lang="en-US" dirty="0" smtClean="0"/>
              <a:t>DACS – “Conditions Governing Reproduction and Use” (element 4.4)</a:t>
            </a:r>
          </a:p>
          <a:p>
            <a:pPr eaLnBrk="1" hangingPunct="1">
              <a:buFont typeface="Wingdings" pitchFamily="2" charset="2"/>
              <a:buChar char="§"/>
            </a:pPr>
            <a:r>
              <a:rPr lang="en-US" dirty="0" smtClean="0"/>
              <a:t>EAD – &lt;</a:t>
            </a:r>
            <a:r>
              <a:rPr lang="en-US" dirty="0" err="1" smtClean="0"/>
              <a:t>userestrict</a:t>
            </a:r>
            <a:r>
              <a:rPr lang="en-US" dirty="0" smtClean="0"/>
              <a:t>&gt;</a:t>
            </a:r>
          </a:p>
          <a:p>
            <a:pPr marL="342900" lvl="1" indent="-342900" eaLnBrk="1" hangingPunct="1">
              <a:buClr>
                <a:schemeClr val="bg2"/>
              </a:buClr>
              <a:buSzPct val="75000"/>
              <a:buFont typeface="Wingdings" pitchFamily="2" charset="2"/>
              <a:buChar char="§"/>
            </a:pPr>
            <a:r>
              <a:rPr lang="en-US" sz="3200" dirty="0" smtClean="0"/>
              <a:t>Digital files </a:t>
            </a:r>
          </a:p>
          <a:p>
            <a:pPr marL="742950" lvl="2" indent="-342900" eaLnBrk="1" hangingPunct="1">
              <a:buSzPct val="75000"/>
              <a:buFont typeface="Wingdings" pitchFamily="2" charset="2"/>
              <a:buChar char="§"/>
            </a:pPr>
            <a:r>
              <a:rPr lang="en-US" sz="2800" dirty="0" smtClean="0"/>
              <a:t>PREMIS 2.2 - </a:t>
            </a:r>
            <a:r>
              <a:rPr lang="en-US" sz="2800" dirty="0">
                <a:cs typeface="Calibri" pitchFamily="34" charset="0"/>
              </a:rPr>
              <a:t>Rights Entity – statement of rights and </a:t>
            </a:r>
            <a:r>
              <a:rPr lang="en-US" sz="2800" dirty="0" smtClean="0">
                <a:cs typeface="Calibri" pitchFamily="34" charset="0"/>
              </a:rPr>
              <a:t>permissions</a:t>
            </a:r>
          </a:p>
          <a:p>
            <a:pPr marL="742950" lvl="2" indent="-342900" eaLnBrk="1" hangingPunct="1">
              <a:buSzPct val="75000"/>
              <a:buFont typeface="Wingdings" pitchFamily="2" charset="2"/>
              <a:buChar char="§"/>
            </a:pPr>
            <a:r>
              <a:rPr lang="en-US" sz="2800" dirty="0">
                <a:cs typeface="Calibri" pitchFamily="34" charset="0"/>
              </a:rPr>
              <a:t>METS 1.10 – Intellectual Property Rights metadata </a:t>
            </a:r>
            <a:r>
              <a:rPr lang="en-US" sz="2800" dirty="0" smtClean="0">
                <a:cs typeface="Calibri" pitchFamily="34" charset="0"/>
              </a:rPr>
              <a:t>element</a:t>
            </a:r>
          </a:p>
          <a:p>
            <a:pPr marL="342900" lvl="1" indent="-342900" eaLnBrk="1" hangingPunct="1">
              <a:buSzPct val="75000"/>
              <a:buFont typeface="Wingdings" pitchFamily="2" charset="2"/>
              <a:buChar char="§"/>
            </a:pPr>
            <a:r>
              <a:rPr lang="en-US" sz="3200" dirty="0" smtClean="0">
                <a:cs typeface="Calibri" pitchFamily="34" charset="0"/>
              </a:rPr>
              <a:t>Creative Commons</a:t>
            </a:r>
            <a:endParaRPr lang="en-US" sz="3200" dirty="0">
              <a:cs typeface="Calibri" pitchFamily="34" charset="0"/>
            </a:endParaRPr>
          </a:p>
          <a:p>
            <a:pPr marL="342900" lvl="1" indent="-342900" eaLnBrk="1" hangingPunct="1">
              <a:buClr>
                <a:schemeClr val="bg2"/>
              </a:buClr>
              <a:buSzPct val="75000"/>
              <a:buFont typeface="Wingdings" pitchFamily="2" charset="2"/>
              <a:buChar char="§"/>
            </a:pPr>
            <a:endParaRPr lang="en-US" sz="2400" dirty="0">
              <a:cs typeface="Calibri" pitchFamily="34" charset="0"/>
            </a:endParaRPr>
          </a:p>
          <a:p>
            <a:pPr eaLnBrk="1" hangingPunct="1">
              <a:buFont typeface="Wingdings" pitchFamily="2" charset="2"/>
              <a:buChar char="§"/>
            </a:pPr>
            <a:endParaRPr lang="en-US" dirty="0" smtClean="0"/>
          </a:p>
          <a:p>
            <a:pPr eaLnBrk="1" hangingPunct="1">
              <a:buFont typeface="Wingdings" pitchFamily="2" charset="2"/>
              <a:buChar char="§"/>
            </a:pPr>
            <a:endParaRPr lang="en-US" dirty="0"/>
          </a:p>
          <a:p>
            <a:pPr marL="0" indent="0" eaLnBrk="1" hangingPunct="1">
              <a:buNone/>
            </a:pPr>
            <a:r>
              <a:rPr lang="en-US" sz="1100" dirty="0" smtClean="0"/>
              <a:t>For more details see “Standards for Archival Description” in </a:t>
            </a:r>
            <a:r>
              <a:rPr lang="en-US" sz="1100" i="1" dirty="0" smtClean="0"/>
              <a:t>Archival Arrangement and Description</a:t>
            </a:r>
            <a:r>
              <a:rPr lang="en-US" sz="1100" dirty="0" smtClean="0"/>
              <a:t> in the Trends in Archives Practice Series.</a:t>
            </a:r>
          </a:p>
        </p:txBody>
      </p:sp>
      <p:sp>
        <p:nvSpPr>
          <p:cNvPr id="7171" name="Rectangle 2"/>
          <p:cNvSpPr>
            <a:spLocks noGrp="1" noChangeArrowheads="1"/>
          </p:cNvSpPr>
          <p:nvPr>
            <p:ph type="title"/>
          </p:nvPr>
        </p:nvSpPr>
        <p:spPr>
          <a:xfrm>
            <a:off x="533400" y="780288"/>
            <a:ext cx="8229600" cy="685800"/>
          </a:xfrm>
        </p:spPr>
        <p:txBody>
          <a:bodyPr/>
          <a:lstStyle/>
          <a:p>
            <a:pPr eaLnBrk="1" hangingPunct="1"/>
            <a:r>
              <a:rPr lang="en-US" sz="3600" b="1" dirty="0" smtClean="0">
                <a:solidFill>
                  <a:schemeClr val="bg2"/>
                </a:solidFill>
              </a:rPr>
              <a:t>Description</a:t>
            </a:r>
          </a:p>
        </p:txBody>
      </p:sp>
      <p:sp>
        <p:nvSpPr>
          <p:cNvPr id="2" name="Slide Number Placeholder 1"/>
          <p:cNvSpPr>
            <a:spLocks noGrp="1"/>
          </p:cNvSpPr>
          <p:nvPr>
            <p:ph type="sldNum" sz="quarter" idx="11"/>
          </p:nvPr>
        </p:nvSpPr>
        <p:spPr/>
        <p:txBody>
          <a:bodyPr/>
          <a:lstStyle/>
          <a:p>
            <a:pPr>
              <a:defRPr/>
            </a:pPr>
            <a:fld id="{401B6D8B-9EB9-40FB-B0D8-EA016213B564}" type="slidenum">
              <a:rPr lang="en-US" smtClean="0"/>
              <a:pPr>
                <a:defRPr/>
              </a:pPr>
              <a:t>81</a:t>
            </a:fld>
            <a:endParaRPr lang="en-US"/>
          </a:p>
        </p:txBody>
      </p:sp>
    </p:spTree>
    <p:extLst>
      <p:ext uri="{BB962C8B-B14F-4D97-AF65-F5344CB8AC3E}">
        <p14:creationId xmlns:p14="http://schemas.microsoft.com/office/powerpoint/2010/main" val="487642741"/>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3"/>
          <p:cNvSpPr>
            <a:spLocks noGrp="1" noChangeArrowheads="1"/>
          </p:cNvSpPr>
          <p:nvPr>
            <p:ph idx="1"/>
          </p:nvPr>
        </p:nvSpPr>
        <p:spPr>
          <a:xfrm>
            <a:off x="457200" y="1295400"/>
            <a:ext cx="8229600" cy="5257800"/>
          </a:xfrm>
        </p:spPr>
        <p:txBody>
          <a:bodyPr/>
          <a:lstStyle/>
          <a:p>
            <a:pPr eaLnBrk="1" hangingPunct="1">
              <a:buFont typeface="Wingdings" pitchFamily="2" charset="2"/>
              <a:buChar char="§"/>
            </a:pPr>
            <a:r>
              <a:rPr lang="en-US" dirty="0" smtClean="0"/>
              <a:t>Does your repository claim copyright in the finding aid?</a:t>
            </a:r>
          </a:p>
        </p:txBody>
      </p:sp>
      <p:sp>
        <p:nvSpPr>
          <p:cNvPr id="7171" name="Rectangle 2"/>
          <p:cNvSpPr>
            <a:spLocks noGrp="1" noChangeArrowheads="1"/>
          </p:cNvSpPr>
          <p:nvPr>
            <p:ph type="title"/>
          </p:nvPr>
        </p:nvSpPr>
        <p:spPr>
          <a:xfrm>
            <a:off x="457200" y="457200"/>
            <a:ext cx="8229600" cy="838200"/>
          </a:xfrm>
        </p:spPr>
        <p:txBody>
          <a:bodyPr/>
          <a:lstStyle/>
          <a:p>
            <a:pPr eaLnBrk="1" hangingPunct="1"/>
            <a:r>
              <a:rPr lang="en-US" sz="3200" b="1" dirty="0" smtClean="0">
                <a:solidFill>
                  <a:schemeClr val="bg2"/>
                </a:solidFill>
              </a:rPr>
              <a:t>Policies and Procedures</a:t>
            </a:r>
          </a:p>
        </p:txBody>
      </p:sp>
      <p:sp>
        <p:nvSpPr>
          <p:cNvPr id="2" name="Slide Number Placeholder 1"/>
          <p:cNvSpPr>
            <a:spLocks noGrp="1"/>
          </p:cNvSpPr>
          <p:nvPr>
            <p:ph type="sldNum" sz="quarter" idx="11"/>
          </p:nvPr>
        </p:nvSpPr>
        <p:spPr/>
        <p:txBody>
          <a:bodyPr/>
          <a:lstStyle/>
          <a:p>
            <a:pPr>
              <a:defRPr/>
            </a:pPr>
            <a:fld id="{401B6D8B-9EB9-40FB-B0D8-EA016213B564}" type="slidenum">
              <a:rPr lang="en-US" smtClean="0"/>
              <a:pPr>
                <a:defRPr/>
              </a:pPr>
              <a:t>82</a:t>
            </a:fld>
            <a:endParaRPr lang="en-US"/>
          </a:p>
        </p:txBody>
      </p:sp>
    </p:spTree>
    <p:extLst>
      <p:ext uri="{BB962C8B-B14F-4D97-AF65-F5344CB8AC3E}">
        <p14:creationId xmlns:p14="http://schemas.microsoft.com/office/powerpoint/2010/main" val="2828908421"/>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3"/>
          <p:cNvSpPr>
            <a:spLocks noGrp="1" noChangeArrowheads="1"/>
          </p:cNvSpPr>
          <p:nvPr>
            <p:ph idx="1"/>
          </p:nvPr>
        </p:nvSpPr>
        <p:spPr>
          <a:xfrm>
            <a:off x="457200" y="1295400"/>
            <a:ext cx="8229600" cy="5257800"/>
          </a:xfrm>
        </p:spPr>
        <p:txBody>
          <a:bodyPr/>
          <a:lstStyle/>
          <a:p>
            <a:pPr eaLnBrk="1" hangingPunct="1">
              <a:buFont typeface="Wingdings" pitchFamily="2" charset="2"/>
              <a:buChar char="§"/>
            </a:pPr>
            <a:r>
              <a:rPr lang="en-US" dirty="0" smtClean="0"/>
              <a:t>Does your repository claim copyright in the finding aid?</a:t>
            </a:r>
          </a:p>
          <a:p>
            <a:pPr lvl="1" eaLnBrk="1" hangingPunct="1">
              <a:buFont typeface="Wingdings" pitchFamily="2" charset="2"/>
              <a:buChar char="§"/>
            </a:pPr>
            <a:r>
              <a:rPr lang="en-US" dirty="0" smtClean="0">
                <a:solidFill>
                  <a:srgbClr val="002060"/>
                </a:solidFill>
              </a:rPr>
              <a:t>Is it required by your parent institution?</a:t>
            </a:r>
          </a:p>
          <a:p>
            <a:pPr lvl="1" eaLnBrk="1" hangingPunct="1">
              <a:buFont typeface="Wingdings" pitchFamily="2" charset="2"/>
              <a:buChar char="§"/>
            </a:pPr>
            <a:r>
              <a:rPr lang="en-US" dirty="0" smtClean="0">
                <a:solidFill>
                  <a:srgbClr val="002060"/>
                </a:solidFill>
              </a:rPr>
              <a:t>Opportunity to discuss reuse-friendly options.</a:t>
            </a:r>
          </a:p>
          <a:p>
            <a:pPr lvl="2" eaLnBrk="1" hangingPunct="1">
              <a:buFont typeface="Wingdings" pitchFamily="2" charset="2"/>
              <a:buChar char="§"/>
            </a:pPr>
            <a:r>
              <a:rPr lang="en-US" dirty="0" smtClean="0">
                <a:solidFill>
                  <a:srgbClr val="002060"/>
                </a:solidFill>
              </a:rPr>
              <a:t>Is there an intention to control all of the Section 106 activities? </a:t>
            </a:r>
          </a:p>
          <a:p>
            <a:pPr lvl="2" eaLnBrk="1" hangingPunct="1">
              <a:buFont typeface="Wingdings" pitchFamily="2" charset="2"/>
              <a:buChar char="§"/>
            </a:pPr>
            <a:r>
              <a:rPr lang="en-US" dirty="0" smtClean="0">
                <a:solidFill>
                  <a:srgbClr val="002060"/>
                </a:solidFill>
              </a:rPr>
              <a:t>Does the institution enforce its copyrights?</a:t>
            </a:r>
          </a:p>
          <a:p>
            <a:pPr lvl="2" eaLnBrk="1" hangingPunct="1">
              <a:buFont typeface="Wingdings" pitchFamily="2" charset="2"/>
              <a:buChar char="§"/>
            </a:pPr>
            <a:r>
              <a:rPr lang="en-US" dirty="0" smtClean="0">
                <a:solidFill>
                  <a:srgbClr val="002060"/>
                </a:solidFill>
              </a:rPr>
              <a:t>Is Creative Commons an option for your institution?</a:t>
            </a:r>
          </a:p>
        </p:txBody>
      </p:sp>
      <p:sp>
        <p:nvSpPr>
          <p:cNvPr id="7171" name="Rectangle 2"/>
          <p:cNvSpPr>
            <a:spLocks noGrp="1" noChangeArrowheads="1"/>
          </p:cNvSpPr>
          <p:nvPr>
            <p:ph type="title"/>
          </p:nvPr>
        </p:nvSpPr>
        <p:spPr>
          <a:xfrm>
            <a:off x="457200" y="457200"/>
            <a:ext cx="8229600" cy="838200"/>
          </a:xfrm>
        </p:spPr>
        <p:txBody>
          <a:bodyPr/>
          <a:lstStyle/>
          <a:p>
            <a:pPr eaLnBrk="1" hangingPunct="1"/>
            <a:r>
              <a:rPr lang="en-US" sz="3200" b="1" dirty="0" smtClean="0">
                <a:solidFill>
                  <a:schemeClr val="bg2"/>
                </a:solidFill>
              </a:rPr>
              <a:t>Policies and Procedures</a:t>
            </a:r>
          </a:p>
        </p:txBody>
      </p:sp>
      <p:sp>
        <p:nvSpPr>
          <p:cNvPr id="2" name="Slide Number Placeholder 1"/>
          <p:cNvSpPr>
            <a:spLocks noGrp="1"/>
          </p:cNvSpPr>
          <p:nvPr>
            <p:ph type="sldNum" sz="quarter" idx="11"/>
          </p:nvPr>
        </p:nvSpPr>
        <p:spPr/>
        <p:txBody>
          <a:bodyPr/>
          <a:lstStyle/>
          <a:p>
            <a:pPr>
              <a:defRPr/>
            </a:pPr>
            <a:fld id="{401B6D8B-9EB9-40FB-B0D8-EA016213B564}" type="slidenum">
              <a:rPr lang="en-US" smtClean="0"/>
              <a:pPr>
                <a:defRPr/>
              </a:pPr>
              <a:t>83</a:t>
            </a:fld>
            <a:endParaRPr lang="en-US"/>
          </a:p>
        </p:txBody>
      </p:sp>
    </p:spTree>
    <p:extLst>
      <p:ext uri="{BB962C8B-B14F-4D97-AF65-F5344CB8AC3E}">
        <p14:creationId xmlns:p14="http://schemas.microsoft.com/office/powerpoint/2010/main" val="1500369226"/>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3"/>
          <p:cNvSpPr>
            <a:spLocks noGrp="1" noChangeArrowheads="1"/>
          </p:cNvSpPr>
          <p:nvPr>
            <p:ph idx="1"/>
          </p:nvPr>
        </p:nvSpPr>
        <p:spPr>
          <a:xfrm>
            <a:off x="457200" y="1295400"/>
            <a:ext cx="8229600" cy="5257800"/>
          </a:xfrm>
        </p:spPr>
        <p:txBody>
          <a:bodyPr/>
          <a:lstStyle/>
          <a:p>
            <a:pPr eaLnBrk="1" hangingPunct="1">
              <a:buFont typeface="Wingdings" pitchFamily="2" charset="2"/>
              <a:buChar char="§"/>
            </a:pPr>
            <a:r>
              <a:rPr lang="en-US" dirty="0" smtClean="0"/>
              <a:t>Does your repository claim copyright in the finding aid?</a:t>
            </a:r>
          </a:p>
          <a:p>
            <a:pPr lvl="1" eaLnBrk="1" hangingPunct="1">
              <a:buFont typeface="Wingdings" pitchFamily="2" charset="2"/>
              <a:buChar char="§"/>
            </a:pPr>
            <a:r>
              <a:rPr lang="en-US" dirty="0" smtClean="0"/>
              <a:t>Is it required by your parent institution?</a:t>
            </a:r>
          </a:p>
          <a:p>
            <a:pPr lvl="1" eaLnBrk="1" hangingPunct="1">
              <a:buFont typeface="Wingdings" pitchFamily="2" charset="2"/>
              <a:buChar char="§"/>
            </a:pPr>
            <a:r>
              <a:rPr lang="en-US" dirty="0" smtClean="0"/>
              <a:t>Opportunity to discuss reuse-friendly options.</a:t>
            </a:r>
          </a:p>
          <a:p>
            <a:pPr lvl="2" eaLnBrk="1" hangingPunct="1">
              <a:buFont typeface="Wingdings" pitchFamily="2" charset="2"/>
              <a:buChar char="§"/>
            </a:pPr>
            <a:r>
              <a:rPr lang="en-US" dirty="0" smtClean="0"/>
              <a:t>Is there an intention to control all of the Section 106 activities? </a:t>
            </a:r>
          </a:p>
          <a:p>
            <a:pPr lvl="2" eaLnBrk="1" hangingPunct="1">
              <a:buFont typeface="Wingdings" pitchFamily="2" charset="2"/>
              <a:buChar char="§"/>
            </a:pPr>
            <a:r>
              <a:rPr lang="en-US" dirty="0" smtClean="0"/>
              <a:t>Does the institution enforce its copyrights?</a:t>
            </a:r>
          </a:p>
          <a:p>
            <a:pPr lvl="2" eaLnBrk="1" hangingPunct="1">
              <a:buFont typeface="Wingdings" pitchFamily="2" charset="2"/>
              <a:buChar char="§"/>
            </a:pPr>
            <a:r>
              <a:rPr lang="en-US" dirty="0" smtClean="0"/>
              <a:t>Is Creative Commons an option for your institution?</a:t>
            </a:r>
          </a:p>
          <a:p>
            <a:pPr eaLnBrk="1" hangingPunct="1">
              <a:buFont typeface="Wingdings" pitchFamily="2" charset="2"/>
              <a:buChar char="§"/>
            </a:pPr>
            <a:r>
              <a:rPr lang="en-US" dirty="0" smtClean="0">
                <a:solidFill>
                  <a:srgbClr val="002060"/>
                </a:solidFill>
              </a:rPr>
              <a:t>Are the rights or ability to reuse clearly articulated and easy to locate?</a:t>
            </a:r>
          </a:p>
        </p:txBody>
      </p:sp>
      <p:sp>
        <p:nvSpPr>
          <p:cNvPr id="7171" name="Rectangle 2"/>
          <p:cNvSpPr>
            <a:spLocks noGrp="1" noChangeArrowheads="1"/>
          </p:cNvSpPr>
          <p:nvPr>
            <p:ph type="title"/>
          </p:nvPr>
        </p:nvSpPr>
        <p:spPr>
          <a:xfrm>
            <a:off x="457200" y="457200"/>
            <a:ext cx="8229600" cy="838200"/>
          </a:xfrm>
        </p:spPr>
        <p:txBody>
          <a:bodyPr/>
          <a:lstStyle/>
          <a:p>
            <a:pPr eaLnBrk="1" hangingPunct="1"/>
            <a:r>
              <a:rPr lang="en-US" sz="3200" b="1" dirty="0" smtClean="0">
                <a:solidFill>
                  <a:schemeClr val="bg2"/>
                </a:solidFill>
              </a:rPr>
              <a:t>Policies and Procedures</a:t>
            </a:r>
          </a:p>
        </p:txBody>
      </p:sp>
      <p:sp>
        <p:nvSpPr>
          <p:cNvPr id="2" name="Slide Number Placeholder 1"/>
          <p:cNvSpPr>
            <a:spLocks noGrp="1"/>
          </p:cNvSpPr>
          <p:nvPr>
            <p:ph type="sldNum" sz="quarter" idx="11"/>
          </p:nvPr>
        </p:nvSpPr>
        <p:spPr/>
        <p:txBody>
          <a:bodyPr/>
          <a:lstStyle/>
          <a:p>
            <a:pPr>
              <a:defRPr/>
            </a:pPr>
            <a:fld id="{401B6D8B-9EB9-40FB-B0D8-EA016213B564}" type="slidenum">
              <a:rPr lang="en-US" smtClean="0"/>
              <a:pPr>
                <a:defRPr/>
              </a:pPr>
              <a:t>84</a:t>
            </a:fld>
            <a:endParaRPr lang="en-US"/>
          </a:p>
        </p:txBody>
      </p:sp>
    </p:spTree>
    <p:extLst>
      <p:ext uri="{BB962C8B-B14F-4D97-AF65-F5344CB8AC3E}">
        <p14:creationId xmlns:p14="http://schemas.microsoft.com/office/powerpoint/2010/main" val="1636613749"/>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3"/>
          <p:cNvSpPr>
            <a:spLocks noGrp="1" noChangeArrowheads="1"/>
          </p:cNvSpPr>
          <p:nvPr>
            <p:ph idx="1"/>
          </p:nvPr>
        </p:nvSpPr>
        <p:spPr>
          <a:xfrm>
            <a:off x="457200" y="1295400"/>
            <a:ext cx="8229600" cy="4953000"/>
          </a:xfrm>
        </p:spPr>
        <p:txBody>
          <a:bodyPr/>
          <a:lstStyle/>
          <a:p>
            <a:pPr eaLnBrk="1" hangingPunct="1">
              <a:buFont typeface="Wingdings" pitchFamily="2" charset="2"/>
              <a:buChar char="§"/>
            </a:pPr>
            <a:r>
              <a:rPr lang="en-US" dirty="0" smtClean="0"/>
              <a:t>Do your policies and language regarding copyright support the mission of the organization?</a:t>
            </a:r>
          </a:p>
          <a:p>
            <a:pPr lvl="1" eaLnBrk="1" hangingPunct="1">
              <a:buFont typeface="Wingdings" pitchFamily="2" charset="2"/>
              <a:buChar char="§"/>
            </a:pPr>
            <a:r>
              <a:rPr lang="en-US" dirty="0" smtClean="0"/>
              <a:t>Review policies and procedures with your mission in mind.</a:t>
            </a:r>
          </a:p>
          <a:p>
            <a:pPr lvl="1" eaLnBrk="1" hangingPunct="1">
              <a:buFont typeface="Wingdings" pitchFamily="2" charset="2"/>
              <a:buChar char="§"/>
            </a:pPr>
            <a:r>
              <a:rPr lang="en-US" dirty="0" smtClean="0"/>
              <a:t>Encourage use</a:t>
            </a:r>
          </a:p>
          <a:p>
            <a:pPr lvl="2" eaLnBrk="1" hangingPunct="1">
              <a:buFont typeface="Wingdings" pitchFamily="2" charset="2"/>
              <a:buChar char="§"/>
            </a:pPr>
            <a:r>
              <a:rPr lang="en-US" dirty="0" smtClean="0"/>
              <a:t>Permissions</a:t>
            </a:r>
          </a:p>
          <a:p>
            <a:pPr lvl="2" eaLnBrk="1" hangingPunct="1">
              <a:buFont typeface="Wingdings" pitchFamily="2" charset="2"/>
              <a:buChar char="§"/>
            </a:pPr>
            <a:r>
              <a:rPr lang="en-US" dirty="0" smtClean="0"/>
              <a:t>Fair Use Rights</a:t>
            </a:r>
          </a:p>
        </p:txBody>
      </p:sp>
      <p:sp>
        <p:nvSpPr>
          <p:cNvPr id="7171" name="Rectangle 2"/>
          <p:cNvSpPr>
            <a:spLocks noGrp="1" noChangeArrowheads="1"/>
          </p:cNvSpPr>
          <p:nvPr>
            <p:ph type="title"/>
          </p:nvPr>
        </p:nvSpPr>
        <p:spPr>
          <a:xfrm>
            <a:off x="457200" y="457200"/>
            <a:ext cx="8229600" cy="914400"/>
          </a:xfrm>
        </p:spPr>
        <p:txBody>
          <a:bodyPr/>
          <a:lstStyle/>
          <a:p>
            <a:pPr eaLnBrk="1" hangingPunct="1"/>
            <a:r>
              <a:rPr lang="en-US" sz="3200" b="1" dirty="0" smtClean="0">
                <a:solidFill>
                  <a:schemeClr val="bg2"/>
                </a:solidFill>
              </a:rPr>
              <a:t>Policies and Procedures</a:t>
            </a:r>
          </a:p>
        </p:txBody>
      </p:sp>
      <p:sp>
        <p:nvSpPr>
          <p:cNvPr id="2" name="Slide Number Placeholder 1"/>
          <p:cNvSpPr>
            <a:spLocks noGrp="1"/>
          </p:cNvSpPr>
          <p:nvPr>
            <p:ph type="sldNum" sz="quarter" idx="11"/>
          </p:nvPr>
        </p:nvSpPr>
        <p:spPr/>
        <p:txBody>
          <a:bodyPr/>
          <a:lstStyle/>
          <a:p>
            <a:pPr>
              <a:defRPr/>
            </a:pPr>
            <a:fld id="{401B6D8B-9EB9-40FB-B0D8-EA016213B564}" type="slidenum">
              <a:rPr lang="en-US" smtClean="0"/>
              <a:pPr>
                <a:defRPr/>
              </a:pPr>
              <a:t>85</a:t>
            </a:fld>
            <a:endParaRPr lang="en-US"/>
          </a:p>
        </p:txBody>
      </p:sp>
    </p:spTree>
    <p:extLst>
      <p:ext uri="{BB962C8B-B14F-4D97-AF65-F5344CB8AC3E}">
        <p14:creationId xmlns:p14="http://schemas.microsoft.com/office/powerpoint/2010/main" val="4265093288"/>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3"/>
          <p:cNvSpPr>
            <a:spLocks noGrp="1" noChangeArrowheads="1"/>
          </p:cNvSpPr>
          <p:nvPr>
            <p:ph idx="1"/>
          </p:nvPr>
        </p:nvSpPr>
        <p:spPr/>
        <p:txBody>
          <a:bodyPr/>
          <a:lstStyle/>
          <a:p>
            <a:pPr eaLnBrk="1" hangingPunct="1">
              <a:buFont typeface="Wingdings" pitchFamily="2" charset="2"/>
              <a:buChar char="§"/>
            </a:pPr>
            <a:r>
              <a:rPr lang="en-US" dirty="0" smtClean="0"/>
              <a:t>You are going to process a collection that has been in the back log for a very long time. The deed of gift is vague on copyrights. It is your repository’s stated practice to make as much as possible available online. </a:t>
            </a:r>
          </a:p>
          <a:p>
            <a:pPr lvl="1" eaLnBrk="1" hangingPunct="1">
              <a:buFont typeface="Wingdings" pitchFamily="2" charset="2"/>
              <a:buChar char="§"/>
            </a:pPr>
            <a:r>
              <a:rPr lang="en-US" dirty="0" smtClean="0"/>
              <a:t>List three pieces of information to look for while processing the collection.</a:t>
            </a:r>
          </a:p>
        </p:txBody>
      </p:sp>
      <p:sp>
        <p:nvSpPr>
          <p:cNvPr id="7171" name="Rectangle 2"/>
          <p:cNvSpPr>
            <a:spLocks noGrp="1" noChangeArrowheads="1"/>
          </p:cNvSpPr>
          <p:nvPr>
            <p:ph type="title"/>
          </p:nvPr>
        </p:nvSpPr>
        <p:spPr/>
        <p:txBody>
          <a:bodyPr/>
          <a:lstStyle/>
          <a:p>
            <a:pPr eaLnBrk="1" hangingPunct="1"/>
            <a:r>
              <a:rPr lang="en-US" sz="4000" b="1" dirty="0" smtClean="0">
                <a:solidFill>
                  <a:schemeClr val="bg2"/>
                </a:solidFill>
              </a:rPr>
              <a:t>Pop Quiz</a:t>
            </a:r>
          </a:p>
        </p:txBody>
      </p:sp>
      <p:sp>
        <p:nvSpPr>
          <p:cNvPr id="2" name="Slide Number Placeholder 1"/>
          <p:cNvSpPr>
            <a:spLocks noGrp="1"/>
          </p:cNvSpPr>
          <p:nvPr>
            <p:ph type="sldNum" sz="quarter" idx="11"/>
          </p:nvPr>
        </p:nvSpPr>
        <p:spPr/>
        <p:txBody>
          <a:bodyPr/>
          <a:lstStyle/>
          <a:p>
            <a:pPr>
              <a:defRPr/>
            </a:pPr>
            <a:fld id="{401B6D8B-9EB9-40FB-B0D8-EA016213B564}" type="slidenum">
              <a:rPr lang="en-US" smtClean="0"/>
              <a:pPr>
                <a:defRPr/>
              </a:pPr>
              <a:t>86</a:t>
            </a:fld>
            <a:endParaRPr lang="en-US"/>
          </a:p>
        </p:txBody>
      </p:sp>
    </p:spTree>
    <p:extLst>
      <p:ext uri="{BB962C8B-B14F-4D97-AF65-F5344CB8AC3E}">
        <p14:creationId xmlns:p14="http://schemas.microsoft.com/office/powerpoint/2010/main" val="2926998727"/>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2"/>
          <p:cNvSpPr>
            <a:spLocks noGrp="1" noChangeArrowheads="1"/>
          </p:cNvSpPr>
          <p:nvPr>
            <p:ph type="title"/>
          </p:nvPr>
        </p:nvSpPr>
        <p:spPr/>
        <p:txBody>
          <a:bodyPr/>
          <a:lstStyle/>
          <a:p>
            <a:pPr eaLnBrk="1" hangingPunct="1"/>
            <a:r>
              <a:rPr lang="en-US" sz="4000" b="1" dirty="0" smtClean="0">
                <a:solidFill>
                  <a:schemeClr val="bg2"/>
                </a:solidFill>
              </a:rPr>
              <a:t>Question Time</a:t>
            </a:r>
          </a:p>
        </p:txBody>
      </p:sp>
      <p:pic>
        <p:nvPicPr>
          <p:cNvPr id="1026" name="Picture 2" descr="http://digitalbevaring.dk/wp-content/uploads/2010/07/faq-200x198.pn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619500" y="2981325"/>
            <a:ext cx="1905000" cy="1885950"/>
          </a:xfrm>
          <a:prstGeom prst="rect">
            <a:avLst/>
          </a:prstGeom>
          <a:noFill/>
          <a:extLst>
            <a:ext uri="{909E8E84-426E-40DD-AFC4-6F175D3DCCD1}">
              <a14:hiddenFill xmlns:a14="http://schemas.microsoft.com/office/drawing/2010/main">
                <a:solidFill>
                  <a:srgbClr val="FFFFFF"/>
                </a:solidFill>
              </a14:hiddenFill>
            </a:ext>
          </a:extLst>
        </p:spPr>
      </p:pic>
      <p:sp>
        <p:nvSpPr>
          <p:cNvPr id="2" name="Slide Number Placeholder 1"/>
          <p:cNvSpPr>
            <a:spLocks noGrp="1"/>
          </p:cNvSpPr>
          <p:nvPr>
            <p:ph type="sldNum" sz="quarter" idx="11"/>
          </p:nvPr>
        </p:nvSpPr>
        <p:spPr/>
        <p:txBody>
          <a:bodyPr/>
          <a:lstStyle/>
          <a:p>
            <a:pPr>
              <a:defRPr/>
            </a:pPr>
            <a:fld id="{401B6D8B-9EB9-40FB-B0D8-EA016213B564}" type="slidenum">
              <a:rPr lang="en-US" smtClean="0"/>
              <a:pPr>
                <a:defRPr/>
              </a:pPr>
              <a:t>87</a:t>
            </a:fld>
            <a:endParaRPr lang="en-US"/>
          </a:p>
        </p:txBody>
      </p:sp>
    </p:spTree>
    <p:extLst>
      <p:ext uri="{BB962C8B-B14F-4D97-AF65-F5344CB8AC3E}">
        <p14:creationId xmlns:p14="http://schemas.microsoft.com/office/powerpoint/2010/main" val="4249631610"/>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3"/>
          <p:cNvSpPr>
            <a:spLocks noGrp="1" noChangeArrowheads="1"/>
          </p:cNvSpPr>
          <p:nvPr>
            <p:ph idx="1"/>
          </p:nvPr>
        </p:nvSpPr>
        <p:spPr>
          <a:xfrm>
            <a:off x="457200" y="1295400"/>
            <a:ext cx="8229600" cy="4191000"/>
          </a:xfrm>
        </p:spPr>
        <p:txBody>
          <a:bodyPr/>
          <a:lstStyle/>
          <a:p>
            <a:pPr>
              <a:buFont typeface="Wingdings" panose="05000000000000000000" pitchFamily="2" charset="2"/>
              <a:buChar char="§"/>
            </a:pPr>
            <a:r>
              <a:rPr lang="en-US" sz="2400" dirty="0" smtClean="0"/>
              <a:t>Archivists</a:t>
            </a:r>
            <a:r>
              <a:rPr lang="en-US" sz="2400" dirty="0"/>
              <a:t>’ Guide to Balancing Legal Issues in Photographic Collections     </a:t>
            </a:r>
          </a:p>
          <a:p>
            <a:pPr>
              <a:buFont typeface="Wingdings" panose="05000000000000000000" pitchFamily="2" charset="2"/>
              <a:buChar char="§"/>
            </a:pPr>
            <a:r>
              <a:rPr lang="en-US" sz="2400" dirty="0"/>
              <a:t>Copyright Issues for Digital Archives   </a:t>
            </a:r>
            <a:endParaRPr lang="en-US" sz="2400" dirty="0" smtClean="0"/>
          </a:p>
          <a:p>
            <a:pPr>
              <a:buFont typeface="Wingdings" panose="05000000000000000000" pitchFamily="2" charset="2"/>
              <a:buChar char="§"/>
            </a:pPr>
            <a:r>
              <a:rPr lang="en-US" sz="2400" dirty="0" smtClean="0"/>
              <a:t>Copyright </a:t>
            </a:r>
            <a:r>
              <a:rPr lang="en-US" sz="2400" dirty="0"/>
              <a:t>Law for Archivists: A Risk Assessment Approach     </a:t>
            </a:r>
          </a:p>
          <a:p>
            <a:pPr>
              <a:buFont typeface="Wingdings" panose="05000000000000000000" pitchFamily="2" charset="2"/>
              <a:buChar char="§"/>
            </a:pPr>
            <a:r>
              <a:rPr lang="en-US" sz="2400" dirty="0"/>
              <a:t>Ethics for Archivists  </a:t>
            </a:r>
          </a:p>
          <a:p>
            <a:pPr>
              <a:buFont typeface="Wingdings" panose="05000000000000000000" pitchFamily="2" charset="2"/>
              <a:buChar char="§"/>
            </a:pPr>
            <a:r>
              <a:rPr lang="en-US" sz="2400" dirty="0"/>
              <a:t>Privacy and Confidentiality Issues in Digital Archives    </a:t>
            </a:r>
          </a:p>
          <a:p>
            <a:pPr>
              <a:buFont typeface="Wingdings" panose="05000000000000000000" pitchFamily="2" charset="2"/>
              <a:buChar char="§"/>
            </a:pPr>
            <a:r>
              <a:rPr lang="en-US" sz="2400" dirty="0"/>
              <a:t>Rights and Permissions: Policies for Reproduction and Reuse of Archival Holdings </a:t>
            </a:r>
            <a:r>
              <a:rPr lang="en-US" sz="2000" dirty="0"/>
              <a:t>    </a:t>
            </a:r>
          </a:p>
        </p:txBody>
      </p:sp>
      <p:sp>
        <p:nvSpPr>
          <p:cNvPr id="7171" name="Rectangle 2"/>
          <p:cNvSpPr>
            <a:spLocks noGrp="1" noChangeArrowheads="1"/>
          </p:cNvSpPr>
          <p:nvPr>
            <p:ph type="title"/>
          </p:nvPr>
        </p:nvSpPr>
        <p:spPr>
          <a:xfrm>
            <a:off x="457200" y="457200"/>
            <a:ext cx="8229600" cy="914400"/>
          </a:xfrm>
        </p:spPr>
        <p:txBody>
          <a:bodyPr/>
          <a:lstStyle/>
          <a:p>
            <a:pPr eaLnBrk="1" hangingPunct="1"/>
            <a:r>
              <a:rPr lang="en-US" sz="4000" b="1" dirty="0" smtClean="0">
                <a:solidFill>
                  <a:schemeClr val="bg2"/>
                </a:solidFill>
              </a:rPr>
              <a:t>Additional courses</a:t>
            </a:r>
          </a:p>
        </p:txBody>
      </p:sp>
      <p:sp>
        <p:nvSpPr>
          <p:cNvPr id="2" name="Slide Number Placeholder 1"/>
          <p:cNvSpPr>
            <a:spLocks noGrp="1"/>
          </p:cNvSpPr>
          <p:nvPr>
            <p:ph type="sldNum" sz="quarter" idx="11"/>
          </p:nvPr>
        </p:nvSpPr>
        <p:spPr/>
        <p:txBody>
          <a:bodyPr/>
          <a:lstStyle/>
          <a:p>
            <a:pPr>
              <a:defRPr/>
            </a:pPr>
            <a:fld id="{401B6D8B-9EB9-40FB-B0D8-EA016213B564}" type="slidenum">
              <a:rPr lang="en-US" smtClean="0"/>
              <a:pPr>
                <a:defRPr/>
              </a:pPr>
              <a:t>88</a:t>
            </a:fld>
            <a:endParaRPr lang="en-US"/>
          </a:p>
        </p:txBody>
      </p:sp>
    </p:spTree>
    <p:extLst>
      <p:ext uri="{BB962C8B-B14F-4D97-AF65-F5344CB8AC3E}">
        <p14:creationId xmlns:p14="http://schemas.microsoft.com/office/powerpoint/2010/main" val="2900816381"/>
      </p:ext>
    </p:extLst>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3"/>
          <p:cNvSpPr>
            <a:spLocks noGrp="1" noChangeArrowheads="1"/>
          </p:cNvSpPr>
          <p:nvPr>
            <p:ph idx="1"/>
          </p:nvPr>
        </p:nvSpPr>
        <p:spPr>
          <a:xfrm>
            <a:off x="457200" y="853440"/>
            <a:ext cx="8229600" cy="5638800"/>
          </a:xfrm>
        </p:spPr>
        <p:txBody>
          <a:bodyPr/>
          <a:lstStyle/>
          <a:p>
            <a:pPr eaLnBrk="1" hangingPunct="1">
              <a:buFont typeface="Wingdings" pitchFamily="2" charset="2"/>
              <a:buChar char="§"/>
            </a:pPr>
            <a:r>
              <a:rPr lang="en-US" sz="1700" dirty="0" smtClean="0"/>
              <a:t>Prom, Christopher, ed. </a:t>
            </a:r>
            <a:r>
              <a:rPr lang="en-US" sz="1700" i="1" dirty="0" smtClean="0"/>
              <a:t>Trends </a:t>
            </a:r>
            <a:r>
              <a:rPr lang="en-US" sz="1700" i="1" dirty="0"/>
              <a:t>in Archival Practice: Rights in the Digital </a:t>
            </a:r>
            <a:r>
              <a:rPr lang="en-US" sz="1700" i="1" dirty="0" smtClean="0"/>
              <a:t>Era</a:t>
            </a:r>
            <a:r>
              <a:rPr lang="en-US" sz="1700" dirty="0" smtClean="0"/>
              <a:t>. </a:t>
            </a:r>
            <a:r>
              <a:rPr lang="en-US" sz="1700" dirty="0"/>
              <a:t>Chicago, IL: Society of American Archivists, 2015. </a:t>
            </a:r>
            <a:endParaRPr lang="en-US" sz="1700" dirty="0" smtClean="0"/>
          </a:p>
          <a:p>
            <a:pPr>
              <a:buFont typeface="Wingdings" panose="05000000000000000000" pitchFamily="2" charset="2"/>
              <a:buChar char="§"/>
            </a:pPr>
            <a:r>
              <a:rPr lang="en-US" sz="1700" dirty="0" err="1"/>
              <a:t>Behrnd-Klodt</a:t>
            </a:r>
            <a:r>
              <a:rPr lang="en-US" sz="1700" dirty="0"/>
              <a:t>, </a:t>
            </a:r>
            <a:r>
              <a:rPr lang="en-US" sz="1700" dirty="0" err="1"/>
              <a:t>Menzi</a:t>
            </a:r>
            <a:r>
              <a:rPr lang="en-US" sz="1700" dirty="0"/>
              <a:t> L. </a:t>
            </a:r>
            <a:r>
              <a:rPr lang="en-US" sz="1700" i="1" dirty="0"/>
              <a:t>Navigating Legal Issues in Archives</a:t>
            </a:r>
            <a:r>
              <a:rPr lang="en-US" sz="1700" dirty="0"/>
              <a:t>. (Chicago: Society of American Archivists, 2008). </a:t>
            </a:r>
          </a:p>
          <a:p>
            <a:pPr>
              <a:buFont typeface="Wingdings" panose="05000000000000000000" pitchFamily="2" charset="2"/>
              <a:buChar char="§"/>
            </a:pPr>
            <a:r>
              <a:rPr lang="en-US" sz="1700" dirty="0"/>
              <a:t>Chute, Tamar G. and Ellen D. Swain, “Navigating Ambiguous Waters: Providing Access to Student Records in the University Archives, </a:t>
            </a:r>
            <a:r>
              <a:rPr lang="en-US" sz="1700" i="1" dirty="0"/>
              <a:t>American Archivist </a:t>
            </a:r>
            <a:r>
              <a:rPr lang="en-US" sz="1700" dirty="0"/>
              <a:t>47 (Fall/Winter 2004), pp. 212-233. </a:t>
            </a:r>
          </a:p>
          <a:p>
            <a:pPr>
              <a:buFont typeface="Wingdings" panose="05000000000000000000" pitchFamily="2" charset="2"/>
              <a:buChar char="§"/>
            </a:pPr>
            <a:r>
              <a:rPr lang="en-US" sz="1700" i="1" dirty="0"/>
              <a:t>Privacy and Confidentiality Perspectives: Archivists and Archival Records</a:t>
            </a:r>
            <a:r>
              <a:rPr lang="en-US" sz="1700" dirty="0"/>
              <a:t>, edited by </a:t>
            </a:r>
            <a:r>
              <a:rPr lang="en-US" sz="1700" dirty="0" err="1"/>
              <a:t>Menzi</a:t>
            </a:r>
            <a:r>
              <a:rPr lang="en-US" sz="1700" dirty="0"/>
              <a:t> L. </a:t>
            </a:r>
            <a:r>
              <a:rPr lang="en-US" sz="1700" dirty="0" err="1"/>
              <a:t>Behrnd-Klodt</a:t>
            </a:r>
            <a:r>
              <a:rPr lang="en-US" sz="1700" dirty="0"/>
              <a:t> and Peter J. </a:t>
            </a:r>
            <a:r>
              <a:rPr lang="en-US" sz="1700" dirty="0" err="1"/>
              <a:t>Wosh</a:t>
            </a:r>
            <a:r>
              <a:rPr lang="en-US" sz="1700" dirty="0"/>
              <a:t> (Chicago: Society of American Archivists, 2005). </a:t>
            </a:r>
          </a:p>
          <a:p>
            <a:pPr>
              <a:buFont typeface="Wingdings" charset="2"/>
              <a:buChar char="§"/>
            </a:pPr>
            <a:r>
              <a:rPr lang="en-US" sz="1700" dirty="0" err="1" smtClean="0"/>
              <a:t>Hirtle</a:t>
            </a:r>
            <a:r>
              <a:rPr lang="en-US" sz="1700" dirty="0"/>
              <a:t>, Peter B., Emily Hudson, and Andrew T. Kenyon, Copyright and Cultural Institutions: Guidelines for Digitization for U.S. Libraries, Archives, and Museums. NY: Cornell University, 2009. </a:t>
            </a:r>
          </a:p>
          <a:p>
            <a:pPr>
              <a:buFont typeface="Wingdings" charset="2"/>
              <a:buChar char="§"/>
            </a:pPr>
            <a:r>
              <a:rPr lang="en-US" sz="1700" dirty="0"/>
              <a:t>Society of American Archivists, ”Orphan Works: Statement of Best Practices,” January 12, 2009, rev. June 17, 2009 http://www.archivists.org/standards/OWBP-V4.pdf </a:t>
            </a:r>
            <a:endParaRPr lang="en-US" sz="1700" dirty="0" smtClean="0"/>
          </a:p>
          <a:p>
            <a:pPr>
              <a:buFont typeface="Wingdings" panose="05000000000000000000" pitchFamily="2" charset="2"/>
              <a:buChar char="§"/>
            </a:pPr>
            <a:r>
              <a:rPr lang="en-US" sz="1700" dirty="0">
                <a:solidFill>
                  <a:srgbClr val="000000"/>
                </a:solidFill>
              </a:rPr>
              <a:t>UCLA Library Special Collections Digital Project </a:t>
            </a:r>
            <a:r>
              <a:rPr lang="en-US" sz="1700" dirty="0" smtClean="0">
                <a:solidFill>
                  <a:srgbClr val="000000"/>
                </a:solidFill>
              </a:rPr>
              <a:t>Toolkit </a:t>
            </a:r>
            <a:r>
              <a:rPr lang="en-US" sz="1700" dirty="0" smtClean="0">
                <a:solidFill>
                  <a:srgbClr val="000000"/>
                </a:solidFill>
                <a:hlinkClick r:id="rId2"/>
              </a:rPr>
              <a:t>www.tinyurl.com/ucladigital</a:t>
            </a:r>
            <a:endParaRPr lang="en-US" sz="1700" dirty="0" smtClean="0">
              <a:solidFill>
                <a:srgbClr val="000000"/>
              </a:solidFill>
            </a:endParaRPr>
          </a:p>
          <a:p>
            <a:pPr>
              <a:buFont typeface="Wingdings" panose="05000000000000000000" pitchFamily="2" charset="2"/>
              <a:buChar char="§"/>
            </a:pPr>
            <a:r>
              <a:rPr lang="en-US" sz="1700" dirty="0" smtClean="0">
                <a:solidFill>
                  <a:srgbClr val="000000"/>
                </a:solidFill>
              </a:rPr>
              <a:t>Well-intentioned Practice for Putting Digitized Collections of Unpublished Materials </a:t>
            </a:r>
            <a:r>
              <a:rPr lang="en-US" sz="1700" dirty="0">
                <a:solidFill>
                  <a:srgbClr val="000000"/>
                </a:solidFill>
              </a:rPr>
              <a:t>Online </a:t>
            </a:r>
            <a:r>
              <a:rPr lang="en-US" sz="1700" dirty="0">
                <a:solidFill>
                  <a:srgbClr val="000000"/>
                </a:solidFill>
                <a:hlinkClick r:id="rId3"/>
              </a:rPr>
              <a:t>http://</a:t>
            </a:r>
            <a:r>
              <a:rPr lang="en-US" sz="1700" dirty="0" smtClean="0">
                <a:solidFill>
                  <a:srgbClr val="000000"/>
                </a:solidFill>
                <a:hlinkClick r:id="rId3"/>
              </a:rPr>
              <a:t>tinyurl.com/gv7jvlw</a:t>
            </a:r>
            <a:r>
              <a:rPr lang="en-US" sz="1700" dirty="0" smtClean="0">
                <a:solidFill>
                  <a:srgbClr val="000000"/>
                </a:solidFill>
              </a:rPr>
              <a:t> </a:t>
            </a:r>
            <a:endParaRPr lang="en-US" sz="1200" dirty="0" smtClean="0"/>
          </a:p>
          <a:p>
            <a:pPr marL="0" indent="0">
              <a:buNone/>
            </a:pPr>
            <a:r>
              <a:rPr lang="en-US" sz="1200" dirty="0" smtClean="0"/>
              <a:t>Clip </a:t>
            </a:r>
            <a:r>
              <a:rPr lang="en-US" sz="1200" dirty="0"/>
              <a:t>art courtesy: http://digitalbevaring.dk/</a:t>
            </a:r>
            <a:endParaRPr lang="en-US" sz="1200" dirty="0" smtClean="0"/>
          </a:p>
        </p:txBody>
      </p:sp>
      <p:sp>
        <p:nvSpPr>
          <p:cNvPr id="7171" name="Rectangle 2"/>
          <p:cNvSpPr>
            <a:spLocks noGrp="1" noChangeArrowheads="1"/>
          </p:cNvSpPr>
          <p:nvPr>
            <p:ph type="title"/>
          </p:nvPr>
        </p:nvSpPr>
        <p:spPr>
          <a:xfrm>
            <a:off x="457200" y="457200"/>
            <a:ext cx="8229600" cy="381000"/>
          </a:xfrm>
        </p:spPr>
        <p:txBody>
          <a:bodyPr/>
          <a:lstStyle/>
          <a:p>
            <a:pPr eaLnBrk="1" hangingPunct="1"/>
            <a:r>
              <a:rPr lang="en-US" sz="2800" b="1" dirty="0" smtClean="0">
                <a:solidFill>
                  <a:schemeClr val="bg2"/>
                </a:solidFill>
              </a:rPr>
              <a:t>Additional Resources</a:t>
            </a:r>
          </a:p>
        </p:txBody>
      </p:sp>
      <p:sp>
        <p:nvSpPr>
          <p:cNvPr id="2" name="Slide Number Placeholder 1"/>
          <p:cNvSpPr>
            <a:spLocks noGrp="1"/>
          </p:cNvSpPr>
          <p:nvPr>
            <p:ph type="sldNum" sz="quarter" idx="11"/>
          </p:nvPr>
        </p:nvSpPr>
        <p:spPr/>
        <p:txBody>
          <a:bodyPr/>
          <a:lstStyle/>
          <a:p>
            <a:pPr>
              <a:defRPr/>
            </a:pPr>
            <a:fld id="{401B6D8B-9EB9-40FB-B0D8-EA016213B564}" type="slidenum">
              <a:rPr lang="en-US" smtClean="0"/>
              <a:pPr>
                <a:defRPr/>
              </a:pPr>
              <a:t>89</a:t>
            </a:fld>
            <a:endParaRPr lang="en-US"/>
          </a:p>
        </p:txBody>
      </p:sp>
    </p:spTree>
    <p:extLst>
      <p:ext uri="{BB962C8B-B14F-4D97-AF65-F5344CB8AC3E}">
        <p14:creationId xmlns:p14="http://schemas.microsoft.com/office/powerpoint/2010/main" val="66392307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3"/>
          <p:cNvSpPr>
            <a:spLocks noGrp="1" noChangeArrowheads="1"/>
          </p:cNvSpPr>
          <p:nvPr>
            <p:ph idx="1"/>
          </p:nvPr>
        </p:nvSpPr>
        <p:spPr/>
        <p:txBody>
          <a:bodyPr/>
          <a:lstStyle/>
          <a:p>
            <a:pPr eaLnBrk="1" hangingPunct="1">
              <a:buFont typeface="Wingdings" pitchFamily="2" charset="2"/>
              <a:buChar char="§"/>
            </a:pPr>
            <a:r>
              <a:rPr lang="en-US" dirty="0" smtClean="0"/>
              <a:t>Keep secret within an authorized group. </a:t>
            </a:r>
            <a:endParaRPr lang="en-US" dirty="0"/>
          </a:p>
          <a:p>
            <a:pPr eaLnBrk="1" hangingPunct="1">
              <a:buFont typeface="Wingdings" pitchFamily="2" charset="2"/>
              <a:buChar char="§"/>
            </a:pPr>
            <a:r>
              <a:rPr lang="en-US" dirty="0" smtClean="0"/>
              <a:t>Not to be disclosed.</a:t>
            </a:r>
          </a:p>
          <a:p>
            <a:pPr marL="0" indent="0" eaLnBrk="1" hangingPunct="1">
              <a:buNone/>
            </a:pPr>
            <a:r>
              <a:rPr lang="en-US" sz="1000" dirty="0" smtClean="0"/>
              <a:t>Glossary of Archival and Records Terminology</a:t>
            </a:r>
          </a:p>
        </p:txBody>
      </p:sp>
      <p:sp>
        <p:nvSpPr>
          <p:cNvPr id="7171" name="Rectangle 2"/>
          <p:cNvSpPr>
            <a:spLocks noGrp="1" noChangeArrowheads="1"/>
          </p:cNvSpPr>
          <p:nvPr>
            <p:ph type="title"/>
          </p:nvPr>
        </p:nvSpPr>
        <p:spPr/>
        <p:txBody>
          <a:bodyPr/>
          <a:lstStyle/>
          <a:p>
            <a:pPr eaLnBrk="1" hangingPunct="1"/>
            <a:r>
              <a:rPr lang="en-US" sz="4000" b="1" dirty="0" smtClean="0">
                <a:solidFill>
                  <a:schemeClr val="bg2"/>
                </a:solidFill>
              </a:rPr>
              <a:t>Confidential </a:t>
            </a:r>
          </a:p>
        </p:txBody>
      </p:sp>
      <p:sp>
        <p:nvSpPr>
          <p:cNvPr id="2" name="Slide Number Placeholder 1"/>
          <p:cNvSpPr>
            <a:spLocks noGrp="1"/>
          </p:cNvSpPr>
          <p:nvPr>
            <p:ph type="sldNum" sz="quarter" idx="11"/>
          </p:nvPr>
        </p:nvSpPr>
        <p:spPr/>
        <p:txBody>
          <a:bodyPr/>
          <a:lstStyle/>
          <a:p>
            <a:pPr>
              <a:defRPr/>
            </a:pPr>
            <a:fld id="{401B6D8B-9EB9-40FB-B0D8-EA016213B564}" type="slidenum">
              <a:rPr lang="en-US" smtClean="0"/>
              <a:pPr>
                <a:defRPr/>
              </a:pPr>
              <a:t>9</a:t>
            </a:fld>
            <a:endParaRPr lang="en-US"/>
          </a:p>
        </p:txBody>
      </p:sp>
    </p:spTree>
    <p:extLst>
      <p:ext uri="{BB962C8B-B14F-4D97-AF65-F5344CB8AC3E}">
        <p14:creationId xmlns:p14="http://schemas.microsoft.com/office/powerpoint/2010/main" val="2112308949"/>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Shape 1947"/>
        <p:cNvGrpSpPr/>
        <p:nvPr/>
      </p:nvGrpSpPr>
      <p:grpSpPr>
        <a:xfrm>
          <a:off x="0" y="0"/>
          <a:ext cx="0" cy="0"/>
          <a:chOff x="0" y="0"/>
          <a:chExt cx="0" cy="0"/>
        </a:xfrm>
      </p:grpSpPr>
      <p:sp>
        <p:nvSpPr>
          <p:cNvPr id="1948" name="Shape 1948"/>
          <p:cNvSpPr txBox="1">
            <a:spLocks noGrp="1"/>
          </p:cNvSpPr>
          <p:nvPr>
            <p:ph type="ctrTitle"/>
          </p:nvPr>
        </p:nvSpPr>
        <p:spPr>
          <a:xfrm>
            <a:off x="2971800" y="2579776"/>
            <a:ext cx="6019799" cy="707846"/>
          </a:xfrm>
          <a:prstGeom prst="rect">
            <a:avLst/>
          </a:prstGeom>
          <a:noFill/>
          <a:ln>
            <a:noFill/>
          </a:ln>
        </p:spPr>
        <p:txBody>
          <a:bodyPr lIns="91425" tIns="45700" rIns="91425" bIns="45700" anchor="ctr" anchorCtr="0">
            <a:spAutoFit/>
          </a:bodyPr>
          <a:lstStyle/>
          <a:p>
            <a:pPr marL="0" marR="0" lvl="0" indent="0" algn="l" rtl="0">
              <a:spcBef>
                <a:spcPts val="0"/>
              </a:spcBef>
              <a:spcAft>
                <a:spcPts val="0"/>
              </a:spcAft>
              <a:buClr>
                <a:srgbClr val="FFFFFF"/>
              </a:buClr>
              <a:buSzPct val="25000"/>
              <a:buFont typeface="Trebuchet MS"/>
              <a:buNone/>
            </a:pPr>
            <a:r>
              <a:rPr lang="en-US" sz="4000" b="1" i="0" u="none" strike="noStrike" cap="none" baseline="0" dirty="0" smtClean="0">
                <a:solidFill>
                  <a:srgbClr val="FFFFFF"/>
                </a:solidFill>
                <a:ea typeface="Trebuchet MS"/>
                <a:cs typeface="Trebuchet MS"/>
                <a:sym typeface="Trebuchet MS"/>
              </a:rPr>
              <a:t>Questions?</a:t>
            </a:r>
            <a:endParaRPr lang="x-none" sz="4000" b="1" i="0" u="none" strike="noStrike" cap="none" baseline="0" dirty="0">
              <a:solidFill>
                <a:srgbClr val="FFFFFF"/>
              </a:solidFill>
              <a:ea typeface="Trebuchet MS"/>
              <a:cs typeface="Trebuchet MS"/>
              <a:sym typeface="Trebuchet MS"/>
            </a:endParaRPr>
          </a:p>
        </p:txBody>
      </p:sp>
      <p:sp>
        <p:nvSpPr>
          <p:cNvPr id="2" name="Slide Number Placeholder 1"/>
          <p:cNvSpPr>
            <a:spLocks noGrp="1"/>
          </p:cNvSpPr>
          <p:nvPr>
            <p:ph type="sldNum" sz="quarter" idx="12"/>
          </p:nvPr>
        </p:nvSpPr>
        <p:spPr/>
        <p:txBody>
          <a:bodyPr/>
          <a:lstStyle/>
          <a:p>
            <a:pPr>
              <a:defRPr/>
            </a:pPr>
            <a:fld id="{7ED1B1ED-4DFA-4D91-8B02-F31E49F3B19B}" type="slidenum">
              <a:rPr lang="en-US" smtClean="0"/>
              <a:pPr>
                <a:defRPr/>
              </a:pPr>
              <a:t>90</a:t>
            </a:fld>
            <a:endParaRPr lang="en-US"/>
          </a:p>
        </p:txBody>
      </p:sp>
    </p:spTree>
    <p:extLst>
      <p:ext uri="{BB962C8B-B14F-4D97-AF65-F5344CB8AC3E}">
        <p14:creationId xmlns:p14="http://schemas.microsoft.com/office/powerpoint/2010/main" val="3516445583"/>
      </p:ext>
    </p:extLst>
  </p:cSld>
  <p:clrMapOvr>
    <a:masterClrMapping/>
  </p:clrMapOvr>
  <p:transition spd="slow">
    <p:cut/>
  </p:transition>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1752600"/>
            <a:ext cx="8229600" cy="4572000"/>
          </a:xfrm>
        </p:spPr>
        <p:txBody>
          <a:bodyPr/>
          <a:lstStyle/>
          <a:p>
            <a:pPr marL="0" indent="0">
              <a:buFont typeface="Wingdings" panose="05000000000000000000" pitchFamily="2" charset="2"/>
              <a:buNone/>
              <a:defRPr/>
            </a:pPr>
            <a:r>
              <a:rPr lang="en-US" sz="2000" dirty="0" smtClean="0">
                <a:solidFill>
                  <a:schemeClr val="bg2"/>
                </a:solidFill>
              </a:rPr>
              <a:t>Attention Webinar Purchaser:</a:t>
            </a:r>
          </a:p>
          <a:p>
            <a:pPr marL="0" indent="0">
              <a:buFont typeface="Wingdings" panose="05000000000000000000" pitchFamily="2" charset="2"/>
              <a:buNone/>
              <a:defRPr/>
            </a:pPr>
            <a:endParaRPr lang="en-US" sz="1200" dirty="0" smtClean="0">
              <a:solidFill>
                <a:schemeClr val="bg2"/>
              </a:solidFill>
            </a:endParaRPr>
          </a:p>
          <a:p>
            <a:pPr marL="0" indent="0">
              <a:buFont typeface="Wingdings" panose="05000000000000000000" pitchFamily="2" charset="2"/>
              <a:buNone/>
              <a:defRPr/>
            </a:pPr>
            <a:r>
              <a:rPr lang="en-US" sz="2000" dirty="0" smtClean="0">
                <a:solidFill>
                  <a:schemeClr val="bg2"/>
                </a:solidFill>
              </a:rPr>
              <a:t>If you have attendees at your site who want to take the A&amp;D exam (which must be completed to have this web seminar count toward the certificate), we ask that you verify their attendance on the roster included in your handouts.</a:t>
            </a:r>
          </a:p>
          <a:p>
            <a:pPr>
              <a:defRPr/>
            </a:pPr>
            <a:r>
              <a:rPr lang="en-US" sz="2000" dirty="0" smtClean="0">
                <a:solidFill>
                  <a:schemeClr val="bg2"/>
                </a:solidFill>
              </a:rPr>
              <a:t> Please </a:t>
            </a:r>
            <a:r>
              <a:rPr lang="en-US" sz="2000" dirty="0">
                <a:solidFill>
                  <a:schemeClr val="bg2"/>
                </a:solidFill>
              </a:rPr>
              <a:t>email the attendance roster – typed to ensure accuracy – to </a:t>
            </a:r>
            <a:r>
              <a:rPr lang="en-US" sz="2000" dirty="0">
                <a:solidFill>
                  <a:srgbClr val="0000FF"/>
                </a:solidFill>
                <a:hlinkClick r:id="rId2"/>
              </a:rPr>
              <a:t>education@archivists.org</a:t>
            </a:r>
            <a:r>
              <a:rPr lang="en-US" sz="2000" dirty="0">
                <a:solidFill>
                  <a:srgbClr val="0000FF"/>
                </a:solidFill>
              </a:rPr>
              <a:t> </a:t>
            </a:r>
            <a:r>
              <a:rPr lang="en-US" sz="2000" dirty="0">
                <a:solidFill>
                  <a:schemeClr val="bg2"/>
                </a:solidFill>
              </a:rPr>
              <a:t>by close of business on </a:t>
            </a:r>
            <a:endParaRPr lang="en-US" sz="2000" dirty="0" smtClean="0">
              <a:solidFill>
                <a:schemeClr val="bg2"/>
              </a:solidFill>
            </a:endParaRPr>
          </a:p>
          <a:p>
            <a:pPr marL="0" indent="0">
              <a:buFont typeface="Wingdings" panose="05000000000000000000" pitchFamily="2" charset="2"/>
              <a:buNone/>
              <a:defRPr/>
            </a:pPr>
            <a:r>
              <a:rPr lang="en-US" sz="2000" dirty="0" smtClean="0">
                <a:solidFill>
                  <a:schemeClr val="bg2"/>
                </a:solidFill>
              </a:rPr>
              <a:t>      Wednesday, June 18.</a:t>
            </a:r>
            <a:endParaRPr lang="en-US" sz="2000" dirty="0">
              <a:solidFill>
                <a:schemeClr val="bg2"/>
              </a:solidFill>
            </a:endParaRPr>
          </a:p>
          <a:p>
            <a:pPr>
              <a:defRPr/>
            </a:pPr>
            <a:r>
              <a:rPr lang="en-US" sz="2000" dirty="0" smtClean="0">
                <a:solidFill>
                  <a:schemeClr val="bg2"/>
                </a:solidFill>
              </a:rPr>
              <a:t>Links to the exam will be emailed to all verified attendees by close of business on Thursday, June 19.</a:t>
            </a:r>
          </a:p>
          <a:p>
            <a:pPr>
              <a:defRPr/>
            </a:pPr>
            <a:r>
              <a:rPr lang="en-US" sz="2000" dirty="0" smtClean="0">
                <a:solidFill>
                  <a:schemeClr val="bg2"/>
                </a:solidFill>
              </a:rPr>
              <a:t>Exams must be completed by close of business on Monday, </a:t>
            </a:r>
          </a:p>
          <a:p>
            <a:pPr marL="0" indent="0">
              <a:buFont typeface="Wingdings" panose="05000000000000000000" pitchFamily="2" charset="2"/>
              <a:buNone/>
              <a:defRPr/>
            </a:pPr>
            <a:r>
              <a:rPr lang="en-US" sz="2000" dirty="0" smtClean="0">
                <a:solidFill>
                  <a:schemeClr val="bg2"/>
                </a:solidFill>
              </a:rPr>
              <a:t>      June 23.</a:t>
            </a:r>
          </a:p>
        </p:txBody>
      </p:sp>
      <p:sp>
        <p:nvSpPr>
          <p:cNvPr id="5123" name="Title 2"/>
          <p:cNvSpPr>
            <a:spLocks noGrp="1"/>
          </p:cNvSpPr>
          <p:nvPr>
            <p:ph type="title"/>
          </p:nvPr>
        </p:nvSpPr>
        <p:spPr>
          <a:xfrm>
            <a:off x="381000" y="762000"/>
            <a:ext cx="8229600" cy="1066800"/>
          </a:xfrm>
        </p:spPr>
        <p:txBody>
          <a:bodyPr/>
          <a:lstStyle/>
          <a:p>
            <a:pPr algn="ctr"/>
            <a:r>
              <a:rPr lang="en-US" altLang="en-US" sz="5400" dirty="0" smtClean="0">
                <a:solidFill>
                  <a:schemeClr val="bg2"/>
                </a:solidFill>
              </a:rPr>
              <a:t> </a:t>
            </a:r>
            <a:r>
              <a:rPr lang="en-US" altLang="en-US" sz="3200" b="1" dirty="0" smtClean="0">
                <a:solidFill>
                  <a:schemeClr val="bg2"/>
                </a:solidFill>
              </a:rPr>
              <a:t>A&amp;D Webinar Attendance Roster Policy</a:t>
            </a:r>
            <a:endParaRPr lang="en-US" altLang="en-US" sz="3200" b="1" dirty="0" smtClean="0"/>
          </a:p>
        </p:txBody>
      </p:sp>
      <p:sp>
        <p:nvSpPr>
          <p:cNvPr id="3" name="Slide Number Placeholder 2"/>
          <p:cNvSpPr>
            <a:spLocks noGrp="1"/>
          </p:cNvSpPr>
          <p:nvPr>
            <p:ph type="sldNum" sz="quarter" idx="11"/>
          </p:nvPr>
        </p:nvSpPr>
        <p:spPr/>
        <p:txBody>
          <a:bodyPr/>
          <a:lstStyle/>
          <a:p>
            <a:pPr>
              <a:defRPr/>
            </a:pPr>
            <a:fld id="{401B6D8B-9EB9-40FB-B0D8-EA016213B564}" type="slidenum">
              <a:rPr lang="en-US" smtClean="0"/>
              <a:pPr>
                <a:defRPr/>
              </a:pPr>
              <a:t>91</a:t>
            </a:fld>
            <a:endParaRPr lang="en-US"/>
          </a:p>
        </p:txBody>
      </p:sp>
    </p:spTree>
    <p:extLst>
      <p:ext uri="{BB962C8B-B14F-4D97-AF65-F5344CB8AC3E}">
        <p14:creationId xmlns:p14="http://schemas.microsoft.com/office/powerpoint/2010/main" val="1095587551"/>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Placeholder 1"/>
          <p:cNvSpPr>
            <a:spLocks noGrp="1"/>
          </p:cNvSpPr>
          <p:nvPr>
            <p:ph type="body" idx="1"/>
          </p:nvPr>
        </p:nvSpPr>
        <p:spPr>
          <a:xfrm>
            <a:off x="304800" y="1371600"/>
            <a:ext cx="8686800" cy="5334000"/>
          </a:xfrm>
        </p:spPr>
        <p:txBody>
          <a:bodyPr/>
          <a:lstStyle/>
          <a:p>
            <a:pPr marL="0" indent="0" algn="ctr">
              <a:buFont typeface="Wingdings" panose="05000000000000000000" pitchFamily="2" charset="2"/>
              <a:buNone/>
            </a:pPr>
            <a:r>
              <a:rPr lang="en-US" altLang="en-US" sz="6600" dirty="0" smtClean="0">
                <a:solidFill>
                  <a:schemeClr val="bg2">
                    <a:lumMod val="75000"/>
                  </a:schemeClr>
                </a:solidFill>
              </a:rPr>
              <a:t>Questions?</a:t>
            </a:r>
          </a:p>
          <a:p>
            <a:pPr marL="0" indent="0">
              <a:buFont typeface="Wingdings" panose="05000000000000000000" pitchFamily="2" charset="2"/>
              <a:buNone/>
            </a:pPr>
            <a:endParaRPr lang="en-US" altLang="en-US" dirty="0" smtClean="0"/>
          </a:p>
          <a:p>
            <a:pPr marL="0" indent="0" algn="ctr">
              <a:buFont typeface="Wingdings" panose="05000000000000000000" pitchFamily="2" charset="2"/>
              <a:buNone/>
            </a:pPr>
            <a:r>
              <a:rPr lang="en-US" altLang="en-US" sz="2800" dirty="0" smtClean="0"/>
              <a:t>If we were unable to answer all your questions, please submit them to </a:t>
            </a:r>
            <a:r>
              <a:rPr lang="en-US" altLang="en-US" sz="2800" dirty="0" smtClean="0">
                <a:hlinkClick r:id="rId2"/>
              </a:rPr>
              <a:t>education@archivists.org</a:t>
            </a:r>
            <a:r>
              <a:rPr lang="en-US" altLang="en-US" sz="2800" dirty="0" smtClean="0"/>
              <a:t> and we’ll distribute all questions and answers to everyone within two weeks. </a:t>
            </a:r>
          </a:p>
          <a:p>
            <a:pPr marL="0" indent="0" algn="ctr">
              <a:buFont typeface="Wingdings" panose="05000000000000000000" pitchFamily="2" charset="2"/>
              <a:buNone/>
            </a:pPr>
            <a:endParaRPr lang="en-US" altLang="en-US" sz="2800" dirty="0" smtClean="0"/>
          </a:p>
        </p:txBody>
      </p:sp>
    </p:spTree>
    <p:extLst>
      <p:ext uri="{BB962C8B-B14F-4D97-AF65-F5344CB8AC3E}">
        <p14:creationId xmlns:p14="http://schemas.microsoft.com/office/powerpoint/2010/main" val="697906414"/>
      </p:ext>
    </p:extLst>
  </p:cSld>
  <p:clrMapOvr>
    <a:masterClrMapping/>
  </p:clrMapOvr>
  <p:timing>
    <p:tnLst>
      <p:par>
        <p:cTn id="1" dur="indefinite" restart="never" nodeType="tmRoot"/>
      </p:par>
    </p:tnLst>
  </p:timing>
</p:sld>
</file>

<file path=ppt/theme/theme1.xml><?xml version="1.0" encoding="utf-8"?>
<a:theme xmlns:a="http://schemas.openxmlformats.org/drawingml/2006/main" name="Pixel">
  <a:themeElements>
    <a:clrScheme name="Custom 2">
      <a:dk1>
        <a:srgbClr val="000000"/>
      </a:dk1>
      <a:lt1>
        <a:srgbClr val="FFFFFF"/>
      </a:lt1>
      <a:dk2>
        <a:srgbClr val="000000"/>
      </a:dk2>
      <a:lt2>
        <a:srgbClr val="153965"/>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fontScheme name="Pixe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Pixel 1">
        <a:dk1>
          <a:srgbClr val="0066FF"/>
        </a:dk1>
        <a:lt1>
          <a:srgbClr val="FFFFFF"/>
        </a:lt1>
        <a:dk2>
          <a:srgbClr val="000066"/>
        </a:dk2>
        <a:lt2>
          <a:srgbClr val="FFFFFF"/>
        </a:lt2>
        <a:accent1>
          <a:srgbClr val="6699FF"/>
        </a:accent1>
        <a:accent2>
          <a:srgbClr val="3333FF"/>
        </a:accent2>
        <a:accent3>
          <a:srgbClr val="AAAAB8"/>
        </a:accent3>
        <a:accent4>
          <a:srgbClr val="DADADA"/>
        </a:accent4>
        <a:accent5>
          <a:srgbClr val="B8CAFF"/>
        </a:accent5>
        <a:accent6>
          <a:srgbClr val="2D2DE7"/>
        </a:accent6>
        <a:hlink>
          <a:srgbClr val="FFCC00"/>
        </a:hlink>
        <a:folHlink>
          <a:srgbClr val="0000CC"/>
        </a:folHlink>
      </a:clrScheme>
      <a:clrMap bg1="dk2" tx1="lt1" bg2="dk1" tx2="lt2" accent1="accent1" accent2="accent2" accent3="accent3" accent4="accent4" accent5="accent5" accent6="accent6" hlink="hlink" folHlink="folHlink"/>
    </a:extraClrScheme>
    <a:extraClrScheme>
      <a:clrScheme name="Pixel 2">
        <a:dk1>
          <a:srgbClr val="009999"/>
        </a:dk1>
        <a:lt1>
          <a:srgbClr val="FFFFFF"/>
        </a:lt1>
        <a:dk2>
          <a:srgbClr val="334B49"/>
        </a:dk2>
        <a:lt2>
          <a:srgbClr val="FFFFFF"/>
        </a:lt2>
        <a:accent1>
          <a:srgbClr val="33CCCC"/>
        </a:accent1>
        <a:accent2>
          <a:srgbClr val="008080"/>
        </a:accent2>
        <a:accent3>
          <a:srgbClr val="ADB1B1"/>
        </a:accent3>
        <a:accent4>
          <a:srgbClr val="DADADA"/>
        </a:accent4>
        <a:accent5>
          <a:srgbClr val="ADE2E2"/>
        </a:accent5>
        <a:accent6>
          <a:srgbClr val="007373"/>
        </a:accent6>
        <a:hlink>
          <a:srgbClr val="FFCC00"/>
        </a:hlink>
        <a:folHlink>
          <a:srgbClr val="006666"/>
        </a:folHlink>
      </a:clrScheme>
      <a:clrMap bg1="dk2" tx1="lt1" bg2="dk1" tx2="lt2" accent1="accent1" accent2="accent2" accent3="accent3" accent4="accent4" accent5="accent5" accent6="accent6" hlink="hlink" folHlink="folHlink"/>
    </a:extraClrScheme>
    <a:extraClrScheme>
      <a:clrScheme name="Pixel 3">
        <a:dk1>
          <a:srgbClr val="006699"/>
        </a:dk1>
        <a:lt1>
          <a:srgbClr val="FFFFFF"/>
        </a:lt1>
        <a:dk2>
          <a:srgbClr val="333399"/>
        </a:dk2>
        <a:lt2>
          <a:srgbClr val="FFFFFF"/>
        </a:lt2>
        <a:accent1>
          <a:srgbClr val="0099CC"/>
        </a:accent1>
        <a:accent2>
          <a:srgbClr val="0386AF"/>
        </a:accent2>
        <a:accent3>
          <a:srgbClr val="ADADCA"/>
        </a:accent3>
        <a:accent4>
          <a:srgbClr val="DADADA"/>
        </a:accent4>
        <a:accent5>
          <a:srgbClr val="AACAE2"/>
        </a:accent5>
        <a:accent6>
          <a:srgbClr val="02799E"/>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Pixel 4">
        <a:dk1>
          <a:srgbClr val="008080"/>
        </a:dk1>
        <a:lt1>
          <a:srgbClr val="FFFFFF"/>
        </a:lt1>
        <a:dk2>
          <a:srgbClr val="2F978D"/>
        </a:dk2>
        <a:lt2>
          <a:srgbClr val="FFFFFF"/>
        </a:lt2>
        <a:accent1>
          <a:srgbClr val="0099FF"/>
        </a:accent1>
        <a:accent2>
          <a:srgbClr val="009999"/>
        </a:accent2>
        <a:accent3>
          <a:srgbClr val="ADC9C5"/>
        </a:accent3>
        <a:accent4>
          <a:srgbClr val="DADADA"/>
        </a:accent4>
        <a:accent5>
          <a:srgbClr val="AACAFF"/>
        </a:accent5>
        <a:accent6>
          <a:srgbClr val="008A8A"/>
        </a:accent6>
        <a:hlink>
          <a:srgbClr val="FFFFCC"/>
        </a:hlink>
        <a:folHlink>
          <a:srgbClr val="70CAC6"/>
        </a:folHlink>
      </a:clrScheme>
      <a:clrMap bg1="dk2" tx1="lt1" bg2="dk1" tx2="lt2" accent1="accent1" accent2="accent2" accent3="accent3" accent4="accent4" accent5="accent5" accent6="accent6" hlink="hlink" folHlink="folHlink"/>
    </a:extraClrScheme>
    <a:extraClrScheme>
      <a:clrScheme name="Pixel 5">
        <a:dk1>
          <a:srgbClr val="822504"/>
        </a:dk1>
        <a:lt1>
          <a:srgbClr val="FFFFFF"/>
        </a:lt1>
        <a:dk2>
          <a:srgbClr val="330000"/>
        </a:dk2>
        <a:lt2>
          <a:srgbClr val="FFFFFF"/>
        </a:lt2>
        <a:accent1>
          <a:srgbClr val="FF9900"/>
        </a:accent1>
        <a:accent2>
          <a:srgbClr val="9E2A06"/>
        </a:accent2>
        <a:accent3>
          <a:srgbClr val="ADAAAA"/>
        </a:accent3>
        <a:accent4>
          <a:srgbClr val="DADADA"/>
        </a:accent4>
        <a:accent5>
          <a:srgbClr val="FFCAAA"/>
        </a:accent5>
        <a:accent6>
          <a:srgbClr val="8F2505"/>
        </a:accent6>
        <a:hlink>
          <a:srgbClr val="FF3300"/>
        </a:hlink>
        <a:folHlink>
          <a:srgbClr val="7C0704"/>
        </a:folHlink>
      </a:clrScheme>
      <a:clrMap bg1="dk2" tx1="lt1" bg2="dk1" tx2="lt2" accent1="accent1" accent2="accent2" accent3="accent3" accent4="accent4" accent5="accent5" accent6="accent6" hlink="hlink" folHlink="folHlink"/>
    </a:extraClrScheme>
    <a:extraClrScheme>
      <a:clrScheme name="Pixel 6">
        <a:dk1>
          <a:srgbClr val="336600"/>
        </a:dk1>
        <a:lt1>
          <a:srgbClr val="FFFFFF"/>
        </a:lt1>
        <a:dk2>
          <a:srgbClr val="4A7911"/>
        </a:dk2>
        <a:lt2>
          <a:srgbClr val="FFFFFF"/>
        </a:lt2>
        <a:accent1>
          <a:srgbClr val="666633"/>
        </a:accent1>
        <a:accent2>
          <a:srgbClr val="669900"/>
        </a:accent2>
        <a:accent3>
          <a:srgbClr val="B1BEAA"/>
        </a:accent3>
        <a:accent4>
          <a:srgbClr val="DADADA"/>
        </a:accent4>
        <a:accent5>
          <a:srgbClr val="B8B8AD"/>
        </a:accent5>
        <a:accent6>
          <a:srgbClr val="5C8A00"/>
        </a:accent6>
        <a:hlink>
          <a:srgbClr val="FFCC00"/>
        </a:hlink>
        <a:folHlink>
          <a:srgbClr val="99CC00"/>
        </a:folHlink>
      </a:clrScheme>
      <a:clrMap bg1="dk2" tx1="lt1" bg2="dk1" tx2="lt2" accent1="accent1" accent2="accent2" accent3="accent3" accent4="accent4" accent5="accent5" accent6="accent6" hlink="hlink" folHlink="folHlink"/>
    </a:extraClrScheme>
    <a:extraClrScheme>
      <a:clrScheme name="Pixel 7">
        <a:dk1>
          <a:srgbClr val="000000"/>
        </a:dk1>
        <a:lt1>
          <a:srgbClr val="FFFFFF"/>
        </a:lt1>
        <a:dk2>
          <a:srgbClr val="000000"/>
        </a:dk2>
        <a:lt2>
          <a:srgbClr val="CC3300"/>
        </a:lt2>
        <a:accent1>
          <a:srgbClr val="FFCC00"/>
        </a:accent1>
        <a:accent2>
          <a:srgbClr val="CC6600"/>
        </a:accent2>
        <a:accent3>
          <a:srgbClr val="FFFFFF"/>
        </a:accent3>
        <a:accent4>
          <a:srgbClr val="000000"/>
        </a:accent4>
        <a:accent5>
          <a:srgbClr val="FFE2AA"/>
        </a:accent5>
        <a:accent6>
          <a:srgbClr val="B95C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Pixel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clrMap bg1="lt1" tx1="dk1" bg2="lt2" tx2="dk2" accent1="accent1" accent2="accent2" accent3="accent3" accent4="accent4" accent5="accent5" accent6="accent6" hlink="hlink" folHlink="folHlink"/>
    </a:extraClrScheme>
    <a:extraClrScheme>
      <a:clrScheme name="Pixel 9">
        <a:dk1>
          <a:srgbClr val="000000"/>
        </a:dk1>
        <a:lt1>
          <a:srgbClr val="FFFFFF"/>
        </a:lt1>
        <a:dk2>
          <a:srgbClr val="000000"/>
        </a:dk2>
        <a:lt2>
          <a:srgbClr val="440044"/>
        </a:lt2>
        <a:accent1>
          <a:srgbClr val="FFCCCC"/>
        </a:accent1>
        <a:accent2>
          <a:srgbClr val="790571"/>
        </a:accent2>
        <a:accent3>
          <a:srgbClr val="FFFFFF"/>
        </a:accent3>
        <a:accent4>
          <a:srgbClr val="000000"/>
        </a:accent4>
        <a:accent5>
          <a:srgbClr val="FFE2E2"/>
        </a:accent5>
        <a:accent6>
          <a:srgbClr val="6D0466"/>
        </a:accent6>
        <a:hlink>
          <a:srgbClr val="993366"/>
        </a:hlink>
        <a:folHlink>
          <a:srgbClr val="9F839F"/>
        </a:folHlink>
      </a:clrScheme>
      <a:clrMap bg1="lt1" tx1="dk1" bg2="lt2" tx2="dk2" accent1="accent1" accent2="accent2" accent3="accent3" accent4="accent4" accent5="accent5" accent6="accent6" hlink="hlink" folHlink="folHlink"/>
    </a:extraClrScheme>
    <a:extraClrScheme>
      <a:clrScheme name="Pixel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clrMap bg1="lt1" tx1="dk1" bg2="lt2" tx2="dk2" accent1="accent1" accent2="accent2" accent3="accent3" accent4="accent4" accent5="accent5" accent6="accent6" hlink="hlink" folHlink="folHlink"/>
    </a:extraClrScheme>
    <a:extraClrScheme>
      <a:clrScheme name="Pixel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clrMap bg1="lt1" tx1="dk1" bg2="lt2" tx2="dk2" accent1="accent1" accent2="accent2" accent3="accent3" accent4="accent4" accent5="accent5" accent6="accent6" hlink="hlink" folHlink="folHlink"/>
    </a:extraClrScheme>
    <a:extraClrScheme>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2499</TotalTime>
  <Words>5137</Words>
  <Application>Microsoft Office PowerPoint</Application>
  <PresentationFormat>On-screen Show (4:3)</PresentationFormat>
  <Paragraphs>686</Paragraphs>
  <Slides>92</Slides>
  <Notes>7</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92</vt:i4>
      </vt:variant>
    </vt:vector>
  </HeadingPairs>
  <TitlesOfParts>
    <vt:vector size="99" baseType="lpstr">
      <vt:lpstr>Arial</vt:lpstr>
      <vt:lpstr>Arial Black</vt:lpstr>
      <vt:lpstr>Calibri</vt:lpstr>
      <vt:lpstr>Times New Roman</vt:lpstr>
      <vt:lpstr>Trebuchet MS</vt:lpstr>
      <vt:lpstr>Wingdings</vt:lpstr>
      <vt:lpstr>Pixel</vt:lpstr>
      <vt:lpstr>         Rights and Confidentiality  </vt:lpstr>
      <vt:lpstr>Arrangement &amp; Description Certificate</vt:lpstr>
      <vt:lpstr>Course Outline</vt:lpstr>
      <vt:lpstr>Course Outline (con’t)</vt:lpstr>
      <vt:lpstr>Planned Outcomes of Course</vt:lpstr>
      <vt:lpstr>Assumptions</vt:lpstr>
      <vt:lpstr>Access</vt:lpstr>
      <vt:lpstr>Basic issues in confidentiality</vt:lpstr>
      <vt:lpstr>Confidential </vt:lpstr>
      <vt:lpstr>FERPA</vt:lpstr>
      <vt:lpstr>FERPA</vt:lpstr>
      <vt:lpstr>FERPA (con’t)</vt:lpstr>
      <vt:lpstr>HIPAA</vt:lpstr>
      <vt:lpstr>HIPAA Privacy Rule</vt:lpstr>
      <vt:lpstr>HIPAA Privacy Rule</vt:lpstr>
      <vt:lpstr>HIPAA Privacy Rule</vt:lpstr>
      <vt:lpstr>HIPAA Privacy Rule (con’t)</vt:lpstr>
      <vt:lpstr>HIPAA Privacy Rule (con’t)</vt:lpstr>
      <vt:lpstr>HIPAA Privacy Rule: Covered Entities</vt:lpstr>
      <vt:lpstr>HIPAA Privacy Rule: Hybrid Entities</vt:lpstr>
      <vt:lpstr>HIPAA Privacy Rule: Business Associates</vt:lpstr>
      <vt:lpstr>HITECH: Health Information Technology for Economic and Clinical Health</vt:lpstr>
      <vt:lpstr>HIPAA Security Rule</vt:lpstr>
      <vt:lpstr>Pop Quiz!</vt:lpstr>
      <vt:lpstr>Question Time</vt:lpstr>
      <vt:lpstr>Attorney / Client Privilege: Client Files</vt:lpstr>
      <vt:lpstr>Attorney / Client Privilege: Client Files</vt:lpstr>
      <vt:lpstr>Donor Agreements and Confidentiality</vt:lpstr>
      <vt:lpstr>Donor Agreements and Confidentiality</vt:lpstr>
      <vt:lpstr>Breach of Donor Agreements</vt:lpstr>
      <vt:lpstr>Breach of Donor Agreements</vt:lpstr>
      <vt:lpstr>Privacy</vt:lpstr>
      <vt:lpstr>Privacy Laws</vt:lpstr>
      <vt:lpstr>Privacy Laws</vt:lpstr>
      <vt:lpstr>Privacy and the Digital Age</vt:lpstr>
      <vt:lpstr>Definitions: Privacy and Ethics</vt:lpstr>
      <vt:lpstr>SAA Code of Ethics</vt:lpstr>
      <vt:lpstr>SAA Code of Ethics</vt:lpstr>
      <vt:lpstr>Donors: Appraisal and Accessioning</vt:lpstr>
      <vt:lpstr>Donors: Arrangement / Physical Processing</vt:lpstr>
      <vt:lpstr>Appraisal and Accessioning: Issues based on creator/record type</vt:lpstr>
      <vt:lpstr>Appraisal and Accessioning:  Access to Unprocessed Collections</vt:lpstr>
      <vt:lpstr>Contextual Information Gathering – Part 1</vt:lpstr>
      <vt:lpstr>Examples</vt:lpstr>
      <vt:lpstr>Examples</vt:lpstr>
      <vt:lpstr>Contextual Information Gathering - Part 2</vt:lpstr>
      <vt:lpstr>Contextual Information Gathering - Part 2</vt:lpstr>
      <vt:lpstr>Arrangement / Physical Processing / Description</vt:lpstr>
      <vt:lpstr>Arrangement / Physical Processing / Description</vt:lpstr>
      <vt:lpstr>Arrangement / Physical Processing / Description</vt:lpstr>
      <vt:lpstr>Description</vt:lpstr>
      <vt:lpstr>Question Time</vt:lpstr>
      <vt:lpstr>Use and Reproduction</vt:lpstr>
      <vt:lpstr>Legal Basis for Copyright</vt:lpstr>
      <vt:lpstr>Copyright Basics: Reminder</vt:lpstr>
      <vt:lpstr>Copyright Basics</vt:lpstr>
      <vt:lpstr>Is it still under copyright?</vt:lpstr>
      <vt:lpstr>Is it still under copyright?</vt:lpstr>
      <vt:lpstr>Is it still under copyright?</vt:lpstr>
      <vt:lpstr>Example: Unpublished works</vt:lpstr>
      <vt:lpstr>How does the law allow me to reproduce or provide access? </vt:lpstr>
      <vt:lpstr>Visual Arts Materials and  Moral Rights in America</vt:lpstr>
      <vt:lpstr>Limits on exclusive rights: Fair Use</vt:lpstr>
      <vt:lpstr>Limits on exclusive rights: Fair Use</vt:lpstr>
      <vt:lpstr>Limits on exclusive rights: Fair Use</vt:lpstr>
      <vt:lpstr>Limits on exclusive rights: Libraries and Archives Exception</vt:lpstr>
      <vt:lpstr>Limits on exclusive rights: Libraries and Archives Exception</vt:lpstr>
      <vt:lpstr>Infringement &amp; Remedies</vt:lpstr>
      <vt:lpstr>Infringement &amp; Remedies</vt:lpstr>
      <vt:lpstr>Digital Millennium Copyright Act (DMCA) 1998</vt:lpstr>
      <vt:lpstr>Copyright Notice &amp; Digital Access</vt:lpstr>
      <vt:lpstr>Risk Assessment and Management</vt:lpstr>
      <vt:lpstr>Pop Quiz</vt:lpstr>
      <vt:lpstr>Question Time</vt:lpstr>
      <vt:lpstr>Appraisal and Accessioning:  Donor Conversations / Information Gathering</vt:lpstr>
      <vt:lpstr>Appraisal and Accessioning:  Donor Conversations / Information Gathering</vt:lpstr>
      <vt:lpstr>Appraisal and Accessioning:  Special Topics</vt:lpstr>
      <vt:lpstr>Contextual Information </vt:lpstr>
      <vt:lpstr>Physical processing</vt:lpstr>
      <vt:lpstr>Description</vt:lpstr>
      <vt:lpstr>Description</vt:lpstr>
      <vt:lpstr>Policies and Procedures</vt:lpstr>
      <vt:lpstr>Policies and Procedures</vt:lpstr>
      <vt:lpstr>Policies and Procedures</vt:lpstr>
      <vt:lpstr>Policies and Procedures</vt:lpstr>
      <vt:lpstr>Pop Quiz</vt:lpstr>
      <vt:lpstr>Question Time</vt:lpstr>
      <vt:lpstr>Additional courses</vt:lpstr>
      <vt:lpstr>Additional Resources</vt:lpstr>
      <vt:lpstr>Questions?</vt:lpstr>
      <vt:lpstr> A&amp;D Webinar Attendance Roster Policy</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SAA</dc:creator>
  <cp:lastModifiedBy>Mia Capodilupo</cp:lastModifiedBy>
  <cp:revision>88</cp:revision>
  <cp:lastPrinted>2016-05-05T14:34:40Z</cp:lastPrinted>
  <dcterms:created xsi:type="dcterms:W3CDTF">2009-02-09T20:59:29Z</dcterms:created>
  <dcterms:modified xsi:type="dcterms:W3CDTF">2016-05-16T20:16:23Z</dcterms:modified>
</cp:coreProperties>
</file>