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08.png"/><Relationship Id="rId9" Type="http://schemas.openxmlformats.org/officeDocument/2006/relationships/image" Target="../media/image12.gif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ites.google.com/site/architecturalrecordsroundtable/home" TargetMode="External"/><Relationship Id="rId4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Architectural Records Roundtable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Society of American Archivists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Atlanta Annual Meeting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6092475" y="4418375"/>
            <a:ext cx="2659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Wednesday, August 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4-5:30pm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Preservation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2281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Significant holdings of records pre-dating 2000</a:t>
            </a:r>
            <a:br>
              <a:rPr lang="en" sz="1400"/>
            </a:br>
          </a:p>
          <a:p>
            <a:pPr indent="-317500" lvl="0" marL="457200">
              <a:spcBef>
                <a:spcPts val="0"/>
              </a:spcBef>
              <a:buSzPct val="100000"/>
            </a:pPr>
            <a:r>
              <a:rPr lang="en" sz="1400"/>
              <a:t>What is the “Critical Knowledge” we need about these files?</a:t>
            </a:r>
          </a:p>
        </p:txBody>
      </p:sp>
      <p:pic>
        <p:nvPicPr>
          <p:cNvPr descr="CADMIB2.JPG"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33594"/>
          <a:stretch/>
        </p:blipFill>
        <p:spPr>
          <a:xfrm>
            <a:off x="3266937" y="1418550"/>
            <a:ext cx="5633574" cy="3303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DMIB2.JPG" id="137" name="Shape 137"/>
          <p:cNvPicPr preferRelativeResize="0"/>
          <p:nvPr/>
        </p:nvPicPr>
        <p:blipFill rotWithShape="1">
          <a:blip r:embed="rId3">
            <a:alphaModFix/>
          </a:blip>
          <a:srcRect b="89886" l="0" r="616" t="0"/>
          <a:stretch/>
        </p:blipFill>
        <p:spPr>
          <a:xfrm>
            <a:off x="3266950" y="1030825"/>
            <a:ext cx="5598700" cy="50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Preservation 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2952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Adobe &amp; Autodesk are the dominant file types and software in respondents holdings.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Still, there is a remarkable variety of file formats being accessioned by collecting institutions. Strategies for preservation and access need to account for this heterogeneity.</a:t>
            </a:r>
          </a:p>
        </p:txBody>
      </p:sp>
      <p:pic>
        <p:nvPicPr>
          <p:cNvPr descr="CADBIM4.JP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225" y="83575"/>
            <a:ext cx="4884249" cy="484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Preservation Strategies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2281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What does bit-level preservation look like?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Follow-up question: Are migration and documentation strategies being implemented uniformly across holdings, or as one-off (e.g. grant funded or otherwise special) projects? 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951" y="1111649"/>
            <a:ext cx="6276248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Preservation Strategies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What preservation strategies would you like to implement in the next few years?</a:t>
            </a:r>
            <a:r>
              <a:rPr lang="en"/>
              <a:t> (23 responses)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Improve bit-level preservation; e.g. storage, backups, server security (8)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Migration to vendor-neutral and/or standard formats (6)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Software preservation/emulation (5)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Build recognition of issue/research/make a plan (4)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Improve naming conventions and documentation (3)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Depends on what donors are willing to do (1)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Encourage backwards compatibility with new software (1)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“I don’t think I could keep up with more digital preservation strategies” (1)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Preservation Strategies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139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What obstacles are preventing your institution from doing so?</a:t>
            </a:r>
            <a:r>
              <a:rPr lang="en"/>
              <a:t> (27 responses)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Time/staffing (11)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Funding (6)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Administrative support (5)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support (5)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Staff knowledge (3)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Volume of acquisitions/processing backlog (2)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Haven’t yet received CAD/BIM records (2)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Buy-in from records creators (1)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Difficulty of acquiring/licensing legacy software (1)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Access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3048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How are we supporting researchers?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What limitations and/or benefits come with these various access levels?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150" y="1153046"/>
            <a:ext cx="4518000" cy="24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405" y="1397075"/>
            <a:ext cx="5800470" cy="273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Copyright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954200" y="3160275"/>
            <a:ext cx="7237500" cy="1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Why/how are people not concerned about copyright stipulations?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How are collections being used so that copyright may not be a concern?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Legal issues related to donations of software?</a:t>
            </a:r>
          </a:p>
        </p:txBody>
      </p:sp>
      <p:pic>
        <p:nvPicPr>
          <p:cNvPr descr="CADBIM3.JPG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250" y="1152474"/>
            <a:ext cx="6619199" cy="16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Partnerships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948" y="1557625"/>
            <a:ext cx="2706675" cy="89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349" y="3482700"/>
            <a:ext cx="1905000" cy="14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787" y="2580227"/>
            <a:ext cx="1501125" cy="120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1" type="body"/>
          </p:nvPr>
        </p:nvSpPr>
        <p:spPr>
          <a:xfrm>
            <a:off x="917750" y="1083650"/>
            <a:ext cx="2281200" cy="6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Industry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5418425" y="1083650"/>
            <a:ext cx="2281200" cy="6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Archival</a:t>
            </a:r>
            <a:br>
              <a:rPr lang="en"/>
            </a:br>
            <a:r>
              <a:rPr lang="en" sz="1400"/>
              <a:t>(Pain Point Partnerships)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8425" y="1901487"/>
            <a:ext cx="2281200" cy="7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1600" y="2807600"/>
            <a:ext cx="17145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0025" y="2553475"/>
            <a:ext cx="19050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8687" y="3784049"/>
            <a:ext cx="1456525" cy="95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Deeper dive into usage of these records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Outreach to entities offering training on born-digital records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Strengthen, potentially formalize, partnerships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Survey Discussion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What is the general sentiment and vibe of our respondents?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What are their major concerns?</a:t>
            </a:r>
          </a:p>
          <a:p>
            <a:pPr indent="-3175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What trends are in the data?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Are these things we need to share with the larger community?</a:t>
            </a:r>
          </a:p>
          <a:p>
            <a:pPr indent="-3175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Where do we need to be focused?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Which software are most prevalent in our holdings?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From what years?</a:t>
            </a:r>
          </a:p>
          <a:p>
            <a:pPr indent="-3175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What are some areas we can provide quick support?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Preservation practices that are consistent?</a:t>
            </a:r>
          </a:p>
          <a:p>
            <a:pPr indent="-228600" lvl="1" marL="9144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What kind of checklists or protocols we can share to help                                               facilitate better donor agreements and context collection?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romanUcPeriod"/>
            </a:pPr>
            <a:r>
              <a:rPr lang="en"/>
              <a:t>Welcome and Introductions</a:t>
            </a:r>
          </a:p>
          <a:p>
            <a:pPr indent="-228600" lvl="0" marL="457200" rtl="0">
              <a:spcBef>
                <a:spcPts val="0"/>
              </a:spcBef>
              <a:buAutoNum type="romanUcPeriod"/>
            </a:pPr>
            <a:r>
              <a:rPr lang="en"/>
              <a:t>Business Meeting</a:t>
            </a:r>
          </a:p>
          <a:p>
            <a:pPr indent="-228600" lvl="1" marL="914400" rtl="0">
              <a:spcBef>
                <a:spcPts val="0"/>
              </a:spcBef>
              <a:buAutoNum type="alphaUcPeriod"/>
            </a:pPr>
            <a:r>
              <a:rPr lang="en"/>
              <a:t>Election Results</a:t>
            </a:r>
          </a:p>
          <a:p>
            <a:pPr indent="-228600" lvl="1" marL="914400" rtl="0">
              <a:spcBef>
                <a:spcPts val="0"/>
              </a:spcBef>
              <a:buAutoNum type="alphaUcPeriod"/>
            </a:pPr>
            <a:r>
              <a:rPr lang="en"/>
              <a:t>Website Update</a:t>
            </a:r>
          </a:p>
          <a:p>
            <a:pPr indent="-228600" lvl="0" marL="457200" rtl="0">
              <a:spcBef>
                <a:spcPts val="0"/>
              </a:spcBef>
              <a:buAutoNum type="romanUcPeriod"/>
            </a:pPr>
            <a:r>
              <a:rPr lang="en"/>
              <a:t>Presentations</a:t>
            </a:r>
          </a:p>
          <a:p>
            <a:pPr indent="-228600" lvl="1" marL="914400" rtl="0">
              <a:spcBef>
                <a:spcPts val="0"/>
              </a:spcBef>
              <a:buAutoNum type="alphaUcPeriod"/>
            </a:pPr>
            <a:r>
              <a:rPr lang="en"/>
              <a:t>Zach Vowell and Jessica Meyerson                                                                                      Software Preservation Network</a:t>
            </a:r>
          </a:p>
          <a:p>
            <a:pPr indent="-228600" lvl="1" marL="914400" rtl="0">
              <a:spcBef>
                <a:spcPts val="0"/>
              </a:spcBef>
              <a:buAutoNum type="alphaUcPeriod"/>
            </a:pPr>
            <a:r>
              <a:rPr lang="en"/>
              <a:t>CAD/BIM taskforce update                                                                                                               and breakout session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547px-Atlanta_hotels_1917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737" y="431437"/>
            <a:ext cx="3909016" cy="42806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4941350" y="4619350"/>
            <a:ext cx="34860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Atlanta Hotels Architecture, 1916. Image from Wikipedia, Creative Commons.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Thoughts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we see digital records as different                                                          from physical?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do we see researchers using digital                                                         records, and what will archivists need to                                                                do to support them?</a:t>
            </a:r>
          </a:p>
        </p:txBody>
      </p:sp>
      <p:pic>
        <p:nvPicPr>
          <p:cNvPr descr="12final_1_tcm20-220563.jp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650" y="445025"/>
            <a:ext cx="3906649" cy="310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5001125" y="3719050"/>
            <a:ext cx="3930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Atlanta-Fulton Central Public Library (1980), designed by Marcel Breuer. Image from Wikipedia, Creative Commons.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Election Results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66325"/>
            <a:ext cx="8520600" cy="350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400"/>
              <a:t>Samantha Winn</a:t>
            </a:r>
            <a:r>
              <a:rPr lang="en" sz="1400"/>
              <a:t>                                                                                                                                         Incoming Co-Chair (2016-2018)                                                                                                                                        Collections Archivist                                                                                                                                      Virginia Tech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400"/>
              <a:t>Tricia Gilson</a:t>
            </a:r>
            <a:r>
              <a:rPr lang="en" sz="1400"/>
              <a:t>                                                                                                                                                Incoming Steering Committee Member (2016-2019)                                                                             Archivist and Curator                                                                                                                                Columbus Indiana Architectural Archives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400"/>
              <a:t>Courtney Chartier                                                                                                                                                             </a:t>
            </a:r>
            <a:r>
              <a:rPr lang="en" sz="1400"/>
              <a:t>Council Liaison (2016-2019)                                                                                                                                                   Head of Research Services, Stuart A. Rose Manuscript,                                                                       Archives &amp; Rare Book Library, Emory University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400"/>
          </a:p>
        </p:txBody>
      </p:sp>
      <p:pic>
        <p:nvPicPr>
          <p:cNvPr descr="1024px-High_Museum_of_Art_in_Atlanta.jp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24" y="445025"/>
            <a:ext cx="4040476" cy="30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336175" y="3602500"/>
            <a:ext cx="24477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High Museum of Art (1983), Designed by Richard Meier. Image from Wikipedia, Creative Commons.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Site Update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https://sites.google.com/site/architecturalrecordsroundtable/home</a:t>
            </a:r>
            <a:r>
              <a:rPr lang="en" sz="14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401px-Bankofamerica-atlanta-feb09.jpg"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0412" y="114250"/>
            <a:ext cx="2906462" cy="43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6003300" y="4463075"/>
            <a:ext cx="31407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Bank of America Plaza (Atlanta, 1991). Designed by Kevin Roche John Dinkeloo and Associates. Image from Wikipedia, Creative Commons.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Presentations		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Software Preservation Network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Zach Vowell and Jessica Meyerson</a:t>
            </a:r>
          </a:p>
          <a:p>
            <a:pPr indent="45720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pn_logo-01.pn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500" y="2775902"/>
            <a:ext cx="6314974" cy="20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CAD/BIM Taskforce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Survey results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800px-Hyatt-regency-atlanta-side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650" y="153050"/>
            <a:ext cx="3310924" cy="441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165250" y="4569025"/>
            <a:ext cx="33057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Hyatt Regency Atlanta (1967), Designed by John C. Portman. Image from Wikipedia, Creative Commons</a:t>
            </a:r>
            <a:r>
              <a:rPr lang="en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Digital Design Records: 2016 Survey Results</a:t>
            </a:r>
          </a:p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CAD/BIM Taskforce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Demographics 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92725"/>
            <a:ext cx="2843400" cy="22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u="sng"/>
              <a:t>106 Responses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5398850" y="445025"/>
            <a:ext cx="3361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Experience with Born-Digital</a:t>
            </a:r>
            <a:br>
              <a:rPr lang="en"/>
            </a:br>
            <a:r>
              <a:rPr lang="en"/>
              <a:t>46% 5 years or less </a:t>
            </a:r>
            <a:br>
              <a:rPr lang="en"/>
            </a:br>
            <a:r>
              <a:rPr lang="en"/>
              <a:t>	37% 0-1 years</a:t>
            </a:r>
            <a:br>
              <a:rPr lang="en"/>
            </a:br>
            <a:r>
              <a:rPr lang="en"/>
              <a:t>	37% 2-3 years</a:t>
            </a:r>
            <a:br>
              <a:rPr lang="en"/>
            </a:br>
            <a:r>
              <a:rPr lang="en"/>
              <a:t>54% 5+ years</a:t>
            </a:r>
            <a:br>
              <a:rPr lang="en"/>
            </a:br>
            <a:r>
              <a:rPr lang="en"/>
              <a:t>	25% 5-10 years</a:t>
            </a:r>
            <a:br>
              <a:rPr lang="en"/>
            </a:br>
            <a:r>
              <a:rPr lang="en"/>
              <a:t>	74% 10+ years 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5490525" y="2936000"/>
            <a:ext cx="2843400" cy="162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Institution Type</a:t>
            </a:r>
            <a:br>
              <a:rPr lang="en"/>
            </a:br>
            <a:r>
              <a:rPr lang="en"/>
              <a:t>28% Firms</a:t>
            </a:r>
            <a:br>
              <a:rPr lang="en"/>
            </a:br>
            <a:r>
              <a:rPr lang="en"/>
              <a:t>55% Institutions/Schools</a:t>
            </a:r>
            <a:br>
              <a:rPr lang="en"/>
            </a:br>
            <a:r>
              <a:rPr lang="en"/>
              <a:t>3% Government Entity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479250" y="1192725"/>
            <a:ext cx="2843400" cy="22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Job Title</a:t>
            </a:r>
            <a:br>
              <a:rPr lang="en"/>
            </a:br>
            <a:r>
              <a:rPr lang="en"/>
              <a:t>42% Archivist</a:t>
            </a:r>
            <a:br>
              <a:rPr lang="en"/>
            </a:br>
            <a:r>
              <a:rPr lang="en"/>
              <a:t>57% “Other”</a:t>
            </a:r>
            <a:br>
              <a:rPr lang="en"/>
            </a:br>
            <a:r>
              <a:rPr lang="en"/>
              <a:t>	22% Architect</a:t>
            </a:r>
            <a:br>
              <a:rPr lang="en"/>
            </a:br>
            <a:r>
              <a:rPr lang="en"/>
              <a:t>	22% CAD/BIM in title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Education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2441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~50/50 received training</a:t>
            </a:r>
            <a:br>
              <a:rPr lang="en" sz="1400"/>
            </a:br>
          </a:p>
          <a:p>
            <a:pPr indent="-317500" lvl="0" marL="457200">
              <a:spcBef>
                <a:spcPts val="0"/>
              </a:spcBef>
              <a:buSzPct val="100000"/>
            </a:pPr>
            <a:r>
              <a:rPr lang="en" sz="1400"/>
              <a:t>Opportunity for ARR to engage with Digital Preservation training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descr="CABBIM1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800" y="594175"/>
            <a:ext cx="5880499" cy="4005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